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2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9" r:id="rId71"/>
    <p:sldId id="327" r:id="rId72"/>
    <p:sldId id="328"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9283" autoAdjust="0"/>
  </p:normalViewPr>
  <p:slideViewPr>
    <p:cSldViewPr>
      <p:cViewPr varScale="1">
        <p:scale>
          <a:sx n="73" d="100"/>
          <a:sy n="73" d="100"/>
        </p:scale>
        <p:origin x="-129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078858-A9FC-4E2E-91B1-9C9043820791}" type="datetimeFigureOut">
              <a:rPr lang="en-US" smtClean="0"/>
              <a:pPr/>
              <a:t>8/15/2019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C420DD-D875-446E-8AEE-457550911EE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Rot="1" noChangeAspect="1" noChangeArrowheads="1" noTextEdit="1"/>
          </p:cNvSpPr>
          <p:nvPr>
            <p:ph type="sldImg"/>
          </p:nvPr>
        </p:nvSpPr>
        <p:spPr>
          <a:xfrm>
            <a:off x="1754188" y="762000"/>
            <a:ext cx="3351212" cy="2514600"/>
          </a:xfrm>
          <a:ln/>
        </p:spPr>
      </p:sp>
      <p:sp>
        <p:nvSpPr>
          <p:cNvPr id="60419" name="Rectangle 3"/>
          <p:cNvSpPr>
            <a:spLocks noGrp="1" noChangeArrowheads="1"/>
          </p:cNvSpPr>
          <p:nvPr>
            <p:ph type="body" idx="1"/>
          </p:nvPr>
        </p:nvSpPr>
        <p:spPr>
          <a:noFill/>
          <a:ln/>
        </p:spPr>
        <p:txBody>
          <a:bodyPr/>
          <a:lstStyle/>
          <a:p>
            <a:r>
              <a:rPr lang="en-GB" smtClean="0">
                <a:latin typeface="Times New Roman" charset="0"/>
              </a:rPr>
              <a:t>What examples can you think of? For each class, what is its state and behaviour?</a:t>
            </a:r>
            <a:endParaRPr lang="en-US" smtClean="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381000" y="1288143"/>
            <a:ext cx="1905000" cy="3853627"/>
          </a:xfrm>
          <a:prstGeom prst="rect">
            <a:avLst/>
          </a:prstGeom>
          <a:noFill/>
          <a:ln w="12700">
            <a:noFill/>
            <a:miter lim="800000"/>
            <a:headEnd type="none" w="sm" len="sm"/>
            <a:tailEnd type="none" w="lg" len="lg"/>
          </a:ln>
        </p:spPr>
        <p:txBody>
          <a:bodyPr lIns="90177" tIns="45089" rIns="90177" bIns="45089">
            <a:spAutoFit/>
          </a:bodyPr>
          <a:lstStyle/>
          <a:p>
            <a:pPr defTabSz="902472">
              <a:spcBef>
                <a:spcPct val="50000"/>
              </a:spcBef>
            </a:pPr>
            <a:r>
              <a:rPr lang="en-US" sz="900" dirty="0">
                <a:latin typeface="ZapfHumnst BT" pitchFamily="34" charset="0"/>
              </a:rPr>
              <a:t>Specification of multiplicity flushes out business rules and assumptions.  The lower bound is critical, as the lower bound is what determines whether or not the relationship is optional (e.g., a lower bound of 0 indicates that the relationship is optional).</a:t>
            </a:r>
          </a:p>
          <a:p>
            <a:pPr defTabSz="902472">
              <a:spcBef>
                <a:spcPct val="50000"/>
              </a:spcBef>
            </a:pPr>
            <a:r>
              <a:rPr lang="en-US" sz="900" dirty="0">
                <a:latin typeface="ZapfHumnst BT" pitchFamily="34" charset="0"/>
              </a:rPr>
              <a:t>Multiplicity is needed on both ends of a relationship, even if you can only navigate in one direction. Even though there is no need to navigate in that direction, the multiplicity still provides valuable business information.   Sometimes navigation decisions are made for performance reasons, which may change over time.  The multiplicity should reflect the requirements.</a:t>
            </a:r>
          </a:p>
          <a:p>
            <a:pPr defTabSz="902472">
              <a:spcBef>
                <a:spcPct val="50000"/>
              </a:spcBef>
            </a:pPr>
            <a:r>
              <a:rPr lang="en-US" sz="900" dirty="0">
                <a:latin typeface="ZapfHumnst BT" pitchFamily="34" charset="0"/>
              </a:rPr>
              <a:t>Navigation is discussed on later slides.</a:t>
            </a:r>
          </a:p>
          <a:p>
            <a:pPr defTabSz="902472">
              <a:spcBef>
                <a:spcPct val="50000"/>
              </a:spcBef>
            </a:pPr>
            <a:r>
              <a:rPr lang="en-US" sz="900" dirty="0">
                <a:latin typeface="ZapfHumnst BT" pitchFamily="34" charset="0"/>
              </a:rPr>
              <a:t>The use of ‘N’ instead of ‘*’ is Booch, not UML (e.g., the use of “0..N” and ‘N’ is not UML).</a:t>
            </a:r>
            <a:endParaRPr lang="en-US" sz="900" dirty="0"/>
          </a:p>
        </p:txBody>
      </p:sp>
      <p:sp>
        <p:nvSpPr>
          <p:cNvPr id="457731" name="Rectangle 3"/>
          <p:cNvSpPr>
            <a:spLocks noGrp="1" noRot="1" noChangeAspect="1" noChangeArrowheads="1" noTextEdit="1"/>
          </p:cNvSpPr>
          <p:nvPr>
            <p:ph type="sldImg"/>
          </p:nvPr>
        </p:nvSpPr>
        <p:spPr>
          <a:xfrm>
            <a:off x="2552700" y="833438"/>
            <a:ext cx="4038600" cy="3028950"/>
          </a:xfrm>
          <a:ln/>
        </p:spPr>
      </p:sp>
      <p:sp>
        <p:nvSpPr>
          <p:cNvPr id="86020" name="Rectangle 4"/>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Rot="1" noChangeAspect="1" noChangeArrowheads="1" noTextEdit="1"/>
          </p:cNvSpPr>
          <p:nvPr>
            <p:ph type="sldImg"/>
          </p:nvPr>
        </p:nvSpPr>
        <p:spPr>
          <a:xfrm>
            <a:off x="1754188" y="762000"/>
            <a:ext cx="3351212" cy="2514600"/>
          </a:xfrm>
          <a:ln/>
        </p:spPr>
      </p:sp>
      <p:sp>
        <p:nvSpPr>
          <p:cNvPr id="80899" name="Rectangle 3"/>
          <p:cNvSpPr>
            <a:spLocks noGrp="1" noChangeArrowheads="1"/>
          </p:cNvSpPr>
          <p:nvPr>
            <p:ph type="body" idx="1"/>
          </p:nvPr>
        </p:nvSpPr>
        <p:spPr>
          <a:noFill/>
          <a:ln/>
        </p:spPr>
        <p:txBody>
          <a:bodyPr/>
          <a:lstStyle/>
          <a:p>
            <a:r>
              <a:rPr lang="en-GB" smtClean="0">
                <a:latin typeface="Times New Roman" charset="0"/>
              </a:rPr>
              <a:t>Objects are not island and must collaborate to be useful. To collaborate, objects must be linked via a relationship. </a:t>
            </a:r>
          </a:p>
          <a:p>
            <a:r>
              <a:rPr lang="en-GB" smtClean="0">
                <a:latin typeface="Times New Roman" charset="0"/>
              </a:rPr>
              <a:t>E.g. vehicle registration database for the DVLA – might have Person objects and Vehicle objects – asking a Person object for the registration numbers of any vehicles registered to them involves communicating with any associated Vehicle objects.</a:t>
            </a:r>
          </a:p>
          <a:p>
            <a:r>
              <a:rPr lang="en-GB" smtClean="0">
                <a:latin typeface="Times New Roman" charset="0"/>
              </a:rPr>
              <a:t>State of a Person object includes name, address and the links to their registered Vehicle objects.</a:t>
            </a:r>
          </a:p>
          <a:p>
            <a:r>
              <a:rPr lang="en-GB" smtClean="0">
                <a:latin typeface="Times New Roman" charset="0"/>
              </a:rPr>
              <a:t>Transient links – people buy and sell vehicles so links are made and broken respectively.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229196" y="1212548"/>
            <a:ext cx="1903512" cy="2722548"/>
          </a:xfrm>
          <a:prstGeom prst="rect">
            <a:avLst/>
          </a:prstGeom>
          <a:noFill/>
          <a:ln w="12700">
            <a:noFill/>
            <a:miter lim="800000"/>
            <a:headEnd type="none" w="sm" len="sm"/>
            <a:tailEnd type="none" w="lg" len="lg"/>
          </a:ln>
        </p:spPr>
        <p:txBody>
          <a:bodyPr lIns="90177" tIns="45089" rIns="90177" bIns="45089">
            <a:spAutoFit/>
          </a:bodyPr>
          <a:lstStyle/>
          <a:p>
            <a:pPr defTabSz="902472">
              <a:spcBef>
                <a:spcPct val="50000"/>
              </a:spcBef>
            </a:pPr>
            <a:r>
              <a:rPr lang="en-US" sz="900" dirty="0">
                <a:latin typeface="ZapfHumnst BT" pitchFamily="34" charset="0"/>
              </a:rPr>
              <a:t>Associations connect instances of two or more classes together for some duration (as opposed to a dependency relationship, which represents a temporary association between two instances).</a:t>
            </a:r>
          </a:p>
          <a:p>
            <a:pPr defTabSz="902472"/>
            <a:r>
              <a:rPr lang="en-US" sz="900" dirty="0">
                <a:latin typeface="ZapfHumnst BT" pitchFamily="34" charset="0"/>
              </a:rPr>
              <a:t>Dependency relationships will be discussed in the Class Design module.</a:t>
            </a:r>
          </a:p>
          <a:p>
            <a:pPr defTabSz="902472"/>
            <a:endParaRPr lang="en-US" sz="900" dirty="0">
              <a:latin typeface="ZapfHumnst BT" pitchFamily="34" charset="0"/>
            </a:endParaRPr>
          </a:p>
          <a:p>
            <a:pPr defTabSz="902472"/>
            <a:r>
              <a:rPr lang="en-US" sz="900" dirty="0">
                <a:latin typeface="ZapfHumnst BT" pitchFamily="34" charset="0"/>
              </a:rPr>
              <a:t>Do not use relationship/role names if they add no value/information to the model. Remember, readability and understandability of the model are key -- only add information that adds value, not clutter to the diagrams.</a:t>
            </a:r>
            <a:endParaRPr lang="en-US" sz="900" dirty="0"/>
          </a:p>
        </p:txBody>
      </p:sp>
      <p:sp>
        <p:nvSpPr>
          <p:cNvPr id="449539" name="Rectangle 3"/>
          <p:cNvSpPr>
            <a:spLocks noGrp="1" noRot="1" noChangeAspect="1" noChangeArrowheads="1" noTextEdit="1"/>
          </p:cNvSpPr>
          <p:nvPr>
            <p:ph type="sldImg"/>
          </p:nvPr>
        </p:nvSpPr>
        <p:spPr>
          <a:xfrm>
            <a:off x="2552700" y="833438"/>
            <a:ext cx="4038600" cy="3028950"/>
          </a:xfrm>
          <a:ln/>
        </p:spPr>
      </p:sp>
      <p:sp>
        <p:nvSpPr>
          <p:cNvPr id="81924" name="Rectangle 4"/>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Rot="1" noChangeAspect="1" noChangeArrowheads="1" noTextEdit="1"/>
          </p:cNvSpPr>
          <p:nvPr>
            <p:ph type="sldImg"/>
          </p:nvPr>
        </p:nvSpPr>
        <p:spPr>
          <a:xfrm>
            <a:off x="1754188" y="762000"/>
            <a:ext cx="3351212" cy="2514600"/>
          </a:xfrm>
          <a:ln/>
        </p:spPr>
      </p:sp>
      <p:sp>
        <p:nvSpPr>
          <p:cNvPr id="82947" name="Rectangle 3"/>
          <p:cNvSpPr>
            <a:spLocks noGrp="1" noChangeArrowheads="1"/>
          </p:cNvSpPr>
          <p:nvPr>
            <p:ph type="body" idx="1"/>
          </p:nvPr>
        </p:nvSpPr>
        <p:spPr>
          <a:noFill/>
          <a:ln/>
        </p:spPr>
        <p:txBody>
          <a:bodyPr/>
          <a:lstStyle/>
          <a:p>
            <a:r>
              <a:rPr lang="en-GB" smtClean="0">
                <a:latin typeface="Times New Roman" charset="0"/>
              </a:rPr>
              <a:t>You have to be careful implementing bidirectional associations – see supporting code for later.</a:t>
            </a:r>
          </a:p>
          <a:p>
            <a:r>
              <a:rPr lang="en-GB" smtClean="0">
                <a:latin typeface="Times New Roman" charset="0"/>
              </a:rPr>
              <a:t>Unidirectional associations are better for reuse – see later.</a:t>
            </a:r>
          </a:p>
          <a:p>
            <a:r>
              <a:rPr lang="en-GB" smtClean="0">
                <a:latin typeface="Times New Roman" charset="0"/>
              </a:rPr>
              <a:t>Unidirectional associations are shown with a solid directed line from the using-class to the used-class.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153294" y="1212548"/>
            <a:ext cx="2056805" cy="3969043"/>
          </a:xfrm>
          <a:prstGeom prst="rect">
            <a:avLst/>
          </a:prstGeom>
          <a:noFill/>
          <a:ln w="12700">
            <a:noFill/>
            <a:miter lim="800000"/>
            <a:headEnd type="none" w="sm" len="sm"/>
            <a:tailEnd type="none" w="lg" len="lg"/>
          </a:ln>
        </p:spPr>
        <p:txBody>
          <a:bodyPr lIns="90177" tIns="45089" rIns="90177" bIns="45089">
            <a:spAutoFit/>
          </a:bodyPr>
          <a:lstStyle/>
          <a:p>
            <a:pPr defTabSz="902472">
              <a:spcBef>
                <a:spcPct val="50000"/>
              </a:spcBef>
            </a:pPr>
            <a:r>
              <a:rPr lang="en-US" sz="900" dirty="0">
                <a:latin typeface="ZapfHumnst BT" pitchFamily="34" charset="0"/>
              </a:rPr>
              <a:t>Explain to the students that the diamond on this slide must be filled in with black so that the books would print right.  If it was filled in with white, it would not be filled in in the books.</a:t>
            </a:r>
          </a:p>
          <a:p>
            <a:pPr defTabSz="902472">
              <a:spcBef>
                <a:spcPct val="50000"/>
              </a:spcBef>
            </a:pPr>
            <a:r>
              <a:rPr lang="en-US" sz="900" dirty="0">
                <a:latin typeface="ZapfHumnst BT" pitchFamily="34" charset="0"/>
              </a:rPr>
              <a:t>Note: Compositional aggregation can be shown in by nesting one class within another; however, Rose does not directly support the drawing of a class within a class.</a:t>
            </a:r>
          </a:p>
          <a:p>
            <a:pPr defTabSz="902472">
              <a:spcBef>
                <a:spcPct val="50000"/>
              </a:spcBef>
            </a:pPr>
            <a:r>
              <a:rPr lang="en-US" sz="900" dirty="0">
                <a:latin typeface="ZapfHumnst BT" pitchFamily="34" charset="0"/>
              </a:rPr>
              <a:t>Composition is not equivalent to containment by value, as some languages do not support containment by value (e.g., Java).  By-value vs. by-reference is an implementation “thing”, whereas composition is a conceptual “thing” that can realized in the implementation using by-value, or by-reference (if the distinction is supported).</a:t>
            </a:r>
          </a:p>
          <a:p>
            <a:pPr defTabSz="902472">
              <a:spcBef>
                <a:spcPct val="50000"/>
              </a:spcBef>
            </a:pPr>
            <a:r>
              <a:rPr lang="en-US" sz="900" dirty="0">
                <a:latin typeface="ZapfHumnst BT" pitchFamily="34" charset="0"/>
              </a:rPr>
              <a:t>Note: In Rose, composition is modeled by specifying “by-value” for the containment property of a role of a relationship.  </a:t>
            </a:r>
            <a:endParaRPr lang="en-US" sz="900" dirty="0"/>
          </a:p>
        </p:txBody>
      </p:sp>
      <p:sp>
        <p:nvSpPr>
          <p:cNvPr id="453635" name="Rectangle 3"/>
          <p:cNvSpPr>
            <a:spLocks noGrp="1" noRot="1" noChangeAspect="1" noChangeArrowheads="1" noTextEdit="1"/>
          </p:cNvSpPr>
          <p:nvPr>
            <p:ph type="sldImg"/>
          </p:nvPr>
        </p:nvSpPr>
        <p:spPr>
          <a:xfrm>
            <a:off x="2552700" y="833438"/>
            <a:ext cx="4038600" cy="3028950"/>
          </a:xfrm>
          <a:ln/>
        </p:spPr>
      </p:sp>
      <p:sp>
        <p:nvSpPr>
          <p:cNvPr id="84996" name="Rectangle 4"/>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Rot="1" noChangeAspect="1" noChangeArrowheads="1" noTextEdit="1"/>
          </p:cNvSpPr>
          <p:nvPr>
            <p:ph type="sldImg"/>
          </p:nvPr>
        </p:nvSpPr>
        <p:spPr>
          <a:xfrm>
            <a:off x="2552700" y="833438"/>
            <a:ext cx="4038600" cy="3028950"/>
          </a:xfrm>
          <a:ln/>
        </p:spPr>
      </p:sp>
      <p:sp>
        <p:nvSpPr>
          <p:cNvPr id="88067" name="Rectangle 3"/>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53293" y="1212548"/>
            <a:ext cx="2286000" cy="4107543"/>
          </a:xfrm>
          <a:prstGeom prst="rect">
            <a:avLst/>
          </a:prstGeom>
          <a:noFill/>
          <a:ln w="12700">
            <a:noFill/>
            <a:miter lim="800000"/>
            <a:headEnd type="none" w="sm" len="sm"/>
            <a:tailEnd type="none" w="lg" len="lg"/>
          </a:ln>
        </p:spPr>
        <p:txBody>
          <a:bodyPr lIns="90177" tIns="45089" rIns="90177" bIns="45089">
            <a:spAutoFit/>
          </a:bodyPr>
          <a:lstStyle/>
          <a:p>
            <a:pPr defTabSz="902472"/>
            <a:r>
              <a:rPr lang="en-US" sz="900" dirty="0">
                <a:latin typeface="ZapfHumnst BT" pitchFamily="34" charset="0"/>
              </a:rPr>
              <a:t>Generalization relationships are also permitted between packages.  However, since packages do not themselves have any semantics, generalization between packages is not very common (generalization amongst subsystems, however, is practical).</a:t>
            </a:r>
          </a:p>
          <a:p>
            <a:pPr defTabSz="902472"/>
            <a:endParaRPr lang="en-US" sz="900" dirty="0">
              <a:latin typeface="ZapfHumnst BT" pitchFamily="34" charset="0"/>
            </a:endParaRPr>
          </a:p>
          <a:p>
            <a:pPr defTabSz="902472"/>
            <a:r>
              <a:rPr lang="en-US" sz="900" dirty="0">
                <a:latin typeface="ZapfHumnst BT" pitchFamily="34" charset="0"/>
              </a:rPr>
              <a:t>According to Grady Booch: “The terms “inheritance” and “generalization” are, practically speaking, interchangeable. The UML standardized on calling the relationship “generalization” so as not to confuse people with language-specific meanings of inheritance. To confuse matters further, some call this an “is-a” or a “kind of” relationship (especially those into conceptual modeling in the cognitive sciences). So, for most users, it’s fair to use either term. For power users - people who care about things like the UML </a:t>
            </a:r>
            <a:r>
              <a:rPr lang="en-US" sz="900" dirty="0" err="1">
                <a:latin typeface="ZapfHumnst BT" pitchFamily="34" charset="0"/>
              </a:rPr>
              <a:t>metamodel</a:t>
            </a:r>
            <a:r>
              <a:rPr lang="en-US" sz="900" dirty="0">
                <a:latin typeface="ZapfHumnst BT" pitchFamily="34" charset="0"/>
              </a:rPr>
              <a:t> and specifying formal semantics of the same, the relationship is called “generalization” and applying such a relationship between, for example, two classes, results in the subclass inheriting the structure and operations of the </a:t>
            </a:r>
            <a:r>
              <a:rPr lang="en-US" sz="900" dirty="0" err="1">
                <a:latin typeface="ZapfHumnst BT" pitchFamily="34" charset="0"/>
              </a:rPr>
              <a:t>superclass</a:t>
            </a:r>
            <a:r>
              <a:rPr lang="en-US" sz="900" dirty="0">
                <a:latin typeface="ZapfHumnst BT" pitchFamily="34" charset="0"/>
              </a:rPr>
              <a:t> (i.e. inheritance is the mechanism).</a:t>
            </a:r>
            <a:endParaRPr lang="en-US" sz="900" dirty="0"/>
          </a:p>
        </p:txBody>
      </p:sp>
      <p:sp>
        <p:nvSpPr>
          <p:cNvPr id="463875" name="Rectangle 3"/>
          <p:cNvSpPr>
            <a:spLocks noGrp="1" noRot="1" noChangeAspect="1" noChangeArrowheads="1" noTextEdit="1"/>
          </p:cNvSpPr>
          <p:nvPr>
            <p:ph type="sldImg"/>
          </p:nvPr>
        </p:nvSpPr>
        <p:spPr>
          <a:xfrm>
            <a:off x="2552700" y="833438"/>
            <a:ext cx="4038600" cy="3028950"/>
          </a:xfrm>
          <a:ln/>
        </p:spPr>
      </p:sp>
      <p:sp>
        <p:nvSpPr>
          <p:cNvPr id="89092" name="Rectangle 4"/>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Rot="1" noChangeAspect="1" noChangeArrowheads="1" noTextEdit="1"/>
          </p:cNvSpPr>
          <p:nvPr>
            <p:ph type="sldImg"/>
          </p:nvPr>
        </p:nvSpPr>
        <p:spPr>
          <a:xfrm>
            <a:off x="2552700" y="833438"/>
            <a:ext cx="4038600" cy="3028950"/>
          </a:xfrm>
          <a:ln/>
        </p:spPr>
      </p:sp>
      <p:sp>
        <p:nvSpPr>
          <p:cNvPr id="90115" name="Rectangle 3"/>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Rot="1" noChangeAspect="1" noChangeArrowheads="1" noTextEdit="1"/>
          </p:cNvSpPr>
          <p:nvPr>
            <p:ph type="sldImg"/>
          </p:nvPr>
        </p:nvSpPr>
        <p:spPr>
          <a:xfrm>
            <a:off x="2552700" y="833438"/>
            <a:ext cx="4038600" cy="3028950"/>
          </a:xfrm>
          <a:ln/>
        </p:spPr>
      </p:sp>
      <p:sp>
        <p:nvSpPr>
          <p:cNvPr id="91139" name="Rectangle 3"/>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Rot="1" noChangeAspect="1" noChangeArrowheads="1" noTextEdit="1"/>
          </p:cNvSpPr>
          <p:nvPr>
            <p:ph type="sldImg"/>
          </p:nvPr>
        </p:nvSpPr>
        <p:spPr>
          <a:xfrm>
            <a:off x="1754188" y="762000"/>
            <a:ext cx="3351212" cy="2514600"/>
          </a:xfrm>
          <a:ln/>
        </p:spPr>
      </p:sp>
      <p:sp>
        <p:nvSpPr>
          <p:cNvPr id="61443" name="Rectangle 3"/>
          <p:cNvSpPr>
            <a:spLocks noGrp="1" noChangeArrowheads="1"/>
          </p:cNvSpPr>
          <p:nvPr>
            <p:ph type="body" idx="1"/>
          </p:nvPr>
        </p:nvSpPr>
        <p:spPr>
          <a:noFill/>
          <a:ln/>
        </p:spPr>
        <p:txBody>
          <a:bodyPr/>
          <a:lstStyle/>
          <a:p>
            <a:r>
              <a:rPr lang="en-GB" smtClean="0">
                <a:latin typeface="Times New Roman" charset="0"/>
              </a:rPr>
              <a:t>Encapsulation – state is private and can only be changed by invoking methods. This enforces semantics / policies. E.g. withdrawing from a BankAccount object.</a:t>
            </a:r>
          </a:p>
          <a:p>
            <a:r>
              <a:rPr lang="en-GB" smtClean="0">
                <a:latin typeface="Times New Roman" charset="0"/>
              </a:rPr>
              <a:t>Identity – consider different Person objects – same name, age and gender – actually represent different people.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Rot="1" noChangeAspect="1" noChangeArrowheads="1" noTextEdit="1"/>
          </p:cNvSpPr>
          <p:nvPr>
            <p:ph type="sldImg"/>
          </p:nvPr>
        </p:nvSpPr>
        <p:spPr>
          <a:xfrm>
            <a:off x="1754188" y="762000"/>
            <a:ext cx="3351212" cy="2514600"/>
          </a:xfrm>
          <a:ln/>
        </p:spPr>
      </p:sp>
      <p:sp>
        <p:nvSpPr>
          <p:cNvPr id="63491" name="Rectangle 3"/>
          <p:cNvSpPr>
            <a:spLocks noGrp="1" noChangeArrowheads="1"/>
          </p:cNvSpPr>
          <p:nvPr>
            <p:ph type="body" idx="1"/>
          </p:nvPr>
        </p:nvSpPr>
        <p:spPr>
          <a:noFill/>
          <a:ln/>
        </p:spPr>
        <p:txBody>
          <a:bodyPr/>
          <a:lstStyle/>
          <a:p>
            <a:r>
              <a:rPr lang="en-GB" smtClean="0">
                <a:latin typeface="Times New Roman" charset="0"/>
              </a:rPr>
              <a:t>Abstraction:</a:t>
            </a:r>
          </a:p>
          <a:p>
            <a:r>
              <a:rPr lang="en-GB" smtClean="0">
                <a:latin typeface="Times New Roman" charset="0"/>
              </a:rPr>
              <a:t>From a class’ interface, we know what instances of the class do and we also know to use them.</a:t>
            </a:r>
          </a:p>
          <a:p>
            <a:r>
              <a:rPr lang="en-GB" smtClean="0">
                <a:latin typeface="Times New Roman" charset="0"/>
              </a:rPr>
              <a:t>To use an instance of the class, we’re not concerned with implementation details (internal data structures and algorithms).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887391" y="-1512"/>
            <a:ext cx="2972098" cy="458108"/>
          </a:xfrm>
          <a:prstGeom prst="rect">
            <a:avLst/>
          </a:prstGeom>
          <a:noFill/>
          <a:ln w="9525">
            <a:noFill/>
            <a:miter lim="800000"/>
            <a:headEnd/>
            <a:tailEnd/>
          </a:ln>
        </p:spPr>
        <p:txBody>
          <a:bodyPr wrap="none" lIns="86493" tIns="43247" rIns="86493" bIns="43247" anchor="ctr"/>
          <a:lstStyle/>
          <a:p>
            <a:endParaRPr lang="en-US"/>
          </a:p>
        </p:txBody>
      </p:sp>
      <p:sp>
        <p:nvSpPr>
          <p:cNvPr id="62467" name="Rectangle 3"/>
          <p:cNvSpPr>
            <a:spLocks noChangeArrowheads="1"/>
          </p:cNvSpPr>
          <p:nvPr/>
        </p:nvSpPr>
        <p:spPr bwMode="auto">
          <a:xfrm>
            <a:off x="-1489" y="8682870"/>
            <a:ext cx="2972098" cy="461130"/>
          </a:xfrm>
          <a:prstGeom prst="rect">
            <a:avLst/>
          </a:prstGeom>
          <a:noFill/>
          <a:ln w="9525">
            <a:noFill/>
            <a:miter lim="800000"/>
            <a:headEnd/>
            <a:tailEnd/>
          </a:ln>
        </p:spPr>
        <p:txBody>
          <a:bodyPr wrap="none" lIns="86493" tIns="43247" rIns="86493" bIns="43247" anchor="ctr"/>
          <a:lstStyle/>
          <a:p>
            <a:endParaRPr lang="en-US"/>
          </a:p>
        </p:txBody>
      </p:sp>
      <p:sp>
        <p:nvSpPr>
          <p:cNvPr id="62468" name="Rectangle 4"/>
          <p:cNvSpPr>
            <a:spLocks noChangeArrowheads="1"/>
          </p:cNvSpPr>
          <p:nvPr/>
        </p:nvSpPr>
        <p:spPr bwMode="auto">
          <a:xfrm>
            <a:off x="-1489" y="-1512"/>
            <a:ext cx="2972098" cy="458108"/>
          </a:xfrm>
          <a:prstGeom prst="rect">
            <a:avLst/>
          </a:prstGeom>
          <a:noFill/>
          <a:ln w="9525">
            <a:noFill/>
            <a:miter lim="800000"/>
            <a:headEnd/>
            <a:tailEnd/>
          </a:ln>
        </p:spPr>
        <p:txBody>
          <a:bodyPr wrap="none" lIns="86493" tIns="43247" rIns="86493" bIns="43247" anchor="ctr"/>
          <a:lstStyle/>
          <a:p>
            <a:endParaRPr lang="en-US"/>
          </a:p>
        </p:txBody>
      </p:sp>
      <p:sp>
        <p:nvSpPr>
          <p:cNvPr id="423941" name="Rectangle 5"/>
          <p:cNvSpPr>
            <a:spLocks noGrp="1" noRot="1" noChangeAspect="1" noChangeArrowheads="1" noTextEdit="1"/>
          </p:cNvSpPr>
          <p:nvPr>
            <p:ph type="sldImg"/>
          </p:nvPr>
        </p:nvSpPr>
        <p:spPr>
          <a:xfrm>
            <a:off x="2552700" y="833438"/>
            <a:ext cx="4038600" cy="3028950"/>
          </a:xfrm>
          <a:ln/>
        </p:spPr>
      </p:sp>
      <p:sp>
        <p:nvSpPr>
          <p:cNvPr id="62470" name="Rectangle 6"/>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3887391" y="-1512"/>
            <a:ext cx="2972098" cy="458108"/>
          </a:xfrm>
          <a:prstGeom prst="rect">
            <a:avLst/>
          </a:prstGeom>
          <a:noFill/>
          <a:ln w="9525">
            <a:noFill/>
            <a:miter lim="800000"/>
            <a:headEnd/>
            <a:tailEnd/>
          </a:ln>
        </p:spPr>
        <p:txBody>
          <a:bodyPr wrap="none" lIns="86493" tIns="43247" rIns="86493" bIns="43247" anchor="ctr"/>
          <a:lstStyle/>
          <a:p>
            <a:endParaRPr lang="en-US"/>
          </a:p>
        </p:txBody>
      </p:sp>
      <p:sp>
        <p:nvSpPr>
          <p:cNvPr id="65539" name="Rectangle 3"/>
          <p:cNvSpPr>
            <a:spLocks noChangeArrowheads="1"/>
          </p:cNvSpPr>
          <p:nvPr/>
        </p:nvSpPr>
        <p:spPr bwMode="auto">
          <a:xfrm>
            <a:off x="-1489" y="8682870"/>
            <a:ext cx="2972098" cy="461130"/>
          </a:xfrm>
          <a:prstGeom prst="rect">
            <a:avLst/>
          </a:prstGeom>
          <a:noFill/>
          <a:ln w="9525">
            <a:noFill/>
            <a:miter lim="800000"/>
            <a:headEnd/>
            <a:tailEnd/>
          </a:ln>
        </p:spPr>
        <p:txBody>
          <a:bodyPr wrap="none" lIns="86493" tIns="43247" rIns="86493" bIns="43247" anchor="ctr"/>
          <a:lstStyle/>
          <a:p>
            <a:endParaRPr lang="en-US"/>
          </a:p>
        </p:txBody>
      </p:sp>
      <p:sp>
        <p:nvSpPr>
          <p:cNvPr id="65540" name="Rectangle 4"/>
          <p:cNvSpPr>
            <a:spLocks noChangeArrowheads="1"/>
          </p:cNvSpPr>
          <p:nvPr/>
        </p:nvSpPr>
        <p:spPr bwMode="auto">
          <a:xfrm>
            <a:off x="-1489" y="-1512"/>
            <a:ext cx="2972098" cy="458108"/>
          </a:xfrm>
          <a:prstGeom prst="rect">
            <a:avLst/>
          </a:prstGeom>
          <a:noFill/>
          <a:ln w="9525">
            <a:noFill/>
            <a:miter lim="800000"/>
            <a:headEnd/>
            <a:tailEnd/>
          </a:ln>
        </p:spPr>
        <p:txBody>
          <a:bodyPr wrap="none" lIns="86493" tIns="43247" rIns="86493" bIns="43247" anchor="ctr"/>
          <a:lstStyle/>
          <a:p>
            <a:endParaRPr lang="en-US"/>
          </a:p>
        </p:txBody>
      </p:sp>
      <p:sp>
        <p:nvSpPr>
          <p:cNvPr id="65541" name="Text Box 5"/>
          <p:cNvSpPr txBox="1">
            <a:spLocks noChangeArrowheads="1"/>
          </p:cNvSpPr>
          <p:nvPr/>
        </p:nvSpPr>
        <p:spPr bwMode="auto">
          <a:xfrm>
            <a:off x="153294" y="1212548"/>
            <a:ext cx="1979414" cy="2038798"/>
          </a:xfrm>
          <a:prstGeom prst="rect">
            <a:avLst/>
          </a:prstGeom>
          <a:noFill/>
          <a:ln w="9525">
            <a:noFill/>
            <a:miter lim="800000"/>
            <a:headEnd/>
            <a:tailEnd/>
          </a:ln>
        </p:spPr>
        <p:txBody>
          <a:bodyPr lIns="106460" tIns="53230" rIns="106460" bIns="53230">
            <a:spAutoFit/>
          </a:bodyPr>
          <a:lstStyle/>
          <a:p>
            <a:pPr defTabSz="902472">
              <a:spcBef>
                <a:spcPct val="50000"/>
              </a:spcBef>
            </a:pPr>
            <a:r>
              <a:rPr lang="en-US" sz="900" dirty="0">
                <a:latin typeface="ZapfHumnst BT" pitchFamily="34" charset="0"/>
              </a:rPr>
              <a:t>The answers you get will vary depending on the students’ perspectives on what they see, as well as the criteria they use to organize the objects shown on this slide.  For example, some possible answers include:</a:t>
            </a:r>
          </a:p>
          <a:p>
            <a:pPr defTabSz="902472">
              <a:spcBef>
                <a:spcPct val="50000"/>
              </a:spcBef>
              <a:buFontTx/>
              <a:buChar char="•"/>
            </a:pPr>
            <a:r>
              <a:rPr lang="en-US" sz="900" dirty="0">
                <a:latin typeface="ZapfHumnst BT" pitchFamily="34" charset="0"/>
              </a:rPr>
              <a:t>Two classes: animals and non-animals</a:t>
            </a:r>
          </a:p>
          <a:p>
            <a:pPr defTabSz="902472">
              <a:spcBef>
                <a:spcPct val="50000"/>
              </a:spcBef>
              <a:buFontTx/>
              <a:buChar char="•"/>
            </a:pPr>
            <a:r>
              <a:rPr lang="en-US" sz="900" dirty="0">
                <a:latin typeface="ZapfHumnst BT" pitchFamily="34" charset="0"/>
              </a:rPr>
              <a:t>Two classes: Extinct and non-extinct things</a:t>
            </a:r>
          </a:p>
          <a:p>
            <a:pPr defTabSz="902472">
              <a:spcBef>
                <a:spcPct val="50000"/>
              </a:spcBef>
              <a:buFontTx/>
              <a:buChar char="•"/>
            </a:pPr>
            <a:r>
              <a:rPr lang="en-US" sz="900" dirty="0">
                <a:latin typeface="ZapfHumnst BT" pitchFamily="34" charset="0"/>
              </a:rPr>
              <a:t>Etc.</a:t>
            </a:r>
            <a:endParaRPr lang="en-US" sz="900" dirty="0"/>
          </a:p>
        </p:txBody>
      </p:sp>
      <p:sp>
        <p:nvSpPr>
          <p:cNvPr id="428038" name="Rectangle 6"/>
          <p:cNvSpPr>
            <a:spLocks noGrp="1" noRot="1" noChangeAspect="1" noChangeArrowheads="1" noTextEdit="1"/>
          </p:cNvSpPr>
          <p:nvPr>
            <p:ph type="sldImg"/>
          </p:nvPr>
        </p:nvSpPr>
        <p:spPr>
          <a:xfrm>
            <a:off x="2552700" y="833438"/>
            <a:ext cx="4038600" cy="3028950"/>
          </a:xfrm>
          <a:ln/>
        </p:spPr>
      </p:sp>
      <p:sp>
        <p:nvSpPr>
          <p:cNvPr id="65543" name="Rectangle 7"/>
          <p:cNvSpPr>
            <a:spLocks noGrp="1" noChangeArrowheads="1"/>
          </p:cNvSpPr>
          <p:nvPr>
            <p:ph type="body" idx="1"/>
          </p:nvPr>
        </p:nvSpPr>
        <p:spPr>
          <a:xfrm>
            <a:off x="2580680" y="4165299"/>
            <a:ext cx="3972223" cy="3938511"/>
          </a:xfrm>
          <a:noFill/>
          <a:ln/>
        </p:spPr>
        <p:txBody>
          <a:bodyPr/>
          <a:lstStyle/>
          <a:p>
            <a:endParaRPr lang="en-US" smtClean="0">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887391" y="-1512"/>
            <a:ext cx="2972098" cy="458108"/>
          </a:xfrm>
          <a:prstGeom prst="rect">
            <a:avLst/>
          </a:prstGeom>
          <a:noFill/>
          <a:ln w="9525">
            <a:noFill/>
            <a:miter lim="800000"/>
            <a:headEnd/>
            <a:tailEnd/>
          </a:ln>
        </p:spPr>
        <p:txBody>
          <a:bodyPr wrap="none" lIns="86493" tIns="43247" rIns="86493" bIns="43247" anchor="ctr"/>
          <a:lstStyle/>
          <a:p>
            <a:endParaRPr lang="en-US"/>
          </a:p>
        </p:txBody>
      </p:sp>
      <p:sp>
        <p:nvSpPr>
          <p:cNvPr id="66563" name="Rectangle 3"/>
          <p:cNvSpPr>
            <a:spLocks noChangeArrowheads="1"/>
          </p:cNvSpPr>
          <p:nvPr/>
        </p:nvSpPr>
        <p:spPr bwMode="auto">
          <a:xfrm>
            <a:off x="-1489" y="8682870"/>
            <a:ext cx="2972098" cy="461130"/>
          </a:xfrm>
          <a:prstGeom prst="rect">
            <a:avLst/>
          </a:prstGeom>
          <a:noFill/>
          <a:ln w="9525">
            <a:noFill/>
            <a:miter lim="800000"/>
            <a:headEnd/>
            <a:tailEnd/>
          </a:ln>
        </p:spPr>
        <p:txBody>
          <a:bodyPr wrap="none" lIns="86493" tIns="43247" rIns="86493" bIns="43247" anchor="ctr"/>
          <a:lstStyle/>
          <a:p>
            <a:endParaRPr lang="en-US"/>
          </a:p>
        </p:txBody>
      </p:sp>
      <p:sp>
        <p:nvSpPr>
          <p:cNvPr id="66564" name="Rectangle 4"/>
          <p:cNvSpPr>
            <a:spLocks noChangeArrowheads="1"/>
          </p:cNvSpPr>
          <p:nvPr/>
        </p:nvSpPr>
        <p:spPr bwMode="auto">
          <a:xfrm>
            <a:off x="-1489" y="-1512"/>
            <a:ext cx="2972098" cy="458108"/>
          </a:xfrm>
          <a:prstGeom prst="rect">
            <a:avLst/>
          </a:prstGeom>
          <a:noFill/>
          <a:ln w="9525">
            <a:noFill/>
            <a:miter lim="800000"/>
            <a:headEnd/>
            <a:tailEnd/>
          </a:ln>
        </p:spPr>
        <p:txBody>
          <a:bodyPr wrap="none" lIns="86493" tIns="43247" rIns="86493" bIns="43247" anchor="ctr"/>
          <a:lstStyle/>
          <a:p>
            <a:endParaRPr lang="en-US"/>
          </a:p>
        </p:txBody>
      </p:sp>
      <p:sp>
        <p:nvSpPr>
          <p:cNvPr id="66565" name="Text Box 5"/>
          <p:cNvSpPr txBox="1">
            <a:spLocks noChangeArrowheads="1"/>
          </p:cNvSpPr>
          <p:nvPr/>
        </p:nvSpPr>
        <p:spPr bwMode="auto">
          <a:xfrm>
            <a:off x="229196" y="1212548"/>
            <a:ext cx="1980903" cy="1215495"/>
          </a:xfrm>
          <a:prstGeom prst="rect">
            <a:avLst/>
          </a:prstGeom>
          <a:noFill/>
          <a:ln w="9525">
            <a:noFill/>
            <a:miter lim="800000"/>
            <a:headEnd/>
            <a:tailEnd/>
          </a:ln>
        </p:spPr>
        <p:txBody>
          <a:bodyPr lIns="106460" tIns="53230" rIns="106460" bIns="53230">
            <a:spAutoFit/>
          </a:bodyPr>
          <a:lstStyle/>
          <a:p>
            <a:pPr defTabSz="902472">
              <a:spcBef>
                <a:spcPct val="50000"/>
              </a:spcBef>
            </a:pPr>
            <a:r>
              <a:rPr lang="en-US" sz="900" dirty="0">
                <a:latin typeface="ZapfHumnst BT" pitchFamily="34" charset="0"/>
              </a:rPr>
              <a:t>This may seem repetitive with earlier slides, but it has been noted that the repetition of the discrimination between objects and classes is beneficial to “</a:t>
            </a:r>
            <a:r>
              <a:rPr lang="en-US" sz="900" dirty="0" err="1">
                <a:latin typeface="ZapfHumnst BT" pitchFamily="34" charset="0"/>
              </a:rPr>
              <a:t>newbies</a:t>
            </a:r>
            <a:r>
              <a:rPr lang="en-US" sz="900" dirty="0">
                <a:latin typeface="ZapfHumnst BT" pitchFamily="34" charset="0"/>
              </a:rPr>
              <a:t>”.  If this does not apply to your class, you can cover this slide briefly.</a:t>
            </a:r>
            <a:endParaRPr lang="en-US" sz="900" dirty="0"/>
          </a:p>
        </p:txBody>
      </p:sp>
      <p:sp>
        <p:nvSpPr>
          <p:cNvPr id="432134" name="Rectangle 6"/>
          <p:cNvSpPr>
            <a:spLocks noGrp="1" noRot="1" noChangeAspect="1" noChangeArrowheads="1" noTextEdit="1"/>
          </p:cNvSpPr>
          <p:nvPr>
            <p:ph type="sldImg"/>
          </p:nvPr>
        </p:nvSpPr>
        <p:spPr>
          <a:xfrm>
            <a:off x="2552700" y="833438"/>
            <a:ext cx="4038600" cy="3028950"/>
          </a:xfrm>
          <a:ln/>
        </p:spPr>
      </p:sp>
      <p:sp>
        <p:nvSpPr>
          <p:cNvPr id="66567" name="Rectangle 7"/>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0" y="1212548"/>
            <a:ext cx="2361903" cy="1831048"/>
          </a:xfrm>
          <a:prstGeom prst="rect">
            <a:avLst/>
          </a:prstGeom>
          <a:noFill/>
          <a:ln w="9525">
            <a:noFill/>
            <a:miter lim="800000"/>
            <a:headEnd/>
            <a:tailEnd/>
          </a:ln>
        </p:spPr>
        <p:txBody>
          <a:bodyPr lIns="106460" tIns="53230" rIns="106460" bIns="53230">
            <a:spAutoFit/>
          </a:bodyPr>
          <a:lstStyle/>
          <a:p>
            <a:pPr defTabSz="902472">
              <a:spcBef>
                <a:spcPct val="50000"/>
              </a:spcBef>
            </a:pPr>
            <a:r>
              <a:rPr lang="en-US" sz="900" dirty="0">
                <a:latin typeface="ZapfHumnst BT" pitchFamily="34" charset="0"/>
              </a:rPr>
              <a:t>Use this slide to review the key concepts and UML notation described earlier in this module.  For example, ask the students the following:</a:t>
            </a:r>
          </a:p>
          <a:p>
            <a:pPr defTabSz="902472">
              <a:spcBef>
                <a:spcPct val="50000"/>
              </a:spcBef>
            </a:pPr>
            <a:r>
              <a:rPr lang="en-US" sz="900" dirty="0">
                <a:latin typeface="ZapfHumnst BT" pitchFamily="34" charset="0"/>
              </a:rPr>
              <a:t>What are the classes in this diagram?</a:t>
            </a:r>
          </a:p>
          <a:p>
            <a:pPr defTabSz="902472">
              <a:spcBef>
                <a:spcPct val="50000"/>
              </a:spcBef>
            </a:pPr>
            <a:r>
              <a:rPr lang="en-US" sz="900" dirty="0">
                <a:latin typeface="ZapfHumnst BT" pitchFamily="34" charset="0"/>
              </a:rPr>
              <a:t>What relationship exists between Salesperson and Sale?  </a:t>
            </a:r>
          </a:p>
          <a:p>
            <a:pPr defTabSz="902472">
              <a:spcBef>
                <a:spcPct val="50000"/>
              </a:spcBef>
            </a:pPr>
            <a:r>
              <a:rPr lang="en-US" sz="900" dirty="0">
                <a:latin typeface="ZapfHumnst BT" pitchFamily="34" charset="0"/>
              </a:rPr>
              <a:t>What relationship exists between Corporate and Customer?</a:t>
            </a:r>
          </a:p>
          <a:p>
            <a:pPr defTabSz="902472">
              <a:spcBef>
                <a:spcPct val="50000"/>
              </a:spcBef>
            </a:pPr>
            <a:r>
              <a:rPr lang="en-US" sz="900" dirty="0">
                <a:latin typeface="ZapfHumnst BT" pitchFamily="34" charset="0"/>
              </a:rPr>
              <a:t>How would you interpret the diagram?</a:t>
            </a:r>
            <a:endParaRPr lang="en-US" sz="900" dirty="0"/>
          </a:p>
        </p:txBody>
      </p:sp>
      <p:sp>
        <p:nvSpPr>
          <p:cNvPr id="478211" name="Rectangle 3"/>
          <p:cNvSpPr>
            <a:spLocks noGrp="1" noRot="1" noChangeAspect="1" noChangeArrowheads="1" noTextEdit="1"/>
          </p:cNvSpPr>
          <p:nvPr>
            <p:ph type="sldImg"/>
          </p:nvPr>
        </p:nvSpPr>
        <p:spPr>
          <a:xfrm>
            <a:off x="2583656" y="833060"/>
            <a:ext cx="3976688" cy="3029857"/>
          </a:xfrm>
          <a:ln/>
        </p:spPr>
      </p:sp>
      <p:sp>
        <p:nvSpPr>
          <p:cNvPr id="94212" name="Rectangle 4"/>
          <p:cNvSpPr>
            <a:spLocks noGrp="1" noChangeArrowheads="1"/>
          </p:cNvSpPr>
          <p:nvPr>
            <p:ph type="body" idx="1"/>
          </p:nvPr>
        </p:nvSpPr>
        <p:spPr>
          <a:xfrm>
            <a:off x="2580680" y="4165299"/>
            <a:ext cx="3972223" cy="3938511"/>
          </a:xfrm>
          <a:noFill/>
          <a:ln/>
        </p:spPr>
        <p:txBody>
          <a:bodyPr/>
          <a:lstStyle/>
          <a:p>
            <a:endParaRPr lang="en-US" smtClean="0">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Rot="1" noChangeAspect="1" noChangeArrowheads="1" noTextEdit="1"/>
          </p:cNvSpPr>
          <p:nvPr>
            <p:ph type="sldImg"/>
          </p:nvPr>
        </p:nvSpPr>
        <p:spPr>
          <a:xfrm>
            <a:off x="2552700" y="833438"/>
            <a:ext cx="4038600" cy="3028950"/>
          </a:xfrm>
          <a:ln/>
        </p:spPr>
      </p:sp>
      <p:sp>
        <p:nvSpPr>
          <p:cNvPr id="67587" name="Rectangle 3"/>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Rot="1" noChangeAspect="1" noChangeArrowheads="1" noTextEdit="1"/>
          </p:cNvSpPr>
          <p:nvPr>
            <p:ph type="sldImg"/>
          </p:nvPr>
        </p:nvSpPr>
        <p:spPr>
          <a:xfrm>
            <a:off x="2552700" y="833438"/>
            <a:ext cx="4038600" cy="3028950"/>
          </a:xfrm>
          <a:ln/>
        </p:spPr>
      </p:sp>
      <p:sp>
        <p:nvSpPr>
          <p:cNvPr id="68611" name="Rectangle 3"/>
          <p:cNvSpPr>
            <a:spLocks noGrp="1" noChangeArrowheads="1"/>
          </p:cNvSpPr>
          <p:nvPr>
            <p:ph type="body" idx="1"/>
          </p:nvPr>
        </p:nvSpPr>
        <p:spPr>
          <a:xfrm>
            <a:off x="2580680" y="4165299"/>
            <a:ext cx="3972223" cy="3938511"/>
          </a:xfrm>
          <a:noFill/>
          <a:ln/>
        </p:spPr>
        <p:txBody>
          <a:bodyPr/>
          <a:lstStyle/>
          <a:p>
            <a:endParaRPr lang="en-US" sz="900" dirty="0">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F59C9A-99E3-48AD-AAD9-EA42F935073A}" type="datetimeFigureOut">
              <a:rPr lang="en-US" smtClean="0"/>
              <a:pPr/>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59C9A-99E3-48AD-AAD9-EA42F935073A}" type="datetimeFigureOut">
              <a:rPr lang="en-US" smtClean="0"/>
              <a:pPr/>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59C9A-99E3-48AD-AAD9-EA42F935073A}" type="datetimeFigureOut">
              <a:rPr lang="en-US" smtClean="0"/>
              <a:pPr/>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885950"/>
            <a:ext cx="8178800" cy="2009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4048125"/>
            <a:ext cx="8178800" cy="2009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B1A8866-9B1E-4C3F-B688-5E255CE1165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59C9A-99E3-48AD-AAD9-EA42F935073A}" type="datetimeFigureOut">
              <a:rPr lang="en-US" smtClean="0"/>
              <a:pPr/>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F59C9A-99E3-48AD-AAD9-EA42F935073A}" type="datetimeFigureOut">
              <a:rPr lang="en-US" smtClean="0"/>
              <a:pPr/>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F59C9A-99E3-48AD-AAD9-EA42F935073A}" type="datetimeFigureOut">
              <a:rPr lang="en-US" smtClean="0"/>
              <a:pPr/>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F59C9A-99E3-48AD-AAD9-EA42F935073A}" type="datetimeFigureOut">
              <a:rPr lang="en-US" smtClean="0"/>
              <a:pPr/>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59C9A-99E3-48AD-AAD9-EA42F935073A}" type="datetimeFigureOut">
              <a:rPr lang="en-US" smtClean="0"/>
              <a:pPr/>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59C9A-99E3-48AD-AAD9-EA42F935073A}" type="datetimeFigureOut">
              <a:rPr lang="en-US" smtClean="0"/>
              <a:pPr/>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F59C9A-99E3-48AD-AAD9-EA42F935073A}" type="datetimeFigureOut">
              <a:rPr lang="en-US" smtClean="0"/>
              <a:pPr/>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F59C9A-99E3-48AD-AAD9-EA42F935073A}" type="datetimeFigureOut">
              <a:rPr lang="en-US" smtClean="0"/>
              <a:pPr/>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1D49B6-AA4E-4975-BC21-0CE8E45B2C3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59C9A-99E3-48AD-AAD9-EA42F935073A}" type="datetimeFigureOut">
              <a:rPr lang="en-US" smtClean="0"/>
              <a:pPr/>
              <a:t>8/15/2019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D49B6-AA4E-4975-BC21-0CE8E45B2C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010400" cy="1470025"/>
          </a:xfrm>
        </p:spPr>
        <p:txBody>
          <a:bodyPr>
            <a:normAutofit fontScale="90000"/>
          </a:bodyPr>
          <a:lstStyle/>
          <a:p>
            <a:pPr algn="r"/>
            <a:r>
              <a:rPr lang="en-US" b="1" dirty="0" smtClean="0"/>
              <a:t>Lec.3</a:t>
            </a:r>
            <a:br>
              <a:rPr lang="en-US" b="1" dirty="0" smtClean="0"/>
            </a:br>
            <a:r>
              <a:rPr lang="en-US" dirty="0" smtClean="0"/>
              <a:t>Class Modeling</a:t>
            </a:r>
            <a:br>
              <a:rPr lang="en-US" dirty="0" smtClean="0"/>
            </a:br>
            <a:r>
              <a:rPr lang="en-US" dirty="0" smtClean="0"/>
              <a:t>Object and Class Concepts</a:t>
            </a:r>
            <a:br>
              <a:rPr lang="en-US" dirty="0" smtClean="0"/>
            </a:br>
            <a:endParaRPr lang="en-US" b="1" dirty="0"/>
          </a:p>
        </p:txBody>
      </p:sp>
      <p:sp>
        <p:nvSpPr>
          <p:cNvPr id="3" name="Subtitle 2"/>
          <p:cNvSpPr>
            <a:spLocks noGrp="1"/>
          </p:cNvSpPr>
          <p:nvPr>
            <p:ph type="subTitle" idx="1"/>
          </p:nvPr>
        </p:nvSpPr>
        <p:spPr/>
        <p:txBody>
          <a:bodyPr/>
          <a:lstStyle/>
          <a:p>
            <a:pPr algn="r"/>
            <a:r>
              <a:rPr lang="en-US" dirty="0" smtClean="0"/>
              <a:t>Instructor : Prashant Mishra</a:t>
            </a:r>
          </a:p>
          <a:p>
            <a:pPr algn="r"/>
            <a:r>
              <a:rPr lang="en-US" dirty="0" smtClean="0"/>
              <a:t>BIAS Bhimtal</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8E111C72-E818-4474-94C6-DEA0E7C1D2A2}" type="slidenum">
              <a:rPr lang="en-US" smtClean="0"/>
              <a:pPr/>
              <a:t>10</a:t>
            </a:fld>
            <a:endParaRPr lang="en-US" smtClean="0"/>
          </a:p>
        </p:txBody>
      </p:sp>
      <p:sp>
        <p:nvSpPr>
          <p:cNvPr id="10243" name="Rectangle 2"/>
          <p:cNvSpPr>
            <a:spLocks noChangeArrowheads="1"/>
          </p:cNvSpPr>
          <p:nvPr/>
        </p:nvSpPr>
        <p:spPr bwMode="auto">
          <a:xfrm>
            <a:off x="3124200" y="6248400"/>
            <a:ext cx="2895600" cy="457200"/>
          </a:xfrm>
          <a:prstGeom prst="rect">
            <a:avLst/>
          </a:prstGeom>
          <a:noFill/>
          <a:ln w="9525">
            <a:noFill/>
            <a:miter lim="800000"/>
            <a:headEnd/>
            <a:tailEnd/>
          </a:ln>
        </p:spPr>
        <p:txBody>
          <a:bodyPr wrap="none" anchor="ctr"/>
          <a:lstStyle/>
          <a:p>
            <a:endParaRPr lang="en-US"/>
          </a:p>
        </p:txBody>
      </p:sp>
      <p:sp>
        <p:nvSpPr>
          <p:cNvPr id="10244" name="Rectangle 3"/>
          <p:cNvSpPr>
            <a:spLocks noChangeArrowheads="1"/>
          </p:cNvSpPr>
          <p:nvPr/>
        </p:nvSpPr>
        <p:spPr bwMode="auto">
          <a:xfrm>
            <a:off x="627063" y="2289175"/>
            <a:ext cx="1657350" cy="457200"/>
          </a:xfrm>
          <a:prstGeom prst="rect">
            <a:avLst/>
          </a:prstGeom>
          <a:noFill/>
          <a:ln w="9525">
            <a:noFill/>
            <a:miter lim="800000"/>
            <a:headEnd/>
            <a:tailEnd/>
          </a:ln>
        </p:spPr>
        <p:txBody>
          <a:bodyPr wrap="none" lIns="92075" tIns="46038" rIns="92075" bIns="46038">
            <a:spAutoFit/>
          </a:bodyPr>
          <a:lstStyle/>
          <a:p>
            <a:r>
              <a:rPr lang="en-US" u="sng"/>
              <a:t>: Professor</a:t>
            </a:r>
            <a:endParaRPr lang="en-US"/>
          </a:p>
        </p:txBody>
      </p:sp>
      <p:sp>
        <p:nvSpPr>
          <p:cNvPr id="10245" name="Rectangle 4"/>
          <p:cNvSpPr>
            <a:spLocks noChangeArrowheads="1"/>
          </p:cNvSpPr>
          <p:nvPr/>
        </p:nvSpPr>
        <p:spPr bwMode="auto">
          <a:xfrm>
            <a:off x="387350" y="2209800"/>
            <a:ext cx="1968500" cy="1282700"/>
          </a:xfrm>
          <a:prstGeom prst="rect">
            <a:avLst/>
          </a:prstGeom>
          <a:noFill/>
          <a:ln w="28575">
            <a:solidFill>
              <a:schemeClr val="tx1"/>
            </a:solidFill>
            <a:miter lim="800000"/>
            <a:headEnd/>
            <a:tailEnd/>
          </a:ln>
        </p:spPr>
        <p:txBody>
          <a:bodyPr wrap="none" anchor="ctr"/>
          <a:lstStyle/>
          <a:p>
            <a:endParaRPr lang="en-US"/>
          </a:p>
        </p:txBody>
      </p:sp>
      <p:grpSp>
        <p:nvGrpSpPr>
          <p:cNvPr id="2" name="Group 5"/>
          <p:cNvGrpSpPr>
            <a:grpSpLocks/>
          </p:cNvGrpSpPr>
          <p:nvPr/>
        </p:nvGrpSpPr>
        <p:grpSpPr bwMode="auto">
          <a:xfrm>
            <a:off x="5867400" y="2819400"/>
            <a:ext cx="2592388" cy="1993900"/>
            <a:chOff x="3044" y="2037"/>
            <a:chExt cx="1633" cy="1256"/>
          </a:xfrm>
        </p:grpSpPr>
        <p:sp>
          <p:nvSpPr>
            <p:cNvPr id="10257" name="Rectangle 6"/>
            <p:cNvSpPr>
              <a:spLocks noChangeArrowheads="1"/>
            </p:cNvSpPr>
            <p:nvPr/>
          </p:nvSpPr>
          <p:spPr bwMode="auto">
            <a:xfrm>
              <a:off x="3044" y="2037"/>
              <a:ext cx="1188" cy="653"/>
            </a:xfrm>
            <a:prstGeom prst="rect">
              <a:avLst/>
            </a:prstGeom>
            <a:solidFill>
              <a:srgbClr val="000000"/>
            </a:solidFill>
            <a:ln w="9525">
              <a:noFill/>
              <a:miter lim="800000"/>
              <a:headEnd/>
              <a:tailEnd/>
            </a:ln>
          </p:spPr>
          <p:txBody>
            <a:bodyPr wrap="none" anchor="ctr"/>
            <a:lstStyle/>
            <a:p>
              <a:endParaRPr lang="en-US"/>
            </a:p>
          </p:txBody>
        </p:sp>
        <p:grpSp>
          <p:nvGrpSpPr>
            <p:cNvPr id="3" name="Group 7"/>
            <p:cNvGrpSpPr>
              <a:grpSpLocks/>
            </p:cNvGrpSpPr>
            <p:nvPr/>
          </p:nvGrpSpPr>
          <p:grpSpPr bwMode="auto">
            <a:xfrm>
              <a:off x="4040" y="2043"/>
              <a:ext cx="637" cy="1250"/>
              <a:chOff x="4040" y="2043"/>
              <a:chExt cx="637" cy="1250"/>
            </a:xfrm>
          </p:grpSpPr>
          <p:sp>
            <p:nvSpPr>
              <p:cNvPr id="10264" name="Freeform 8"/>
              <p:cNvSpPr>
                <a:spLocks/>
              </p:cNvSpPr>
              <p:nvPr/>
            </p:nvSpPr>
            <p:spPr bwMode="auto">
              <a:xfrm>
                <a:off x="4086" y="2986"/>
                <a:ext cx="468" cy="307"/>
              </a:xfrm>
              <a:custGeom>
                <a:avLst/>
                <a:gdLst>
                  <a:gd name="T0" fmla="*/ 39 w 468"/>
                  <a:gd name="T1" fmla="*/ 0 h 307"/>
                  <a:gd name="T2" fmla="*/ 0 w 468"/>
                  <a:gd name="T3" fmla="*/ 306 h 307"/>
                  <a:gd name="T4" fmla="*/ 467 w 468"/>
                  <a:gd name="T5" fmla="*/ 306 h 307"/>
                  <a:gd name="T6" fmla="*/ 449 w 468"/>
                  <a:gd name="T7" fmla="*/ 4 h 307"/>
                  <a:gd name="T8" fmla="*/ 39 w 468"/>
                  <a:gd name="T9" fmla="*/ 0 h 307"/>
                  <a:gd name="T10" fmla="*/ 0 60000 65536"/>
                  <a:gd name="T11" fmla="*/ 0 60000 65536"/>
                  <a:gd name="T12" fmla="*/ 0 60000 65536"/>
                  <a:gd name="T13" fmla="*/ 0 60000 65536"/>
                  <a:gd name="T14" fmla="*/ 0 60000 65536"/>
                  <a:gd name="T15" fmla="*/ 0 w 468"/>
                  <a:gd name="T16" fmla="*/ 0 h 307"/>
                  <a:gd name="T17" fmla="*/ 468 w 468"/>
                  <a:gd name="T18" fmla="*/ 307 h 307"/>
                </a:gdLst>
                <a:ahLst/>
                <a:cxnLst>
                  <a:cxn ang="T10">
                    <a:pos x="T0" y="T1"/>
                  </a:cxn>
                  <a:cxn ang="T11">
                    <a:pos x="T2" y="T3"/>
                  </a:cxn>
                  <a:cxn ang="T12">
                    <a:pos x="T4" y="T5"/>
                  </a:cxn>
                  <a:cxn ang="T13">
                    <a:pos x="T6" y="T7"/>
                  </a:cxn>
                  <a:cxn ang="T14">
                    <a:pos x="T8" y="T9"/>
                  </a:cxn>
                </a:cxnLst>
                <a:rect l="T15" t="T16" r="T17" b="T18"/>
                <a:pathLst>
                  <a:path w="468" h="307">
                    <a:moveTo>
                      <a:pt x="39" y="0"/>
                    </a:moveTo>
                    <a:lnTo>
                      <a:pt x="0" y="306"/>
                    </a:lnTo>
                    <a:lnTo>
                      <a:pt x="467" y="306"/>
                    </a:lnTo>
                    <a:lnTo>
                      <a:pt x="449" y="4"/>
                    </a:lnTo>
                    <a:lnTo>
                      <a:pt x="39" y="0"/>
                    </a:lnTo>
                  </a:path>
                </a:pathLst>
              </a:custGeom>
              <a:solidFill>
                <a:srgbClr val="005F5F"/>
              </a:solidFill>
              <a:ln w="9525" cap="rnd">
                <a:noFill/>
                <a:round/>
                <a:headEnd/>
                <a:tailEnd/>
              </a:ln>
            </p:spPr>
            <p:txBody>
              <a:bodyPr/>
              <a:lstStyle/>
              <a:p>
                <a:endParaRPr lang="en-US"/>
              </a:p>
            </p:txBody>
          </p:sp>
          <p:grpSp>
            <p:nvGrpSpPr>
              <p:cNvPr id="4" name="Group 9"/>
              <p:cNvGrpSpPr>
                <a:grpSpLocks/>
              </p:cNvGrpSpPr>
              <p:nvPr/>
            </p:nvGrpSpPr>
            <p:grpSpPr bwMode="auto">
              <a:xfrm>
                <a:off x="4040" y="2043"/>
                <a:ext cx="548" cy="970"/>
                <a:chOff x="4040" y="2043"/>
                <a:chExt cx="548" cy="970"/>
              </a:xfrm>
            </p:grpSpPr>
            <p:grpSp>
              <p:nvGrpSpPr>
                <p:cNvPr id="5" name="Group 10"/>
                <p:cNvGrpSpPr>
                  <a:grpSpLocks/>
                </p:cNvGrpSpPr>
                <p:nvPr/>
              </p:nvGrpSpPr>
              <p:grpSpPr bwMode="auto">
                <a:xfrm>
                  <a:off x="4235" y="2345"/>
                  <a:ext cx="204" cy="235"/>
                  <a:chOff x="4235" y="2345"/>
                  <a:chExt cx="204" cy="235"/>
                </a:xfrm>
              </p:grpSpPr>
              <p:sp>
                <p:nvSpPr>
                  <p:cNvPr id="10313" name="Freeform 11"/>
                  <p:cNvSpPr>
                    <a:spLocks/>
                  </p:cNvSpPr>
                  <p:nvPr/>
                </p:nvSpPr>
                <p:spPr bwMode="auto">
                  <a:xfrm>
                    <a:off x="4235" y="2345"/>
                    <a:ext cx="204" cy="235"/>
                  </a:xfrm>
                  <a:custGeom>
                    <a:avLst/>
                    <a:gdLst>
                      <a:gd name="T0" fmla="*/ 37 w 204"/>
                      <a:gd name="T1" fmla="*/ 0 h 235"/>
                      <a:gd name="T2" fmla="*/ 26 w 204"/>
                      <a:gd name="T3" fmla="*/ 62 h 235"/>
                      <a:gd name="T4" fmla="*/ 20 w 204"/>
                      <a:gd name="T5" fmla="*/ 68 h 235"/>
                      <a:gd name="T6" fmla="*/ 11 w 204"/>
                      <a:gd name="T7" fmla="*/ 75 h 235"/>
                      <a:gd name="T8" fmla="*/ 0 w 204"/>
                      <a:gd name="T9" fmla="*/ 78 h 235"/>
                      <a:gd name="T10" fmla="*/ 12 w 204"/>
                      <a:gd name="T11" fmla="*/ 139 h 235"/>
                      <a:gd name="T12" fmla="*/ 18 w 204"/>
                      <a:gd name="T13" fmla="*/ 168 h 235"/>
                      <a:gd name="T14" fmla="*/ 23 w 204"/>
                      <a:gd name="T15" fmla="*/ 186 h 235"/>
                      <a:gd name="T16" fmla="*/ 30 w 204"/>
                      <a:gd name="T17" fmla="*/ 202 h 235"/>
                      <a:gd name="T18" fmla="*/ 45 w 204"/>
                      <a:gd name="T19" fmla="*/ 212 h 235"/>
                      <a:gd name="T20" fmla="*/ 70 w 204"/>
                      <a:gd name="T21" fmla="*/ 222 h 235"/>
                      <a:gd name="T22" fmla="*/ 99 w 204"/>
                      <a:gd name="T23" fmla="*/ 231 h 235"/>
                      <a:gd name="T24" fmla="*/ 121 w 204"/>
                      <a:gd name="T25" fmla="*/ 234 h 235"/>
                      <a:gd name="T26" fmla="*/ 140 w 204"/>
                      <a:gd name="T27" fmla="*/ 231 h 235"/>
                      <a:gd name="T28" fmla="*/ 162 w 204"/>
                      <a:gd name="T29" fmla="*/ 226 h 235"/>
                      <a:gd name="T30" fmla="*/ 177 w 204"/>
                      <a:gd name="T31" fmla="*/ 216 h 235"/>
                      <a:gd name="T32" fmla="*/ 198 w 204"/>
                      <a:gd name="T33" fmla="*/ 187 h 235"/>
                      <a:gd name="T34" fmla="*/ 203 w 204"/>
                      <a:gd name="T35" fmla="*/ 162 h 235"/>
                      <a:gd name="T36" fmla="*/ 201 w 204"/>
                      <a:gd name="T37" fmla="*/ 127 h 235"/>
                      <a:gd name="T38" fmla="*/ 193 w 204"/>
                      <a:gd name="T39" fmla="*/ 113 h 235"/>
                      <a:gd name="T40" fmla="*/ 169 w 204"/>
                      <a:gd name="T41" fmla="*/ 89 h 235"/>
                      <a:gd name="T42" fmla="*/ 162 w 204"/>
                      <a:gd name="T43" fmla="*/ 82 h 235"/>
                      <a:gd name="T44" fmla="*/ 161 w 204"/>
                      <a:gd name="T45" fmla="*/ 47 h 235"/>
                      <a:gd name="T46" fmla="*/ 165 w 204"/>
                      <a:gd name="T47" fmla="*/ 24 h 235"/>
                      <a:gd name="T48" fmla="*/ 37 w 204"/>
                      <a:gd name="T49" fmla="*/ 0 h 2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4"/>
                      <a:gd name="T76" fmla="*/ 0 h 235"/>
                      <a:gd name="T77" fmla="*/ 204 w 204"/>
                      <a:gd name="T78" fmla="*/ 235 h 2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4" h="235">
                        <a:moveTo>
                          <a:pt x="37" y="0"/>
                        </a:moveTo>
                        <a:lnTo>
                          <a:pt x="26" y="62"/>
                        </a:lnTo>
                        <a:lnTo>
                          <a:pt x="20" y="68"/>
                        </a:lnTo>
                        <a:lnTo>
                          <a:pt x="11" y="75"/>
                        </a:lnTo>
                        <a:lnTo>
                          <a:pt x="0" y="78"/>
                        </a:lnTo>
                        <a:lnTo>
                          <a:pt x="12" y="139"/>
                        </a:lnTo>
                        <a:lnTo>
                          <a:pt x="18" y="168"/>
                        </a:lnTo>
                        <a:lnTo>
                          <a:pt x="23" y="186"/>
                        </a:lnTo>
                        <a:lnTo>
                          <a:pt x="30" y="202"/>
                        </a:lnTo>
                        <a:lnTo>
                          <a:pt x="45" y="212"/>
                        </a:lnTo>
                        <a:lnTo>
                          <a:pt x="70" y="222"/>
                        </a:lnTo>
                        <a:lnTo>
                          <a:pt x="99" y="231"/>
                        </a:lnTo>
                        <a:lnTo>
                          <a:pt x="121" y="234"/>
                        </a:lnTo>
                        <a:lnTo>
                          <a:pt x="140" y="231"/>
                        </a:lnTo>
                        <a:lnTo>
                          <a:pt x="162" y="226"/>
                        </a:lnTo>
                        <a:lnTo>
                          <a:pt x="177" y="216"/>
                        </a:lnTo>
                        <a:lnTo>
                          <a:pt x="198" y="187"/>
                        </a:lnTo>
                        <a:lnTo>
                          <a:pt x="203" y="162"/>
                        </a:lnTo>
                        <a:lnTo>
                          <a:pt x="201" y="127"/>
                        </a:lnTo>
                        <a:lnTo>
                          <a:pt x="193" y="113"/>
                        </a:lnTo>
                        <a:lnTo>
                          <a:pt x="169" y="89"/>
                        </a:lnTo>
                        <a:lnTo>
                          <a:pt x="162" y="82"/>
                        </a:lnTo>
                        <a:lnTo>
                          <a:pt x="161" y="47"/>
                        </a:lnTo>
                        <a:lnTo>
                          <a:pt x="165" y="24"/>
                        </a:lnTo>
                        <a:lnTo>
                          <a:pt x="37" y="0"/>
                        </a:lnTo>
                      </a:path>
                    </a:pathLst>
                  </a:custGeom>
                  <a:solidFill>
                    <a:srgbClr val="FF9F7F"/>
                  </a:solidFill>
                  <a:ln w="9525" cap="rnd">
                    <a:noFill/>
                    <a:round/>
                    <a:headEnd/>
                    <a:tailEnd/>
                  </a:ln>
                </p:spPr>
                <p:txBody>
                  <a:bodyPr/>
                  <a:lstStyle/>
                  <a:p>
                    <a:endParaRPr lang="en-US"/>
                  </a:p>
                </p:txBody>
              </p:sp>
              <p:sp>
                <p:nvSpPr>
                  <p:cNvPr id="10314" name="Freeform 12"/>
                  <p:cNvSpPr>
                    <a:spLocks/>
                  </p:cNvSpPr>
                  <p:nvPr/>
                </p:nvSpPr>
                <p:spPr bwMode="auto">
                  <a:xfrm>
                    <a:off x="4235" y="2345"/>
                    <a:ext cx="167" cy="203"/>
                  </a:xfrm>
                  <a:custGeom>
                    <a:avLst/>
                    <a:gdLst>
                      <a:gd name="T0" fmla="*/ 38 w 167"/>
                      <a:gd name="T1" fmla="*/ 0 h 203"/>
                      <a:gd name="T2" fmla="*/ 27 w 167"/>
                      <a:gd name="T3" fmla="*/ 62 h 203"/>
                      <a:gd name="T4" fmla="*/ 21 w 167"/>
                      <a:gd name="T5" fmla="*/ 68 h 203"/>
                      <a:gd name="T6" fmla="*/ 11 w 167"/>
                      <a:gd name="T7" fmla="*/ 75 h 203"/>
                      <a:gd name="T8" fmla="*/ 0 w 167"/>
                      <a:gd name="T9" fmla="*/ 78 h 203"/>
                      <a:gd name="T10" fmla="*/ 13 w 167"/>
                      <a:gd name="T11" fmla="*/ 139 h 203"/>
                      <a:gd name="T12" fmla="*/ 18 w 167"/>
                      <a:gd name="T13" fmla="*/ 168 h 203"/>
                      <a:gd name="T14" fmla="*/ 23 w 167"/>
                      <a:gd name="T15" fmla="*/ 186 h 203"/>
                      <a:gd name="T16" fmla="*/ 31 w 167"/>
                      <a:gd name="T17" fmla="*/ 202 h 203"/>
                      <a:gd name="T18" fmla="*/ 33 w 167"/>
                      <a:gd name="T19" fmla="*/ 189 h 203"/>
                      <a:gd name="T20" fmla="*/ 33 w 167"/>
                      <a:gd name="T21" fmla="*/ 177 h 203"/>
                      <a:gd name="T22" fmla="*/ 37 w 167"/>
                      <a:gd name="T23" fmla="*/ 166 h 203"/>
                      <a:gd name="T24" fmla="*/ 38 w 167"/>
                      <a:gd name="T25" fmla="*/ 158 h 203"/>
                      <a:gd name="T26" fmla="*/ 41 w 167"/>
                      <a:gd name="T27" fmla="*/ 143 h 203"/>
                      <a:gd name="T28" fmla="*/ 42 w 167"/>
                      <a:gd name="T29" fmla="*/ 131 h 203"/>
                      <a:gd name="T30" fmla="*/ 48 w 167"/>
                      <a:gd name="T31" fmla="*/ 113 h 203"/>
                      <a:gd name="T32" fmla="*/ 54 w 167"/>
                      <a:gd name="T33" fmla="*/ 102 h 203"/>
                      <a:gd name="T34" fmla="*/ 64 w 167"/>
                      <a:gd name="T35" fmla="*/ 92 h 203"/>
                      <a:gd name="T36" fmla="*/ 74 w 167"/>
                      <a:gd name="T37" fmla="*/ 84 h 203"/>
                      <a:gd name="T38" fmla="*/ 86 w 167"/>
                      <a:gd name="T39" fmla="*/ 73 h 203"/>
                      <a:gd name="T40" fmla="*/ 102 w 167"/>
                      <a:gd name="T41" fmla="*/ 63 h 203"/>
                      <a:gd name="T42" fmla="*/ 166 w 167"/>
                      <a:gd name="T43" fmla="*/ 24 h 203"/>
                      <a:gd name="T44" fmla="*/ 38 w 167"/>
                      <a:gd name="T45" fmla="*/ 0 h 2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7"/>
                      <a:gd name="T70" fmla="*/ 0 h 203"/>
                      <a:gd name="T71" fmla="*/ 167 w 167"/>
                      <a:gd name="T72" fmla="*/ 203 h 20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7" h="203">
                        <a:moveTo>
                          <a:pt x="38" y="0"/>
                        </a:moveTo>
                        <a:lnTo>
                          <a:pt x="27" y="62"/>
                        </a:lnTo>
                        <a:lnTo>
                          <a:pt x="21" y="68"/>
                        </a:lnTo>
                        <a:lnTo>
                          <a:pt x="11" y="75"/>
                        </a:lnTo>
                        <a:lnTo>
                          <a:pt x="0" y="78"/>
                        </a:lnTo>
                        <a:lnTo>
                          <a:pt x="13" y="139"/>
                        </a:lnTo>
                        <a:lnTo>
                          <a:pt x="18" y="168"/>
                        </a:lnTo>
                        <a:lnTo>
                          <a:pt x="23" y="186"/>
                        </a:lnTo>
                        <a:lnTo>
                          <a:pt x="31" y="202"/>
                        </a:lnTo>
                        <a:lnTo>
                          <a:pt x="33" y="189"/>
                        </a:lnTo>
                        <a:lnTo>
                          <a:pt x="33" y="177"/>
                        </a:lnTo>
                        <a:lnTo>
                          <a:pt x="37" y="166"/>
                        </a:lnTo>
                        <a:lnTo>
                          <a:pt x="38" y="158"/>
                        </a:lnTo>
                        <a:lnTo>
                          <a:pt x="41" y="143"/>
                        </a:lnTo>
                        <a:lnTo>
                          <a:pt x="42" y="131"/>
                        </a:lnTo>
                        <a:lnTo>
                          <a:pt x="48" y="113"/>
                        </a:lnTo>
                        <a:lnTo>
                          <a:pt x="54" y="102"/>
                        </a:lnTo>
                        <a:lnTo>
                          <a:pt x="64" y="92"/>
                        </a:lnTo>
                        <a:lnTo>
                          <a:pt x="74" y="84"/>
                        </a:lnTo>
                        <a:lnTo>
                          <a:pt x="86" y="73"/>
                        </a:lnTo>
                        <a:lnTo>
                          <a:pt x="102" y="63"/>
                        </a:lnTo>
                        <a:lnTo>
                          <a:pt x="166" y="24"/>
                        </a:lnTo>
                        <a:lnTo>
                          <a:pt x="38" y="0"/>
                        </a:lnTo>
                      </a:path>
                    </a:pathLst>
                  </a:custGeom>
                  <a:solidFill>
                    <a:srgbClr val="FF7F3F"/>
                  </a:solidFill>
                  <a:ln w="9525" cap="rnd">
                    <a:noFill/>
                    <a:round/>
                    <a:headEnd/>
                    <a:tailEnd/>
                  </a:ln>
                </p:spPr>
                <p:txBody>
                  <a:bodyPr/>
                  <a:lstStyle/>
                  <a:p>
                    <a:endParaRPr lang="en-US"/>
                  </a:p>
                </p:txBody>
              </p:sp>
              <p:sp>
                <p:nvSpPr>
                  <p:cNvPr id="10315" name="Freeform 13"/>
                  <p:cNvSpPr>
                    <a:spLocks/>
                  </p:cNvSpPr>
                  <p:nvPr/>
                </p:nvSpPr>
                <p:spPr bwMode="auto">
                  <a:xfrm>
                    <a:off x="4235" y="2345"/>
                    <a:ext cx="166" cy="169"/>
                  </a:xfrm>
                  <a:custGeom>
                    <a:avLst/>
                    <a:gdLst>
                      <a:gd name="T0" fmla="*/ 37 w 166"/>
                      <a:gd name="T1" fmla="*/ 0 h 169"/>
                      <a:gd name="T2" fmla="*/ 26 w 166"/>
                      <a:gd name="T3" fmla="*/ 62 h 169"/>
                      <a:gd name="T4" fmla="*/ 20 w 166"/>
                      <a:gd name="T5" fmla="*/ 68 h 169"/>
                      <a:gd name="T6" fmla="*/ 11 w 166"/>
                      <a:gd name="T7" fmla="*/ 75 h 169"/>
                      <a:gd name="T8" fmla="*/ 0 w 166"/>
                      <a:gd name="T9" fmla="*/ 78 h 169"/>
                      <a:gd name="T10" fmla="*/ 12 w 166"/>
                      <a:gd name="T11" fmla="*/ 139 h 169"/>
                      <a:gd name="T12" fmla="*/ 18 w 166"/>
                      <a:gd name="T13" fmla="*/ 168 h 169"/>
                      <a:gd name="T14" fmla="*/ 19 w 166"/>
                      <a:gd name="T15" fmla="*/ 153 h 169"/>
                      <a:gd name="T16" fmla="*/ 22 w 166"/>
                      <a:gd name="T17" fmla="*/ 137 h 169"/>
                      <a:gd name="T18" fmla="*/ 26 w 166"/>
                      <a:gd name="T19" fmla="*/ 123 h 169"/>
                      <a:gd name="T20" fmla="*/ 26 w 166"/>
                      <a:gd name="T21" fmla="*/ 112 h 169"/>
                      <a:gd name="T22" fmla="*/ 30 w 166"/>
                      <a:gd name="T23" fmla="*/ 101 h 169"/>
                      <a:gd name="T24" fmla="*/ 38 w 166"/>
                      <a:gd name="T25" fmla="*/ 91 h 169"/>
                      <a:gd name="T26" fmla="*/ 47 w 166"/>
                      <a:gd name="T27" fmla="*/ 84 h 169"/>
                      <a:gd name="T28" fmla="*/ 58 w 166"/>
                      <a:gd name="T29" fmla="*/ 80 h 169"/>
                      <a:gd name="T30" fmla="*/ 67 w 166"/>
                      <a:gd name="T31" fmla="*/ 75 h 169"/>
                      <a:gd name="T32" fmla="*/ 84 w 166"/>
                      <a:gd name="T33" fmla="*/ 66 h 169"/>
                      <a:gd name="T34" fmla="*/ 98 w 166"/>
                      <a:gd name="T35" fmla="*/ 60 h 169"/>
                      <a:gd name="T36" fmla="*/ 165 w 166"/>
                      <a:gd name="T37" fmla="*/ 24 h 169"/>
                      <a:gd name="T38" fmla="*/ 37 w 166"/>
                      <a:gd name="T39" fmla="*/ 0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6"/>
                      <a:gd name="T61" fmla="*/ 0 h 169"/>
                      <a:gd name="T62" fmla="*/ 166 w 166"/>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6" h="169">
                        <a:moveTo>
                          <a:pt x="37" y="0"/>
                        </a:moveTo>
                        <a:lnTo>
                          <a:pt x="26" y="62"/>
                        </a:lnTo>
                        <a:lnTo>
                          <a:pt x="20" y="68"/>
                        </a:lnTo>
                        <a:lnTo>
                          <a:pt x="11" y="75"/>
                        </a:lnTo>
                        <a:lnTo>
                          <a:pt x="0" y="78"/>
                        </a:lnTo>
                        <a:lnTo>
                          <a:pt x="12" y="139"/>
                        </a:lnTo>
                        <a:lnTo>
                          <a:pt x="18" y="168"/>
                        </a:lnTo>
                        <a:lnTo>
                          <a:pt x="19" y="153"/>
                        </a:lnTo>
                        <a:lnTo>
                          <a:pt x="22" y="137"/>
                        </a:lnTo>
                        <a:lnTo>
                          <a:pt x="26" y="123"/>
                        </a:lnTo>
                        <a:lnTo>
                          <a:pt x="26" y="112"/>
                        </a:lnTo>
                        <a:lnTo>
                          <a:pt x="30" y="101"/>
                        </a:lnTo>
                        <a:lnTo>
                          <a:pt x="38" y="91"/>
                        </a:lnTo>
                        <a:lnTo>
                          <a:pt x="47" y="84"/>
                        </a:lnTo>
                        <a:lnTo>
                          <a:pt x="58" y="80"/>
                        </a:lnTo>
                        <a:lnTo>
                          <a:pt x="67" y="75"/>
                        </a:lnTo>
                        <a:lnTo>
                          <a:pt x="84" y="66"/>
                        </a:lnTo>
                        <a:lnTo>
                          <a:pt x="98" y="60"/>
                        </a:lnTo>
                        <a:lnTo>
                          <a:pt x="165" y="24"/>
                        </a:lnTo>
                        <a:lnTo>
                          <a:pt x="37" y="0"/>
                        </a:lnTo>
                      </a:path>
                    </a:pathLst>
                  </a:custGeom>
                  <a:solidFill>
                    <a:srgbClr val="FF9F1F"/>
                  </a:solidFill>
                  <a:ln w="9525" cap="rnd">
                    <a:noFill/>
                    <a:round/>
                    <a:headEnd/>
                    <a:tailEnd/>
                  </a:ln>
                </p:spPr>
                <p:txBody>
                  <a:bodyPr/>
                  <a:lstStyle/>
                  <a:p>
                    <a:endParaRPr lang="en-US"/>
                  </a:p>
                </p:txBody>
              </p:sp>
            </p:grpSp>
            <p:grpSp>
              <p:nvGrpSpPr>
                <p:cNvPr id="6" name="Group 14"/>
                <p:cNvGrpSpPr>
                  <a:grpSpLocks/>
                </p:cNvGrpSpPr>
                <p:nvPr/>
              </p:nvGrpSpPr>
              <p:grpSpPr bwMode="auto">
                <a:xfrm>
                  <a:off x="4208" y="2043"/>
                  <a:ext cx="317" cy="360"/>
                  <a:chOff x="4208" y="2043"/>
                  <a:chExt cx="317" cy="360"/>
                </a:xfrm>
              </p:grpSpPr>
              <p:grpSp>
                <p:nvGrpSpPr>
                  <p:cNvPr id="7" name="Group 15"/>
                  <p:cNvGrpSpPr>
                    <a:grpSpLocks/>
                  </p:cNvGrpSpPr>
                  <p:nvPr/>
                </p:nvGrpSpPr>
                <p:grpSpPr bwMode="auto">
                  <a:xfrm>
                    <a:off x="4229" y="2099"/>
                    <a:ext cx="230" cy="304"/>
                    <a:chOff x="4229" y="2099"/>
                    <a:chExt cx="230" cy="304"/>
                  </a:xfrm>
                </p:grpSpPr>
                <p:grpSp>
                  <p:nvGrpSpPr>
                    <p:cNvPr id="8" name="Group 16"/>
                    <p:cNvGrpSpPr>
                      <a:grpSpLocks/>
                    </p:cNvGrpSpPr>
                    <p:nvPr/>
                  </p:nvGrpSpPr>
                  <p:grpSpPr bwMode="auto">
                    <a:xfrm>
                      <a:off x="4229" y="2099"/>
                      <a:ext cx="230" cy="304"/>
                      <a:chOff x="4229" y="2099"/>
                      <a:chExt cx="230" cy="304"/>
                    </a:xfrm>
                  </p:grpSpPr>
                  <p:sp>
                    <p:nvSpPr>
                      <p:cNvPr id="10310" name="Freeform 17"/>
                      <p:cNvSpPr>
                        <a:spLocks/>
                      </p:cNvSpPr>
                      <p:nvPr/>
                    </p:nvSpPr>
                    <p:spPr bwMode="auto">
                      <a:xfrm>
                        <a:off x="4275" y="2352"/>
                        <a:ext cx="121" cy="51"/>
                      </a:xfrm>
                      <a:custGeom>
                        <a:avLst/>
                        <a:gdLst>
                          <a:gd name="T0" fmla="*/ 0 w 121"/>
                          <a:gd name="T1" fmla="*/ 0 h 51"/>
                          <a:gd name="T2" fmla="*/ 2 w 121"/>
                          <a:gd name="T3" fmla="*/ 9 h 51"/>
                          <a:gd name="T4" fmla="*/ 5 w 121"/>
                          <a:gd name="T5" fmla="*/ 15 h 51"/>
                          <a:gd name="T6" fmla="*/ 9 w 121"/>
                          <a:gd name="T7" fmla="*/ 21 h 51"/>
                          <a:gd name="T8" fmla="*/ 16 w 121"/>
                          <a:gd name="T9" fmla="*/ 28 h 51"/>
                          <a:gd name="T10" fmla="*/ 23 w 121"/>
                          <a:gd name="T11" fmla="*/ 33 h 51"/>
                          <a:gd name="T12" fmla="*/ 31 w 121"/>
                          <a:gd name="T13" fmla="*/ 39 h 51"/>
                          <a:gd name="T14" fmla="*/ 41 w 121"/>
                          <a:gd name="T15" fmla="*/ 44 h 51"/>
                          <a:gd name="T16" fmla="*/ 50 w 121"/>
                          <a:gd name="T17" fmla="*/ 46 h 51"/>
                          <a:gd name="T18" fmla="*/ 63 w 121"/>
                          <a:gd name="T19" fmla="*/ 49 h 51"/>
                          <a:gd name="T20" fmla="*/ 73 w 121"/>
                          <a:gd name="T21" fmla="*/ 50 h 51"/>
                          <a:gd name="T22" fmla="*/ 89 w 121"/>
                          <a:gd name="T23" fmla="*/ 49 h 51"/>
                          <a:gd name="T24" fmla="*/ 97 w 121"/>
                          <a:gd name="T25" fmla="*/ 47 h 51"/>
                          <a:gd name="T26" fmla="*/ 104 w 121"/>
                          <a:gd name="T27" fmla="*/ 44 h 51"/>
                          <a:gd name="T28" fmla="*/ 111 w 121"/>
                          <a:gd name="T29" fmla="*/ 39 h 51"/>
                          <a:gd name="T30" fmla="*/ 120 w 121"/>
                          <a:gd name="T31" fmla="*/ 30 h 51"/>
                          <a:gd name="T32" fmla="*/ 0 w 121"/>
                          <a:gd name="T33" fmla="*/ 0 h 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1"/>
                          <a:gd name="T52" fmla="*/ 0 h 51"/>
                          <a:gd name="T53" fmla="*/ 121 w 121"/>
                          <a:gd name="T54" fmla="*/ 51 h 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1" h="51">
                            <a:moveTo>
                              <a:pt x="0" y="0"/>
                            </a:moveTo>
                            <a:lnTo>
                              <a:pt x="2" y="9"/>
                            </a:lnTo>
                            <a:lnTo>
                              <a:pt x="5" y="15"/>
                            </a:lnTo>
                            <a:lnTo>
                              <a:pt x="9" y="21"/>
                            </a:lnTo>
                            <a:lnTo>
                              <a:pt x="16" y="28"/>
                            </a:lnTo>
                            <a:lnTo>
                              <a:pt x="23" y="33"/>
                            </a:lnTo>
                            <a:lnTo>
                              <a:pt x="31" y="39"/>
                            </a:lnTo>
                            <a:lnTo>
                              <a:pt x="41" y="44"/>
                            </a:lnTo>
                            <a:lnTo>
                              <a:pt x="50" y="46"/>
                            </a:lnTo>
                            <a:lnTo>
                              <a:pt x="63" y="49"/>
                            </a:lnTo>
                            <a:lnTo>
                              <a:pt x="73" y="50"/>
                            </a:lnTo>
                            <a:lnTo>
                              <a:pt x="89" y="49"/>
                            </a:lnTo>
                            <a:lnTo>
                              <a:pt x="97" y="47"/>
                            </a:lnTo>
                            <a:lnTo>
                              <a:pt x="104" y="44"/>
                            </a:lnTo>
                            <a:lnTo>
                              <a:pt x="111" y="39"/>
                            </a:lnTo>
                            <a:lnTo>
                              <a:pt x="120" y="30"/>
                            </a:lnTo>
                            <a:lnTo>
                              <a:pt x="0" y="0"/>
                            </a:lnTo>
                          </a:path>
                        </a:pathLst>
                      </a:custGeom>
                      <a:solidFill>
                        <a:srgbClr val="7F3F00"/>
                      </a:solidFill>
                      <a:ln w="12700" cap="rnd">
                        <a:solidFill>
                          <a:srgbClr val="7F3F00"/>
                        </a:solidFill>
                        <a:round/>
                        <a:headEnd/>
                        <a:tailEnd/>
                      </a:ln>
                    </p:spPr>
                    <p:txBody>
                      <a:bodyPr/>
                      <a:lstStyle/>
                      <a:p>
                        <a:endParaRPr lang="en-US"/>
                      </a:p>
                    </p:txBody>
                  </p:sp>
                  <p:sp>
                    <p:nvSpPr>
                      <p:cNvPr id="10311" name="Freeform 18"/>
                      <p:cNvSpPr>
                        <a:spLocks/>
                      </p:cNvSpPr>
                      <p:nvPr/>
                    </p:nvSpPr>
                    <p:spPr bwMode="auto">
                      <a:xfrm>
                        <a:off x="4229" y="2099"/>
                        <a:ext cx="230" cy="304"/>
                      </a:xfrm>
                      <a:custGeom>
                        <a:avLst/>
                        <a:gdLst>
                          <a:gd name="T0" fmla="*/ 170 w 230"/>
                          <a:gd name="T1" fmla="*/ 277 h 304"/>
                          <a:gd name="T2" fmla="*/ 176 w 230"/>
                          <a:gd name="T3" fmla="*/ 268 h 304"/>
                          <a:gd name="T4" fmla="*/ 181 w 230"/>
                          <a:gd name="T5" fmla="*/ 259 h 304"/>
                          <a:gd name="T6" fmla="*/ 193 w 230"/>
                          <a:gd name="T7" fmla="*/ 234 h 304"/>
                          <a:gd name="T8" fmla="*/ 209 w 230"/>
                          <a:gd name="T9" fmla="*/ 194 h 304"/>
                          <a:gd name="T10" fmla="*/ 218 w 230"/>
                          <a:gd name="T11" fmla="*/ 162 h 304"/>
                          <a:gd name="T12" fmla="*/ 223 w 230"/>
                          <a:gd name="T13" fmla="*/ 133 h 304"/>
                          <a:gd name="T14" fmla="*/ 229 w 230"/>
                          <a:gd name="T15" fmla="*/ 93 h 304"/>
                          <a:gd name="T16" fmla="*/ 227 w 230"/>
                          <a:gd name="T17" fmla="*/ 56 h 304"/>
                          <a:gd name="T18" fmla="*/ 220 w 230"/>
                          <a:gd name="T19" fmla="*/ 36 h 304"/>
                          <a:gd name="T20" fmla="*/ 203 w 230"/>
                          <a:gd name="T21" fmla="*/ 20 h 304"/>
                          <a:gd name="T22" fmla="*/ 178 w 230"/>
                          <a:gd name="T23" fmla="*/ 7 h 304"/>
                          <a:gd name="T24" fmla="*/ 154 w 230"/>
                          <a:gd name="T25" fmla="*/ 2 h 304"/>
                          <a:gd name="T26" fmla="*/ 130 w 230"/>
                          <a:gd name="T27" fmla="*/ 0 h 304"/>
                          <a:gd name="T28" fmla="*/ 107 w 230"/>
                          <a:gd name="T29" fmla="*/ 2 h 304"/>
                          <a:gd name="T30" fmla="*/ 84 w 230"/>
                          <a:gd name="T31" fmla="*/ 6 h 304"/>
                          <a:gd name="T32" fmla="*/ 68 w 230"/>
                          <a:gd name="T33" fmla="*/ 12 h 304"/>
                          <a:gd name="T34" fmla="*/ 53 w 230"/>
                          <a:gd name="T35" fmla="*/ 22 h 304"/>
                          <a:gd name="T36" fmla="*/ 40 w 230"/>
                          <a:gd name="T37" fmla="*/ 37 h 304"/>
                          <a:gd name="T38" fmla="*/ 29 w 230"/>
                          <a:gd name="T39" fmla="*/ 57 h 304"/>
                          <a:gd name="T40" fmla="*/ 22 w 230"/>
                          <a:gd name="T41" fmla="*/ 75 h 304"/>
                          <a:gd name="T42" fmla="*/ 16 w 230"/>
                          <a:gd name="T43" fmla="*/ 95 h 304"/>
                          <a:gd name="T44" fmla="*/ 15 w 230"/>
                          <a:gd name="T45" fmla="*/ 118 h 304"/>
                          <a:gd name="T46" fmla="*/ 13 w 230"/>
                          <a:gd name="T47" fmla="*/ 132 h 304"/>
                          <a:gd name="T48" fmla="*/ 14 w 230"/>
                          <a:gd name="T49" fmla="*/ 143 h 304"/>
                          <a:gd name="T50" fmla="*/ 6 w 230"/>
                          <a:gd name="T51" fmla="*/ 144 h 304"/>
                          <a:gd name="T52" fmla="*/ 1 w 230"/>
                          <a:gd name="T53" fmla="*/ 149 h 304"/>
                          <a:gd name="T54" fmla="*/ 0 w 230"/>
                          <a:gd name="T55" fmla="*/ 155 h 304"/>
                          <a:gd name="T56" fmla="*/ 4 w 230"/>
                          <a:gd name="T57" fmla="*/ 168 h 304"/>
                          <a:gd name="T58" fmla="*/ 11 w 230"/>
                          <a:gd name="T59" fmla="*/ 175 h 304"/>
                          <a:gd name="T60" fmla="*/ 16 w 230"/>
                          <a:gd name="T61" fmla="*/ 183 h 304"/>
                          <a:gd name="T62" fmla="*/ 24 w 230"/>
                          <a:gd name="T63" fmla="*/ 189 h 304"/>
                          <a:gd name="T64" fmla="*/ 35 w 230"/>
                          <a:gd name="T65" fmla="*/ 189 h 304"/>
                          <a:gd name="T66" fmla="*/ 32 w 230"/>
                          <a:gd name="T67" fmla="*/ 205 h 304"/>
                          <a:gd name="T68" fmla="*/ 36 w 230"/>
                          <a:gd name="T69" fmla="*/ 223 h 304"/>
                          <a:gd name="T70" fmla="*/ 41 w 230"/>
                          <a:gd name="T71" fmla="*/ 240 h 304"/>
                          <a:gd name="T72" fmla="*/ 44 w 230"/>
                          <a:gd name="T73" fmla="*/ 253 h 304"/>
                          <a:gd name="T74" fmla="*/ 48 w 230"/>
                          <a:gd name="T75" fmla="*/ 262 h 304"/>
                          <a:gd name="T76" fmla="*/ 53 w 230"/>
                          <a:gd name="T77" fmla="*/ 269 h 304"/>
                          <a:gd name="T78" fmla="*/ 59 w 230"/>
                          <a:gd name="T79" fmla="*/ 276 h 304"/>
                          <a:gd name="T80" fmla="*/ 65 w 230"/>
                          <a:gd name="T81" fmla="*/ 284 h 304"/>
                          <a:gd name="T82" fmla="*/ 75 w 230"/>
                          <a:gd name="T83" fmla="*/ 290 h 304"/>
                          <a:gd name="T84" fmla="*/ 82 w 230"/>
                          <a:gd name="T85" fmla="*/ 294 h 304"/>
                          <a:gd name="T86" fmla="*/ 90 w 230"/>
                          <a:gd name="T87" fmla="*/ 297 h 304"/>
                          <a:gd name="T88" fmla="*/ 98 w 230"/>
                          <a:gd name="T89" fmla="*/ 299 h 304"/>
                          <a:gd name="T90" fmla="*/ 106 w 230"/>
                          <a:gd name="T91" fmla="*/ 301 h 304"/>
                          <a:gd name="T92" fmla="*/ 116 w 230"/>
                          <a:gd name="T93" fmla="*/ 302 h 304"/>
                          <a:gd name="T94" fmla="*/ 125 w 230"/>
                          <a:gd name="T95" fmla="*/ 303 h 304"/>
                          <a:gd name="T96" fmla="*/ 136 w 230"/>
                          <a:gd name="T97" fmla="*/ 301 h 304"/>
                          <a:gd name="T98" fmla="*/ 146 w 230"/>
                          <a:gd name="T99" fmla="*/ 299 h 304"/>
                          <a:gd name="T100" fmla="*/ 154 w 230"/>
                          <a:gd name="T101" fmla="*/ 295 h 304"/>
                          <a:gd name="T102" fmla="*/ 163 w 230"/>
                          <a:gd name="T103" fmla="*/ 286 h 304"/>
                          <a:gd name="T104" fmla="*/ 170 w 230"/>
                          <a:gd name="T105" fmla="*/ 277 h 3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0"/>
                          <a:gd name="T160" fmla="*/ 0 h 304"/>
                          <a:gd name="T161" fmla="*/ 230 w 230"/>
                          <a:gd name="T162" fmla="*/ 304 h 3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0" h="304">
                            <a:moveTo>
                              <a:pt x="170" y="277"/>
                            </a:moveTo>
                            <a:lnTo>
                              <a:pt x="176" y="268"/>
                            </a:lnTo>
                            <a:lnTo>
                              <a:pt x="181" y="259"/>
                            </a:lnTo>
                            <a:lnTo>
                              <a:pt x="193" y="234"/>
                            </a:lnTo>
                            <a:lnTo>
                              <a:pt x="209" y="194"/>
                            </a:lnTo>
                            <a:lnTo>
                              <a:pt x="218" y="162"/>
                            </a:lnTo>
                            <a:lnTo>
                              <a:pt x="223" y="133"/>
                            </a:lnTo>
                            <a:lnTo>
                              <a:pt x="229" y="93"/>
                            </a:lnTo>
                            <a:lnTo>
                              <a:pt x="227" y="56"/>
                            </a:lnTo>
                            <a:lnTo>
                              <a:pt x="220" y="36"/>
                            </a:lnTo>
                            <a:lnTo>
                              <a:pt x="203" y="20"/>
                            </a:lnTo>
                            <a:lnTo>
                              <a:pt x="178" y="7"/>
                            </a:lnTo>
                            <a:lnTo>
                              <a:pt x="154" y="2"/>
                            </a:lnTo>
                            <a:lnTo>
                              <a:pt x="130" y="0"/>
                            </a:lnTo>
                            <a:lnTo>
                              <a:pt x="107" y="2"/>
                            </a:lnTo>
                            <a:lnTo>
                              <a:pt x="84" y="6"/>
                            </a:lnTo>
                            <a:lnTo>
                              <a:pt x="68" y="12"/>
                            </a:lnTo>
                            <a:lnTo>
                              <a:pt x="53" y="22"/>
                            </a:lnTo>
                            <a:lnTo>
                              <a:pt x="40" y="37"/>
                            </a:lnTo>
                            <a:lnTo>
                              <a:pt x="29" y="57"/>
                            </a:lnTo>
                            <a:lnTo>
                              <a:pt x="22" y="75"/>
                            </a:lnTo>
                            <a:lnTo>
                              <a:pt x="16" y="95"/>
                            </a:lnTo>
                            <a:lnTo>
                              <a:pt x="15" y="118"/>
                            </a:lnTo>
                            <a:lnTo>
                              <a:pt x="13" y="132"/>
                            </a:lnTo>
                            <a:lnTo>
                              <a:pt x="14" y="143"/>
                            </a:lnTo>
                            <a:lnTo>
                              <a:pt x="6" y="144"/>
                            </a:lnTo>
                            <a:lnTo>
                              <a:pt x="1" y="149"/>
                            </a:lnTo>
                            <a:lnTo>
                              <a:pt x="0" y="155"/>
                            </a:lnTo>
                            <a:lnTo>
                              <a:pt x="4" y="168"/>
                            </a:lnTo>
                            <a:lnTo>
                              <a:pt x="11" y="175"/>
                            </a:lnTo>
                            <a:lnTo>
                              <a:pt x="16" y="183"/>
                            </a:lnTo>
                            <a:lnTo>
                              <a:pt x="24" y="189"/>
                            </a:lnTo>
                            <a:lnTo>
                              <a:pt x="35" y="189"/>
                            </a:lnTo>
                            <a:lnTo>
                              <a:pt x="32" y="205"/>
                            </a:lnTo>
                            <a:lnTo>
                              <a:pt x="36" y="223"/>
                            </a:lnTo>
                            <a:lnTo>
                              <a:pt x="41" y="240"/>
                            </a:lnTo>
                            <a:lnTo>
                              <a:pt x="44" y="253"/>
                            </a:lnTo>
                            <a:lnTo>
                              <a:pt x="48" y="262"/>
                            </a:lnTo>
                            <a:lnTo>
                              <a:pt x="53" y="269"/>
                            </a:lnTo>
                            <a:lnTo>
                              <a:pt x="59" y="276"/>
                            </a:lnTo>
                            <a:lnTo>
                              <a:pt x="65" y="284"/>
                            </a:lnTo>
                            <a:lnTo>
                              <a:pt x="75" y="290"/>
                            </a:lnTo>
                            <a:lnTo>
                              <a:pt x="82" y="294"/>
                            </a:lnTo>
                            <a:lnTo>
                              <a:pt x="90" y="297"/>
                            </a:lnTo>
                            <a:lnTo>
                              <a:pt x="98" y="299"/>
                            </a:lnTo>
                            <a:lnTo>
                              <a:pt x="106" y="301"/>
                            </a:lnTo>
                            <a:lnTo>
                              <a:pt x="116" y="302"/>
                            </a:lnTo>
                            <a:lnTo>
                              <a:pt x="125" y="303"/>
                            </a:lnTo>
                            <a:lnTo>
                              <a:pt x="136" y="301"/>
                            </a:lnTo>
                            <a:lnTo>
                              <a:pt x="146" y="299"/>
                            </a:lnTo>
                            <a:lnTo>
                              <a:pt x="154" y="295"/>
                            </a:lnTo>
                            <a:lnTo>
                              <a:pt x="163" y="286"/>
                            </a:lnTo>
                            <a:lnTo>
                              <a:pt x="170" y="277"/>
                            </a:lnTo>
                          </a:path>
                        </a:pathLst>
                      </a:custGeom>
                      <a:solidFill>
                        <a:srgbClr val="FF9F7F"/>
                      </a:solidFill>
                      <a:ln w="9525" cap="rnd">
                        <a:noFill/>
                        <a:round/>
                        <a:headEnd/>
                        <a:tailEnd/>
                      </a:ln>
                    </p:spPr>
                    <p:txBody>
                      <a:bodyPr/>
                      <a:lstStyle/>
                      <a:p>
                        <a:endParaRPr lang="en-US"/>
                      </a:p>
                    </p:txBody>
                  </p:sp>
                  <p:sp>
                    <p:nvSpPr>
                      <p:cNvPr id="10312" name="Freeform 19"/>
                      <p:cNvSpPr>
                        <a:spLocks/>
                      </p:cNvSpPr>
                      <p:nvPr/>
                    </p:nvSpPr>
                    <p:spPr bwMode="auto">
                      <a:xfrm>
                        <a:off x="4327" y="2293"/>
                        <a:ext cx="112" cy="110"/>
                      </a:xfrm>
                      <a:custGeom>
                        <a:avLst/>
                        <a:gdLst>
                          <a:gd name="T0" fmla="*/ 72 w 112"/>
                          <a:gd name="T1" fmla="*/ 84 h 110"/>
                          <a:gd name="T2" fmla="*/ 78 w 112"/>
                          <a:gd name="T3" fmla="*/ 75 h 110"/>
                          <a:gd name="T4" fmla="*/ 83 w 112"/>
                          <a:gd name="T5" fmla="*/ 66 h 110"/>
                          <a:gd name="T6" fmla="*/ 95 w 112"/>
                          <a:gd name="T7" fmla="*/ 40 h 110"/>
                          <a:gd name="T8" fmla="*/ 111 w 112"/>
                          <a:gd name="T9" fmla="*/ 0 h 110"/>
                          <a:gd name="T10" fmla="*/ 100 w 112"/>
                          <a:gd name="T11" fmla="*/ 17 h 110"/>
                          <a:gd name="T12" fmla="*/ 89 w 112"/>
                          <a:gd name="T13" fmla="*/ 33 h 110"/>
                          <a:gd name="T14" fmla="*/ 83 w 112"/>
                          <a:gd name="T15" fmla="*/ 45 h 110"/>
                          <a:gd name="T16" fmla="*/ 81 w 112"/>
                          <a:gd name="T17" fmla="*/ 55 h 110"/>
                          <a:gd name="T18" fmla="*/ 75 w 112"/>
                          <a:gd name="T19" fmla="*/ 68 h 110"/>
                          <a:gd name="T20" fmla="*/ 69 w 112"/>
                          <a:gd name="T21" fmla="*/ 79 h 110"/>
                          <a:gd name="T22" fmla="*/ 62 w 112"/>
                          <a:gd name="T23" fmla="*/ 85 h 110"/>
                          <a:gd name="T24" fmla="*/ 56 w 112"/>
                          <a:gd name="T25" fmla="*/ 91 h 110"/>
                          <a:gd name="T26" fmla="*/ 49 w 112"/>
                          <a:gd name="T27" fmla="*/ 95 h 110"/>
                          <a:gd name="T28" fmla="*/ 39 w 112"/>
                          <a:gd name="T29" fmla="*/ 91 h 110"/>
                          <a:gd name="T30" fmla="*/ 37 w 112"/>
                          <a:gd name="T31" fmla="*/ 85 h 110"/>
                          <a:gd name="T32" fmla="*/ 29 w 112"/>
                          <a:gd name="T33" fmla="*/ 77 h 110"/>
                          <a:gd name="T34" fmla="*/ 31 w 112"/>
                          <a:gd name="T35" fmla="*/ 91 h 110"/>
                          <a:gd name="T36" fmla="*/ 25 w 112"/>
                          <a:gd name="T37" fmla="*/ 99 h 110"/>
                          <a:gd name="T38" fmla="*/ 19 w 112"/>
                          <a:gd name="T39" fmla="*/ 103 h 110"/>
                          <a:gd name="T40" fmla="*/ 0 w 112"/>
                          <a:gd name="T41" fmla="*/ 106 h 110"/>
                          <a:gd name="T42" fmla="*/ 8 w 112"/>
                          <a:gd name="T43" fmla="*/ 107 h 110"/>
                          <a:gd name="T44" fmla="*/ 18 w 112"/>
                          <a:gd name="T45" fmla="*/ 109 h 110"/>
                          <a:gd name="T46" fmla="*/ 27 w 112"/>
                          <a:gd name="T47" fmla="*/ 109 h 110"/>
                          <a:gd name="T48" fmla="*/ 38 w 112"/>
                          <a:gd name="T49" fmla="*/ 108 h 110"/>
                          <a:gd name="T50" fmla="*/ 48 w 112"/>
                          <a:gd name="T51" fmla="*/ 105 h 110"/>
                          <a:gd name="T52" fmla="*/ 56 w 112"/>
                          <a:gd name="T53" fmla="*/ 101 h 110"/>
                          <a:gd name="T54" fmla="*/ 65 w 112"/>
                          <a:gd name="T55" fmla="*/ 93 h 110"/>
                          <a:gd name="T56" fmla="*/ 72 w 112"/>
                          <a:gd name="T57" fmla="*/ 84 h 1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2"/>
                          <a:gd name="T88" fmla="*/ 0 h 110"/>
                          <a:gd name="T89" fmla="*/ 112 w 112"/>
                          <a:gd name="T90" fmla="*/ 110 h 1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2" h="110">
                            <a:moveTo>
                              <a:pt x="72" y="84"/>
                            </a:moveTo>
                            <a:lnTo>
                              <a:pt x="78" y="75"/>
                            </a:lnTo>
                            <a:lnTo>
                              <a:pt x="83" y="66"/>
                            </a:lnTo>
                            <a:lnTo>
                              <a:pt x="95" y="40"/>
                            </a:lnTo>
                            <a:lnTo>
                              <a:pt x="111" y="0"/>
                            </a:lnTo>
                            <a:lnTo>
                              <a:pt x="100" y="17"/>
                            </a:lnTo>
                            <a:lnTo>
                              <a:pt x="89" y="33"/>
                            </a:lnTo>
                            <a:lnTo>
                              <a:pt x="83" y="45"/>
                            </a:lnTo>
                            <a:lnTo>
                              <a:pt x="81" y="55"/>
                            </a:lnTo>
                            <a:lnTo>
                              <a:pt x="75" y="68"/>
                            </a:lnTo>
                            <a:lnTo>
                              <a:pt x="69" y="79"/>
                            </a:lnTo>
                            <a:lnTo>
                              <a:pt x="62" y="85"/>
                            </a:lnTo>
                            <a:lnTo>
                              <a:pt x="56" y="91"/>
                            </a:lnTo>
                            <a:lnTo>
                              <a:pt x="49" y="95"/>
                            </a:lnTo>
                            <a:lnTo>
                              <a:pt x="39" y="91"/>
                            </a:lnTo>
                            <a:lnTo>
                              <a:pt x="37" y="85"/>
                            </a:lnTo>
                            <a:lnTo>
                              <a:pt x="29" y="77"/>
                            </a:lnTo>
                            <a:lnTo>
                              <a:pt x="31" y="91"/>
                            </a:lnTo>
                            <a:lnTo>
                              <a:pt x="25" y="99"/>
                            </a:lnTo>
                            <a:lnTo>
                              <a:pt x="19" y="103"/>
                            </a:lnTo>
                            <a:lnTo>
                              <a:pt x="0" y="106"/>
                            </a:lnTo>
                            <a:lnTo>
                              <a:pt x="8" y="107"/>
                            </a:lnTo>
                            <a:lnTo>
                              <a:pt x="18" y="109"/>
                            </a:lnTo>
                            <a:lnTo>
                              <a:pt x="27" y="109"/>
                            </a:lnTo>
                            <a:lnTo>
                              <a:pt x="38" y="108"/>
                            </a:lnTo>
                            <a:lnTo>
                              <a:pt x="48" y="105"/>
                            </a:lnTo>
                            <a:lnTo>
                              <a:pt x="56" y="101"/>
                            </a:lnTo>
                            <a:lnTo>
                              <a:pt x="65" y="93"/>
                            </a:lnTo>
                            <a:lnTo>
                              <a:pt x="72" y="84"/>
                            </a:lnTo>
                          </a:path>
                        </a:pathLst>
                      </a:custGeom>
                      <a:solidFill>
                        <a:srgbClr val="FF7F3F"/>
                      </a:solidFill>
                      <a:ln w="9525" cap="rnd">
                        <a:noFill/>
                        <a:round/>
                        <a:headEnd/>
                        <a:tailEnd/>
                      </a:ln>
                    </p:spPr>
                    <p:txBody>
                      <a:bodyPr/>
                      <a:lstStyle/>
                      <a:p>
                        <a:endParaRPr lang="en-US"/>
                      </a:p>
                    </p:txBody>
                  </p:sp>
                </p:grpSp>
                <p:sp>
                  <p:nvSpPr>
                    <p:cNvPr id="10309" name="Freeform 20"/>
                    <p:cNvSpPr>
                      <a:spLocks/>
                    </p:cNvSpPr>
                    <p:nvPr/>
                  </p:nvSpPr>
                  <p:spPr bwMode="auto">
                    <a:xfrm>
                      <a:off x="4229" y="2249"/>
                      <a:ext cx="49" cy="105"/>
                    </a:xfrm>
                    <a:custGeom>
                      <a:avLst/>
                      <a:gdLst>
                        <a:gd name="T0" fmla="*/ 45 w 49"/>
                        <a:gd name="T1" fmla="*/ 85 h 105"/>
                        <a:gd name="T2" fmla="*/ 42 w 49"/>
                        <a:gd name="T3" fmla="*/ 78 h 105"/>
                        <a:gd name="T4" fmla="*/ 42 w 49"/>
                        <a:gd name="T5" fmla="*/ 70 h 105"/>
                        <a:gd name="T6" fmla="*/ 43 w 49"/>
                        <a:gd name="T7" fmla="*/ 63 h 105"/>
                        <a:gd name="T8" fmla="*/ 45 w 49"/>
                        <a:gd name="T9" fmla="*/ 56 h 105"/>
                        <a:gd name="T10" fmla="*/ 47 w 49"/>
                        <a:gd name="T11" fmla="*/ 48 h 105"/>
                        <a:gd name="T12" fmla="*/ 47 w 49"/>
                        <a:gd name="T13" fmla="*/ 41 h 105"/>
                        <a:gd name="T14" fmla="*/ 47 w 49"/>
                        <a:gd name="T15" fmla="*/ 35 h 105"/>
                        <a:gd name="T16" fmla="*/ 48 w 49"/>
                        <a:gd name="T17" fmla="*/ 27 h 105"/>
                        <a:gd name="T18" fmla="*/ 46 w 49"/>
                        <a:gd name="T19" fmla="*/ 25 h 105"/>
                        <a:gd name="T20" fmla="*/ 42 w 49"/>
                        <a:gd name="T21" fmla="*/ 20 h 105"/>
                        <a:gd name="T22" fmla="*/ 39 w 49"/>
                        <a:gd name="T23" fmla="*/ 14 h 105"/>
                        <a:gd name="T24" fmla="*/ 37 w 49"/>
                        <a:gd name="T25" fmla="*/ 11 h 105"/>
                        <a:gd name="T26" fmla="*/ 36 w 49"/>
                        <a:gd name="T27" fmla="*/ 7 h 105"/>
                        <a:gd name="T28" fmla="*/ 32 w 49"/>
                        <a:gd name="T29" fmla="*/ 3 h 105"/>
                        <a:gd name="T30" fmla="*/ 28 w 49"/>
                        <a:gd name="T31" fmla="*/ 4 h 105"/>
                        <a:gd name="T32" fmla="*/ 2 w 49"/>
                        <a:gd name="T33" fmla="*/ 0 h 105"/>
                        <a:gd name="T34" fmla="*/ 0 w 49"/>
                        <a:gd name="T35" fmla="*/ 6 h 105"/>
                        <a:gd name="T36" fmla="*/ 5 w 49"/>
                        <a:gd name="T37" fmla="*/ 20 h 105"/>
                        <a:gd name="T38" fmla="*/ 11 w 49"/>
                        <a:gd name="T39" fmla="*/ 26 h 105"/>
                        <a:gd name="T40" fmla="*/ 17 w 49"/>
                        <a:gd name="T41" fmla="*/ 35 h 105"/>
                        <a:gd name="T42" fmla="*/ 25 w 49"/>
                        <a:gd name="T43" fmla="*/ 40 h 105"/>
                        <a:gd name="T44" fmla="*/ 35 w 49"/>
                        <a:gd name="T45" fmla="*/ 40 h 105"/>
                        <a:gd name="T46" fmla="*/ 33 w 49"/>
                        <a:gd name="T47" fmla="*/ 57 h 105"/>
                        <a:gd name="T48" fmla="*/ 36 w 49"/>
                        <a:gd name="T49" fmla="*/ 74 h 105"/>
                        <a:gd name="T50" fmla="*/ 42 w 49"/>
                        <a:gd name="T51" fmla="*/ 91 h 105"/>
                        <a:gd name="T52" fmla="*/ 45 w 49"/>
                        <a:gd name="T53" fmla="*/ 104 h 105"/>
                        <a:gd name="T54" fmla="*/ 45 w 49"/>
                        <a:gd name="T55" fmla="*/ 85 h 10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
                        <a:gd name="T85" fmla="*/ 0 h 105"/>
                        <a:gd name="T86" fmla="*/ 49 w 49"/>
                        <a:gd name="T87" fmla="*/ 105 h 10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 h="105">
                          <a:moveTo>
                            <a:pt x="45" y="85"/>
                          </a:moveTo>
                          <a:lnTo>
                            <a:pt x="42" y="78"/>
                          </a:lnTo>
                          <a:lnTo>
                            <a:pt x="42" y="70"/>
                          </a:lnTo>
                          <a:lnTo>
                            <a:pt x="43" y="63"/>
                          </a:lnTo>
                          <a:lnTo>
                            <a:pt x="45" y="56"/>
                          </a:lnTo>
                          <a:lnTo>
                            <a:pt x="47" y="48"/>
                          </a:lnTo>
                          <a:lnTo>
                            <a:pt x="47" y="41"/>
                          </a:lnTo>
                          <a:lnTo>
                            <a:pt x="47" y="35"/>
                          </a:lnTo>
                          <a:lnTo>
                            <a:pt x="48" y="27"/>
                          </a:lnTo>
                          <a:lnTo>
                            <a:pt x="46" y="25"/>
                          </a:lnTo>
                          <a:lnTo>
                            <a:pt x="42" y="20"/>
                          </a:lnTo>
                          <a:lnTo>
                            <a:pt x="39" y="14"/>
                          </a:lnTo>
                          <a:lnTo>
                            <a:pt x="37" y="11"/>
                          </a:lnTo>
                          <a:lnTo>
                            <a:pt x="36" y="7"/>
                          </a:lnTo>
                          <a:lnTo>
                            <a:pt x="32" y="3"/>
                          </a:lnTo>
                          <a:lnTo>
                            <a:pt x="28" y="4"/>
                          </a:lnTo>
                          <a:lnTo>
                            <a:pt x="2" y="0"/>
                          </a:lnTo>
                          <a:lnTo>
                            <a:pt x="0" y="6"/>
                          </a:lnTo>
                          <a:lnTo>
                            <a:pt x="5" y="20"/>
                          </a:lnTo>
                          <a:lnTo>
                            <a:pt x="11" y="26"/>
                          </a:lnTo>
                          <a:lnTo>
                            <a:pt x="17" y="35"/>
                          </a:lnTo>
                          <a:lnTo>
                            <a:pt x="25" y="40"/>
                          </a:lnTo>
                          <a:lnTo>
                            <a:pt x="35" y="40"/>
                          </a:lnTo>
                          <a:lnTo>
                            <a:pt x="33" y="57"/>
                          </a:lnTo>
                          <a:lnTo>
                            <a:pt x="36" y="74"/>
                          </a:lnTo>
                          <a:lnTo>
                            <a:pt x="42" y="91"/>
                          </a:lnTo>
                          <a:lnTo>
                            <a:pt x="45" y="104"/>
                          </a:lnTo>
                          <a:lnTo>
                            <a:pt x="45" y="85"/>
                          </a:lnTo>
                        </a:path>
                      </a:pathLst>
                    </a:custGeom>
                    <a:solidFill>
                      <a:srgbClr val="FF7F3F"/>
                    </a:solidFill>
                    <a:ln w="9525" cap="rnd">
                      <a:noFill/>
                      <a:round/>
                      <a:headEnd/>
                      <a:tailEnd/>
                    </a:ln>
                  </p:spPr>
                  <p:txBody>
                    <a:bodyPr/>
                    <a:lstStyle/>
                    <a:p>
                      <a:endParaRPr lang="en-US"/>
                    </a:p>
                  </p:txBody>
                </p:sp>
              </p:grpSp>
              <p:grpSp>
                <p:nvGrpSpPr>
                  <p:cNvPr id="9" name="Group 21"/>
                  <p:cNvGrpSpPr>
                    <a:grpSpLocks/>
                  </p:cNvGrpSpPr>
                  <p:nvPr/>
                </p:nvGrpSpPr>
                <p:grpSpPr bwMode="auto">
                  <a:xfrm>
                    <a:off x="4284" y="2199"/>
                    <a:ext cx="143" cy="160"/>
                    <a:chOff x="4284" y="2199"/>
                    <a:chExt cx="143" cy="160"/>
                  </a:xfrm>
                </p:grpSpPr>
                <p:grpSp>
                  <p:nvGrpSpPr>
                    <p:cNvPr id="10" name="Group 22"/>
                    <p:cNvGrpSpPr>
                      <a:grpSpLocks/>
                    </p:cNvGrpSpPr>
                    <p:nvPr/>
                  </p:nvGrpSpPr>
                  <p:grpSpPr bwMode="auto">
                    <a:xfrm>
                      <a:off x="4316" y="2326"/>
                      <a:ext cx="59" cy="33"/>
                      <a:chOff x="4316" y="2326"/>
                      <a:chExt cx="59" cy="33"/>
                    </a:xfrm>
                  </p:grpSpPr>
                  <p:sp>
                    <p:nvSpPr>
                      <p:cNvPr id="10305" name="Oval 23"/>
                      <p:cNvSpPr>
                        <a:spLocks noChangeArrowheads="1"/>
                      </p:cNvSpPr>
                      <p:nvPr/>
                    </p:nvSpPr>
                    <p:spPr bwMode="auto">
                      <a:xfrm>
                        <a:off x="4323" y="2336"/>
                        <a:ext cx="40" cy="16"/>
                      </a:xfrm>
                      <a:prstGeom prst="ellipse">
                        <a:avLst/>
                      </a:prstGeom>
                      <a:solidFill>
                        <a:srgbClr val="FFFFFF"/>
                      </a:solidFill>
                      <a:ln w="9525">
                        <a:noFill/>
                        <a:round/>
                        <a:headEnd/>
                        <a:tailEnd/>
                      </a:ln>
                    </p:spPr>
                    <p:txBody>
                      <a:bodyPr wrap="none" anchor="ctr"/>
                      <a:lstStyle/>
                      <a:p>
                        <a:endParaRPr lang="en-US"/>
                      </a:p>
                    </p:txBody>
                  </p:sp>
                  <p:sp>
                    <p:nvSpPr>
                      <p:cNvPr id="10306" name="Freeform 24"/>
                      <p:cNvSpPr>
                        <a:spLocks/>
                      </p:cNvSpPr>
                      <p:nvPr/>
                    </p:nvSpPr>
                    <p:spPr bwMode="auto">
                      <a:xfrm>
                        <a:off x="4316" y="2326"/>
                        <a:ext cx="59" cy="21"/>
                      </a:xfrm>
                      <a:custGeom>
                        <a:avLst/>
                        <a:gdLst>
                          <a:gd name="T0" fmla="*/ 0 w 59"/>
                          <a:gd name="T1" fmla="*/ 11 h 21"/>
                          <a:gd name="T2" fmla="*/ 5 w 59"/>
                          <a:gd name="T3" fmla="*/ 7 h 21"/>
                          <a:gd name="T4" fmla="*/ 9 w 59"/>
                          <a:gd name="T5" fmla="*/ 5 h 21"/>
                          <a:gd name="T6" fmla="*/ 12 w 59"/>
                          <a:gd name="T7" fmla="*/ 3 h 21"/>
                          <a:gd name="T8" fmla="*/ 16 w 59"/>
                          <a:gd name="T9" fmla="*/ 0 h 21"/>
                          <a:gd name="T10" fmla="*/ 22 w 59"/>
                          <a:gd name="T11" fmla="*/ 0 h 21"/>
                          <a:gd name="T12" fmla="*/ 27 w 59"/>
                          <a:gd name="T13" fmla="*/ 1 h 21"/>
                          <a:gd name="T14" fmla="*/ 30 w 59"/>
                          <a:gd name="T15" fmla="*/ 4 h 21"/>
                          <a:gd name="T16" fmla="*/ 34 w 59"/>
                          <a:gd name="T17" fmla="*/ 4 h 21"/>
                          <a:gd name="T18" fmla="*/ 37 w 59"/>
                          <a:gd name="T19" fmla="*/ 3 h 21"/>
                          <a:gd name="T20" fmla="*/ 43 w 59"/>
                          <a:gd name="T21" fmla="*/ 4 h 21"/>
                          <a:gd name="T22" fmla="*/ 47 w 59"/>
                          <a:gd name="T23" fmla="*/ 6 h 21"/>
                          <a:gd name="T24" fmla="*/ 50 w 59"/>
                          <a:gd name="T25" fmla="*/ 10 h 21"/>
                          <a:gd name="T26" fmla="*/ 52 w 59"/>
                          <a:gd name="T27" fmla="*/ 14 h 21"/>
                          <a:gd name="T28" fmla="*/ 55 w 59"/>
                          <a:gd name="T29" fmla="*/ 17 h 21"/>
                          <a:gd name="T30" fmla="*/ 58 w 59"/>
                          <a:gd name="T31" fmla="*/ 20 h 21"/>
                          <a:gd name="T32" fmla="*/ 42 w 59"/>
                          <a:gd name="T33" fmla="*/ 18 h 21"/>
                          <a:gd name="T34" fmla="*/ 36 w 59"/>
                          <a:gd name="T35" fmla="*/ 17 h 21"/>
                          <a:gd name="T36" fmla="*/ 32 w 59"/>
                          <a:gd name="T37" fmla="*/ 15 h 21"/>
                          <a:gd name="T38" fmla="*/ 27 w 59"/>
                          <a:gd name="T39" fmla="*/ 13 h 21"/>
                          <a:gd name="T40" fmla="*/ 24 w 59"/>
                          <a:gd name="T41" fmla="*/ 14 h 21"/>
                          <a:gd name="T42" fmla="*/ 20 w 59"/>
                          <a:gd name="T43" fmla="*/ 13 h 21"/>
                          <a:gd name="T44" fmla="*/ 13 w 59"/>
                          <a:gd name="T45" fmla="*/ 14 h 21"/>
                          <a:gd name="T46" fmla="*/ 8 w 59"/>
                          <a:gd name="T47" fmla="*/ 13 h 21"/>
                          <a:gd name="T48" fmla="*/ 0 w 59"/>
                          <a:gd name="T49" fmla="*/ 11 h 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
                          <a:gd name="T76" fmla="*/ 0 h 21"/>
                          <a:gd name="T77" fmla="*/ 59 w 59"/>
                          <a:gd name="T78" fmla="*/ 21 h 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 h="21">
                            <a:moveTo>
                              <a:pt x="0" y="11"/>
                            </a:moveTo>
                            <a:lnTo>
                              <a:pt x="5" y="7"/>
                            </a:lnTo>
                            <a:lnTo>
                              <a:pt x="9" y="5"/>
                            </a:lnTo>
                            <a:lnTo>
                              <a:pt x="12" y="3"/>
                            </a:lnTo>
                            <a:lnTo>
                              <a:pt x="16" y="0"/>
                            </a:lnTo>
                            <a:lnTo>
                              <a:pt x="22" y="0"/>
                            </a:lnTo>
                            <a:lnTo>
                              <a:pt x="27" y="1"/>
                            </a:lnTo>
                            <a:lnTo>
                              <a:pt x="30" y="4"/>
                            </a:lnTo>
                            <a:lnTo>
                              <a:pt x="34" y="4"/>
                            </a:lnTo>
                            <a:lnTo>
                              <a:pt x="37" y="3"/>
                            </a:lnTo>
                            <a:lnTo>
                              <a:pt x="43" y="4"/>
                            </a:lnTo>
                            <a:lnTo>
                              <a:pt x="47" y="6"/>
                            </a:lnTo>
                            <a:lnTo>
                              <a:pt x="50" y="10"/>
                            </a:lnTo>
                            <a:lnTo>
                              <a:pt x="52" y="14"/>
                            </a:lnTo>
                            <a:lnTo>
                              <a:pt x="55" y="17"/>
                            </a:lnTo>
                            <a:lnTo>
                              <a:pt x="58" y="20"/>
                            </a:lnTo>
                            <a:lnTo>
                              <a:pt x="42" y="18"/>
                            </a:lnTo>
                            <a:lnTo>
                              <a:pt x="36" y="17"/>
                            </a:lnTo>
                            <a:lnTo>
                              <a:pt x="32" y="15"/>
                            </a:lnTo>
                            <a:lnTo>
                              <a:pt x="27" y="13"/>
                            </a:lnTo>
                            <a:lnTo>
                              <a:pt x="24" y="14"/>
                            </a:lnTo>
                            <a:lnTo>
                              <a:pt x="20" y="13"/>
                            </a:lnTo>
                            <a:lnTo>
                              <a:pt x="13" y="14"/>
                            </a:lnTo>
                            <a:lnTo>
                              <a:pt x="8" y="13"/>
                            </a:lnTo>
                            <a:lnTo>
                              <a:pt x="0" y="11"/>
                            </a:lnTo>
                          </a:path>
                        </a:pathLst>
                      </a:custGeom>
                      <a:solidFill>
                        <a:srgbClr val="FF0000"/>
                      </a:solidFill>
                      <a:ln w="9525" cap="rnd">
                        <a:noFill/>
                        <a:round/>
                        <a:headEnd/>
                        <a:tailEnd/>
                      </a:ln>
                    </p:spPr>
                    <p:txBody>
                      <a:bodyPr/>
                      <a:lstStyle/>
                      <a:p>
                        <a:endParaRPr lang="en-US"/>
                      </a:p>
                    </p:txBody>
                  </p:sp>
                  <p:sp>
                    <p:nvSpPr>
                      <p:cNvPr id="10307" name="Freeform 25"/>
                      <p:cNvSpPr>
                        <a:spLocks/>
                      </p:cNvSpPr>
                      <p:nvPr/>
                    </p:nvSpPr>
                    <p:spPr bwMode="auto">
                      <a:xfrm>
                        <a:off x="4316" y="2337"/>
                        <a:ext cx="58" cy="22"/>
                      </a:xfrm>
                      <a:custGeom>
                        <a:avLst/>
                        <a:gdLst>
                          <a:gd name="T0" fmla="*/ 0 w 58"/>
                          <a:gd name="T1" fmla="*/ 0 h 22"/>
                          <a:gd name="T2" fmla="*/ 6 w 58"/>
                          <a:gd name="T3" fmla="*/ 2 h 22"/>
                          <a:gd name="T4" fmla="*/ 11 w 58"/>
                          <a:gd name="T5" fmla="*/ 3 h 22"/>
                          <a:gd name="T6" fmla="*/ 15 w 58"/>
                          <a:gd name="T7" fmla="*/ 3 h 22"/>
                          <a:gd name="T8" fmla="*/ 19 w 58"/>
                          <a:gd name="T9" fmla="*/ 4 h 22"/>
                          <a:gd name="T10" fmla="*/ 23 w 58"/>
                          <a:gd name="T11" fmla="*/ 4 h 22"/>
                          <a:gd name="T12" fmla="*/ 26 w 58"/>
                          <a:gd name="T13" fmla="*/ 6 h 22"/>
                          <a:gd name="T14" fmla="*/ 30 w 58"/>
                          <a:gd name="T15" fmla="*/ 6 h 22"/>
                          <a:gd name="T16" fmla="*/ 34 w 58"/>
                          <a:gd name="T17" fmla="*/ 6 h 22"/>
                          <a:gd name="T18" fmla="*/ 40 w 58"/>
                          <a:gd name="T19" fmla="*/ 7 h 22"/>
                          <a:gd name="T20" fmla="*/ 45 w 58"/>
                          <a:gd name="T21" fmla="*/ 7 h 22"/>
                          <a:gd name="T22" fmla="*/ 51 w 58"/>
                          <a:gd name="T23" fmla="*/ 8 h 22"/>
                          <a:gd name="T24" fmla="*/ 57 w 58"/>
                          <a:gd name="T25" fmla="*/ 9 h 22"/>
                          <a:gd name="T26" fmla="*/ 53 w 58"/>
                          <a:gd name="T27" fmla="*/ 13 h 22"/>
                          <a:gd name="T28" fmla="*/ 46 w 58"/>
                          <a:gd name="T29" fmla="*/ 18 h 22"/>
                          <a:gd name="T30" fmla="*/ 40 w 58"/>
                          <a:gd name="T31" fmla="*/ 21 h 22"/>
                          <a:gd name="T32" fmla="*/ 36 w 58"/>
                          <a:gd name="T33" fmla="*/ 21 h 22"/>
                          <a:gd name="T34" fmla="*/ 30 w 58"/>
                          <a:gd name="T35" fmla="*/ 21 h 22"/>
                          <a:gd name="T36" fmla="*/ 25 w 58"/>
                          <a:gd name="T37" fmla="*/ 21 h 22"/>
                          <a:gd name="T38" fmla="*/ 20 w 58"/>
                          <a:gd name="T39" fmla="*/ 19 h 22"/>
                          <a:gd name="T40" fmla="*/ 15 w 58"/>
                          <a:gd name="T41" fmla="*/ 17 h 22"/>
                          <a:gd name="T42" fmla="*/ 11 w 58"/>
                          <a:gd name="T43" fmla="*/ 13 h 22"/>
                          <a:gd name="T44" fmla="*/ 7 w 58"/>
                          <a:gd name="T45" fmla="*/ 8 h 22"/>
                          <a:gd name="T46" fmla="*/ 4 w 58"/>
                          <a:gd name="T47" fmla="*/ 4 h 22"/>
                          <a:gd name="T48" fmla="*/ 0 w 58"/>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
                          <a:gd name="T76" fmla="*/ 0 h 22"/>
                          <a:gd name="T77" fmla="*/ 58 w 58"/>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 h="22">
                            <a:moveTo>
                              <a:pt x="0" y="0"/>
                            </a:moveTo>
                            <a:lnTo>
                              <a:pt x="6" y="2"/>
                            </a:lnTo>
                            <a:lnTo>
                              <a:pt x="11" y="3"/>
                            </a:lnTo>
                            <a:lnTo>
                              <a:pt x="15" y="3"/>
                            </a:lnTo>
                            <a:lnTo>
                              <a:pt x="19" y="4"/>
                            </a:lnTo>
                            <a:lnTo>
                              <a:pt x="23" y="4"/>
                            </a:lnTo>
                            <a:lnTo>
                              <a:pt x="26" y="6"/>
                            </a:lnTo>
                            <a:lnTo>
                              <a:pt x="30" y="6"/>
                            </a:lnTo>
                            <a:lnTo>
                              <a:pt x="34" y="6"/>
                            </a:lnTo>
                            <a:lnTo>
                              <a:pt x="40" y="7"/>
                            </a:lnTo>
                            <a:lnTo>
                              <a:pt x="45" y="7"/>
                            </a:lnTo>
                            <a:lnTo>
                              <a:pt x="51" y="8"/>
                            </a:lnTo>
                            <a:lnTo>
                              <a:pt x="57" y="9"/>
                            </a:lnTo>
                            <a:lnTo>
                              <a:pt x="53" y="13"/>
                            </a:lnTo>
                            <a:lnTo>
                              <a:pt x="46" y="18"/>
                            </a:lnTo>
                            <a:lnTo>
                              <a:pt x="40" y="21"/>
                            </a:lnTo>
                            <a:lnTo>
                              <a:pt x="36" y="21"/>
                            </a:lnTo>
                            <a:lnTo>
                              <a:pt x="30" y="21"/>
                            </a:lnTo>
                            <a:lnTo>
                              <a:pt x="25" y="21"/>
                            </a:lnTo>
                            <a:lnTo>
                              <a:pt x="20" y="19"/>
                            </a:lnTo>
                            <a:lnTo>
                              <a:pt x="15" y="17"/>
                            </a:lnTo>
                            <a:lnTo>
                              <a:pt x="11" y="13"/>
                            </a:lnTo>
                            <a:lnTo>
                              <a:pt x="7" y="8"/>
                            </a:lnTo>
                            <a:lnTo>
                              <a:pt x="4" y="4"/>
                            </a:lnTo>
                            <a:lnTo>
                              <a:pt x="0" y="0"/>
                            </a:lnTo>
                          </a:path>
                        </a:pathLst>
                      </a:custGeom>
                      <a:solidFill>
                        <a:srgbClr val="FF001F"/>
                      </a:solidFill>
                      <a:ln w="9525" cap="rnd">
                        <a:noFill/>
                        <a:round/>
                        <a:headEnd/>
                        <a:tailEnd/>
                      </a:ln>
                    </p:spPr>
                    <p:txBody>
                      <a:bodyPr/>
                      <a:lstStyle/>
                      <a:p>
                        <a:endParaRPr lang="en-US"/>
                      </a:p>
                    </p:txBody>
                  </p:sp>
                </p:grpSp>
                <p:grpSp>
                  <p:nvGrpSpPr>
                    <p:cNvPr id="11" name="Group 26"/>
                    <p:cNvGrpSpPr>
                      <a:grpSpLocks/>
                    </p:cNvGrpSpPr>
                    <p:nvPr/>
                  </p:nvGrpSpPr>
                  <p:grpSpPr bwMode="auto">
                    <a:xfrm>
                      <a:off x="4284" y="2199"/>
                      <a:ext cx="143" cy="67"/>
                      <a:chOff x="4284" y="2199"/>
                      <a:chExt cx="143" cy="67"/>
                    </a:xfrm>
                  </p:grpSpPr>
                  <p:grpSp>
                    <p:nvGrpSpPr>
                      <p:cNvPr id="12" name="Group 27"/>
                      <p:cNvGrpSpPr>
                        <a:grpSpLocks/>
                      </p:cNvGrpSpPr>
                      <p:nvPr/>
                    </p:nvGrpSpPr>
                    <p:grpSpPr bwMode="auto">
                      <a:xfrm>
                        <a:off x="4284" y="2199"/>
                        <a:ext cx="60" cy="49"/>
                        <a:chOff x="4284" y="2199"/>
                        <a:chExt cx="60" cy="49"/>
                      </a:xfrm>
                    </p:grpSpPr>
                    <p:sp>
                      <p:nvSpPr>
                        <p:cNvPr id="10302" name="Freeform 28"/>
                        <p:cNvSpPr>
                          <a:spLocks/>
                        </p:cNvSpPr>
                        <p:nvPr/>
                      </p:nvSpPr>
                      <p:spPr bwMode="auto">
                        <a:xfrm>
                          <a:off x="4289" y="2199"/>
                          <a:ext cx="55" cy="30"/>
                        </a:xfrm>
                        <a:custGeom>
                          <a:avLst/>
                          <a:gdLst>
                            <a:gd name="T0" fmla="*/ 2 w 55"/>
                            <a:gd name="T1" fmla="*/ 6 h 30"/>
                            <a:gd name="T2" fmla="*/ 14 w 55"/>
                            <a:gd name="T3" fmla="*/ 1 h 30"/>
                            <a:gd name="T4" fmla="*/ 20 w 55"/>
                            <a:gd name="T5" fmla="*/ 0 h 30"/>
                            <a:gd name="T6" fmla="*/ 25 w 55"/>
                            <a:gd name="T7" fmla="*/ 0 h 30"/>
                            <a:gd name="T8" fmla="*/ 34 w 55"/>
                            <a:gd name="T9" fmla="*/ 2 h 30"/>
                            <a:gd name="T10" fmla="*/ 40 w 55"/>
                            <a:gd name="T11" fmla="*/ 5 h 30"/>
                            <a:gd name="T12" fmla="*/ 45 w 55"/>
                            <a:gd name="T13" fmla="*/ 10 h 30"/>
                            <a:gd name="T14" fmla="*/ 49 w 55"/>
                            <a:gd name="T15" fmla="*/ 16 h 30"/>
                            <a:gd name="T16" fmla="*/ 52 w 55"/>
                            <a:gd name="T17" fmla="*/ 22 h 30"/>
                            <a:gd name="T18" fmla="*/ 54 w 55"/>
                            <a:gd name="T19" fmla="*/ 29 h 30"/>
                            <a:gd name="T20" fmla="*/ 45 w 55"/>
                            <a:gd name="T21" fmla="*/ 22 h 30"/>
                            <a:gd name="T22" fmla="*/ 39 w 55"/>
                            <a:gd name="T23" fmla="*/ 15 h 30"/>
                            <a:gd name="T24" fmla="*/ 34 w 55"/>
                            <a:gd name="T25" fmla="*/ 9 h 30"/>
                            <a:gd name="T26" fmla="*/ 27 w 55"/>
                            <a:gd name="T27" fmla="*/ 5 h 30"/>
                            <a:gd name="T28" fmla="*/ 19 w 55"/>
                            <a:gd name="T29" fmla="*/ 4 h 30"/>
                            <a:gd name="T30" fmla="*/ 12 w 55"/>
                            <a:gd name="T31" fmla="*/ 5 h 30"/>
                            <a:gd name="T32" fmla="*/ 0 w 55"/>
                            <a:gd name="T33" fmla="*/ 9 h 30"/>
                            <a:gd name="T34" fmla="*/ 2 w 55"/>
                            <a:gd name="T35" fmla="*/ 6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30"/>
                            <a:gd name="T56" fmla="*/ 55 w 55"/>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30">
                              <a:moveTo>
                                <a:pt x="2" y="6"/>
                              </a:moveTo>
                              <a:lnTo>
                                <a:pt x="14" y="1"/>
                              </a:lnTo>
                              <a:lnTo>
                                <a:pt x="20" y="0"/>
                              </a:lnTo>
                              <a:lnTo>
                                <a:pt x="25" y="0"/>
                              </a:lnTo>
                              <a:lnTo>
                                <a:pt x="34" y="2"/>
                              </a:lnTo>
                              <a:lnTo>
                                <a:pt x="40" y="5"/>
                              </a:lnTo>
                              <a:lnTo>
                                <a:pt x="45" y="10"/>
                              </a:lnTo>
                              <a:lnTo>
                                <a:pt x="49" y="16"/>
                              </a:lnTo>
                              <a:lnTo>
                                <a:pt x="52" y="22"/>
                              </a:lnTo>
                              <a:lnTo>
                                <a:pt x="54" y="29"/>
                              </a:lnTo>
                              <a:lnTo>
                                <a:pt x="45" y="22"/>
                              </a:lnTo>
                              <a:lnTo>
                                <a:pt x="39" y="15"/>
                              </a:lnTo>
                              <a:lnTo>
                                <a:pt x="34" y="9"/>
                              </a:lnTo>
                              <a:lnTo>
                                <a:pt x="27" y="5"/>
                              </a:lnTo>
                              <a:lnTo>
                                <a:pt x="19" y="4"/>
                              </a:lnTo>
                              <a:lnTo>
                                <a:pt x="12" y="5"/>
                              </a:lnTo>
                              <a:lnTo>
                                <a:pt x="0" y="9"/>
                              </a:lnTo>
                              <a:lnTo>
                                <a:pt x="2" y="6"/>
                              </a:lnTo>
                            </a:path>
                          </a:pathLst>
                        </a:custGeom>
                        <a:solidFill>
                          <a:srgbClr val="000000"/>
                        </a:solidFill>
                        <a:ln w="9525" cap="rnd">
                          <a:noFill/>
                          <a:round/>
                          <a:headEnd/>
                          <a:tailEnd/>
                        </a:ln>
                      </p:spPr>
                      <p:txBody>
                        <a:bodyPr/>
                        <a:lstStyle/>
                        <a:p>
                          <a:endParaRPr lang="en-US"/>
                        </a:p>
                      </p:txBody>
                    </p:sp>
                    <p:sp>
                      <p:nvSpPr>
                        <p:cNvPr id="10303" name="Freeform 29"/>
                        <p:cNvSpPr>
                          <a:spLocks/>
                        </p:cNvSpPr>
                        <p:nvPr/>
                      </p:nvSpPr>
                      <p:spPr bwMode="auto">
                        <a:xfrm>
                          <a:off x="4284" y="2217"/>
                          <a:ext cx="54" cy="22"/>
                        </a:xfrm>
                        <a:custGeom>
                          <a:avLst/>
                          <a:gdLst>
                            <a:gd name="T0" fmla="*/ 0 w 54"/>
                            <a:gd name="T1" fmla="*/ 6 h 22"/>
                            <a:gd name="T2" fmla="*/ 9 w 54"/>
                            <a:gd name="T3" fmla="*/ 6 h 22"/>
                            <a:gd name="T4" fmla="*/ 13 w 54"/>
                            <a:gd name="T5" fmla="*/ 4 h 22"/>
                            <a:gd name="T6" fmla="*/ 17 w 54"/>
                            <a:gd name="T7" fmla="*/ 2 h 22"/>
                            <a:gd name="T8" fmla="*/ 24 w 54"/>
                            <a:gd name="T9" fmla="*/ 0 h 22"/>
                            <a:gd name="T10" fmla="*/ 30 w 54"/>
                            <a:gd name="T11" fmla="*/ 1 h 22"/>
                            <a:gd name="T12" fmla="*/ 36 w 54"/>
                            <a:gd name="T13" fmla="*/ 2 h 22"/>
                            <a:gd name="T14" fmla="*/ 40 w 54"/>
                            <a:gd name="T15" fmla="*/ 5 h 22"/>
                            <a:gd name="T16" fmla="*/ 46 w 54"/>
                            <a:gd name="T17" fmla="*/ 9 h 22"/>
                            <a:gd name="T18" fmla="*/ 49 w 54"/>
                            <a:gd name="T19" fmla="*/ 13 h 22"/>
                            <a:gd name="T20" fmla="*/ 53 w 54"/>
                            <a:gd name="T21" fmla="*/ 19 h 22"/>
                            <a:gd name="T22" fmla="*/ 51 w 54"/>
                            <a:gd name="T23" fmla="*/ 21 h 22"/>
                            <a:gd name="T24" fmla="*/ 47 w 54"/>
                            <a:gd name="T25" fmla="*/ 21 h 22"/>
                            <a:gd name="T26" fmla="*/ 42 w 54"/>
                            <a:gd name="T27" fmla="*/ 14 h 22"/>
                            <a:gd name="T28" fmla="*/ 39 w 54"/>
                            <a:gd name="T29" fmla="*/ 12 h 22"/>
                            <a:gd name="T30" fmla="*/ 36 w 54"/>
                            <a:gd name="T31" fmla="*/ 16 h 22"/>
                            <a:gd name="T32" fmla="*/ 32 w 54"/>
                            <a:gd name="T33" fmla="*/ 17 h 22"/>
                            <a:gd name="T34" fmla="*/ 28 w 54"/>
                            <a:gd name="T35" fmla="*/ 17 h 22"/>
                            <a:gd name="T36" fmla="*/ 24 w 54"/>
                            <a:gd name="T37" fmla="*/ 16 h 22"/>
                            <a:gd name="T38" fmla="*/ 22 w 54"/>
                            <a:gd name="T39" fmla="*/ 13 h 22"/>
                            <a:gd name="T40" fmla="*/ 21 w 54"/>
                            <a:gd name="T41" fmla="*/ 10 h 22"/>
                            <a:gd name="T42" fmla="*/ 15 w 54"/>
                            <a:gd name="T43" fmla="*/ 12 h 22"/>
                            <a:gd name="T44" fmla="*/ 9 w 54"/>
                            <a:gd name="T45" fmla="*/ 11 h 22"/>
                            <a:gd name="T46" fmla="*/ 4 w 54"/>
                            <a:gd name="T47" fmla="*/ 11 h 22"/>
                            <a:gd name="T48" fmla="*/ 0 w 54"/>
                            <a:gd name="T49" fmla="*/ 6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4"/>
                            <a:gd name="T76" fmla="*/ 0 h 22"/>
                            <a:gd name="T77" fmla="*/ 54 w 54"/>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4" h="22">
                              <a:moveTo>
                                <a:pt x="0" y="6"/>
                              </a:moveTo>
                              <a:lnTo>
                                <a:pt x="9" y="6"/>
                              </a:lnTo>
                              <a:lnTo>
                                <a:pt x="13" y="4"/>
                              </a:lnTo>
                              <a:lnTo>
                                <a:pt x="17" y="2"/>
                              </a:lnTo>
                              <a:lnTo>
                                <a:pt x="24" y="0"/>
                              </a:lnTo>
                              <a:lnTo>
                                <a:pt x="30" y="1"/>
                              </a:lnTo>
                              <a:lnTo>
                                <a:pt x="36" y="2"/>
                              </a:lnTo>
                              <a:lnTo>
                                <a:pt x="40" y="5"/>
                              </a:lnTo>
                              <a:lnTo>
                                <a:pt x="46" y="9"/>
                              </a:lnTo>
                              <a:lnTo>
                                <a:pt x="49" y="13"/>
                              </a:lnTo>
                              <a:lnTo>
                                <a:pt x="53" y="19"/>
                              </a:lnTo>
                              <a:lnTo>
                                <a:pt x="51" y="21"/>
                              </a:lnTo>
                              <a:lnTo>
                                <a:pt x="47" y="21"/>
                              </a:lnTo>
                              <a:lnTo>
                                <a:pt x="42" y="14"/>
                              </a:lnTo>
                              <a:lnTo>
                                <a:pt x="39" y="12"/>
                              </a:lnTo>
                              <a:lnTo>
                                <a:pt x="36" y="16"/>
                              </a:lnTo>
                              <a:lnTo>
                                <a:pt x="32" y="17"/>
                              </a:lnTo>
                              <a:lnTo>
                                <a:pt x="28" y="17"/>
                              </a:lnTo>
                              <a:lnTo>
                                <a:pt x="24" y="16"/>
                              </a:lnTo>
                              <a:lnTo>
                                <a:pt x="22" y="13"/>
                              </a:lnTo>
                              <a:lnTo>
                                <a:pt x="21" y="10"/>
                              </a:lnTo>
                              <a:lnTo>
                                <a:pt x="15" y="12"/>
                              </a:lnTo>
                              <a:lnTo>
                                <a:pt x="9" y="11"/>
                              </a:lnTo>
                              <a:lnTo>
                                <a:pt x="4" y="11"/>
                              </a:lnTo>
                              <a:lnTo>
                                <a:pt x="0" y="6"/>
                              </a:lnTo>
                            </a:path>
                          </a:pathLst>
                        </a:custGeom>
                        <a:solidFill>
                          <a:srgbClr val="000000"/>
                        </a:solidFill>
                        <a:ln w="9525" cap="rnd">
                          <a:noFill/>
                          <a:round/>
                          <a:headEnd/>
                          <a:tailEnd/>
                        </a:ln>
                      </p:spPr>
                      <p:txBody>
                        <a:bodyPr/>
                        <a:lstStyle/>
                        <a:p>
                          <a:endParaRPr lang="en-US"/>
                        </a:p>
                      </p:txBody>
                    </p:sp>
                    <p:sp>
                      <p:nvSpPr>
                        <p:cNvPr id="10304" name="Freeform 30"/>
                        <p:cNvSpPr>
                          <a:spLocks/>
                        </p:cNvSpPr>
                        <p:nvPr/>
                      </p:nvSpPr>
                      <p:spPr bwMode="auto">
                        <a:xfrm>
                          <a:off x="4295" y="2231"/>
                          <a:ext cx="25" cy="17"/>
                        </a:xfrm>
                        <a:custGeom>
                          <a:avLst/>
                          <a:gdLst>
                            <a:gd name="T0" fmla="*/ 0 w 25"/>
                            <a:gd name="T1" fmla="*/ 0 h 17"/>
                            <a:gd name="T2" fmla="*/ 4 w 25"/>
                            <a:gd name="T3" fmla="*/ 1 h 17"/>
                            <a:gd name="T4" fmla="*/ 7 w 25"/>
                            <a:gd name="T5" fmla="*/ 5 h 17"/>
                            <a:gd name="T6" fmla="*/ 11 w 25"/>
                            <a:gd name="T7" fmla="*/ 10 h 17"/>
                            <a:gd name="T8" fmla="*/ 15 w 25"/>
                            <a:gd name="T9" fmla="*/ 12 h 17"/>
                            <a:gd name="T10" fmla="*/ 20 w 25"/>
                            <a:gd name="T11" fmla="*/ 12 h 17"/>
                            <a:gd name="T12" fmla="*/ 24 w 25"/>
                            <a:gd name="T13" fmla="*/ 10 h 17"/>
                            <a:gd name="T14" fmla="*/ 19 w 25"/>
                            <a:gd name="T15" fmla="*/ 12 h 17"/>
                            <a:gd name="T16" fmla="*/ 16 w 25"/>
                            <a:gd name="T17" fmla="*/ 16 h 17"/>
                            <a:gd name="T18" fmla="*/ 12 w 25"/>
                            <a:gd name="T19" fmla="*/ 14 h 17"/>
                            <a:gd name="T20" fmla="*/ 6 w 25"/>
                            <a:gd name="T21" fmla="*/ 8 h 17"/>
                            <a:gd name="T22" fmla="*/ 0 w 25"/>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17"/>
                            <a:gd name="T38" fmla="*/ 25 w 25"/>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17">
                              <a:moveTo>
                                <a:pt x="0" y="0"/>
                              </a:moveTo>
                              <a:lnTo>
                                <a:pt x="4" y="1"/>
                              </a:lnTo>
                              <a:lnTo>
                                <a:pt x="7" y="5"/>
                              </a:lnTo>
                              <a:lnTo>
                                <a:pt x="11" y="10"/>
                              </a:lnTo>
                              <a:lnTo>
                                <a:pt x="15" y="12"/>
                              </a:lnTo>
                              <a:lnTo>
                                <a:pt x="20" y="12"/>
                              </a:lnTo>
                              <a:lnTo>
                                <a:pt x="24" y="10"/>
                              </a:lnTo>
                              <a:lnTo>
                                <a:pt x="19" y="12"/>
                              </a:lnTo>
                              <a:lnTo>
                                <a:pt x="16" y="16"/>
                              </a:lnTo>
                              <a:lnTo>
                                <a:pt x="12" y="14"/>
                              </a:lnTo>
                              <a:lnTo>
                                <a:pt x="6" y="8"/>
                              </a:lnTo>
                              <a:lnTo>
                                <a:pt x="0" y="0"/>
                              </a:lnTo>
                            </a:path>
                          </a:pathLst>
                        </a:custGeom>
                        <a:solidFill>
                          <a:srgbClr val="000000"/>
                        </a:solidFill>
                        <a:ln w="9525" cap="rnd">
                          <a:noFill/>
                          <a:round/>
                          <a:headEnd/>
                          <a:tailEnd/>
                        </a:ln>
                      </p:spPr>
                      <p:txBody>
                        <a:bodyPr/>
                        <a:lstStyle/>
                        <a:p>
                          <a:endParaRPr lang="en-US"/>
                        </a:p>
                      </p:txBody>
                    </p:sp>
                  </p:grpSp>
                  <p:grpSp>
                    <p:nvGrpSpPr>
                      <p:cNvPr id="13" name="Group 31"/>
                      <p:cNvGrpSpPr>
                        <a:grpSpLocks/>
                      </p:cNvGrpSpPr>
                      <p:nvPr/>
                    </p:nvGrpSpPr>
                    <p:grpSpPr bwMode="auto">
                      <a:xfrm>
                        <a:off x="4371" y="2219"/>
                        <a:ext cx="56" cy="47"/>
                        <a:chOff x="4371" y="2219"/>
                        <a:chExt cx="56" cy="47"/>
                      </a:xfrm>
                    </p:grpSpPr>
                    <p:sp>
                      <p:nvSpPr>
                        <p:cNvPr id="10299" name="Freeform 32"/>
                        <p:cNvSpPr>
                          <a:spLocks/>
                        </p:cNvSpPr>
                        <p:nvPr/>
                      </p:nvSpPr>
                      <p:spPr bwMode="auto">
                        <a:xfrm>
                          <a:off x="4371" y="2219"/>
                          <a:ext cx="56" cy="29"/>
                        </a:xfrm>
                        <a:custGeom>
                          <a:avLst/>
                          <a:gdLst>
                            <a:gd name="T0" fmla="*/ 0 w 56"/>
                            <a:gd name="T1" fmla="*/ 28 h 29"/>
                            <a:gd name="T2" fmla="*/ 0 w 56"/>
                            <a:gd name="T3" fmla="*/ 25 h 29"/>
                            <a:gd name="T4" fmla="*/ 3 w 56"/>
                            <a:gd name="T5" fmla="*/ 16 h 29"/>
                            <a:gd name="T6" fmla="*/ 8 w 56"/>
                            <a:gd name="T7" fmla="*/ 9 h 29"/>
                            <a:gd name="T8" fmla="*/ 12 w 56"/>
                            <a:gd name="T9" fmla="*/ 6 h 29"/>
                            <a:gd name="T10" fmla="*/ 19 w 56"/>
                            <a:gd name="T11" fmla="*/ 2 h 29"/>
                            <a:gd name="T12" fmla="*/ 30 w 56"/>
                            <a:gd name="T13" fmla="*/ 0 h 29"/>
                            <a:gd name="T14" fmla="*/ 39 w 56"/>
                            <a:gd name="T15" fmla="*/ 0 h 29"/>
                            <a:gd name="T16" fmla="*/ 47 w 56"/>
                            <a:gd name="T17" fmla="*/ 0 h 29"/>
                            <a:gd name="T18" fmla="*/ 54 w 56"/>
                            <a:gd name="T19" fmla="*/ 4 h 29"/>
                            <a:gd name="T20" fmla="*/ 55 w 56"/>
                            <a:gd name="T21" fmla="*/ 8 h 29"/>
                            <a:gd name="T22" fmla="*/ 52 w 56"/>
                            <a:gd name="T23" fmla="*/ 6 h 29"/>
                            <a:gd name="T24" fmla="*/ 45 w 56"/>
                            <a:gd name="T25" fmla="*/ 4 h 29"/>
                            <a:gd name="T26" fmla="*/ 35 w 56"/>
                            <a:gd name="T27" fmla="*/ 4 h 29"/>
                            <a:gd name="T28" fmla="*/ 27 w 56"/>
                            <a:gd name="T29" fmla="*/ 6 h 29"/>
                            <a:gd name="T30" fmla="*/ 21 w 56"/>
                            <a:gd name="T31" fmla="*/ 8 h 29"/>
                            <a:gd name="T32" fmla="*/ 15 w 56"/>
                            <a:gd name="T33" fmla="*/ 11 h 29"/>
                            <a:gd name="T34" fmla="*/ 11 w 56"/>
                            <a:gd name="T35" fmla="*/ 14 h 29"/>
                            <a:gd name="T36" fmla="*/ 8 w 56"/>
                            <a:gd name="T37" fmla="*/ 19 h 29"/>
                            <a:gd name="T38" fmla="*/ 5 w 56"/>
                            <a:gd name="T39" fmla="*/ 25 h 29"/>
                            <a:gd name="T40" fmla="*/ 0 w 56"/>
                            <a:gd name="T41" fmla="*/ 28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29"/>
                            <a:gd name="T65" fmla="*/ 56 w 56"/>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29">
                              <a:moveTo>
                                <a:pt x="0" y="28"/>
                              </a:moveTo>
                              <a:lnTo>
                                <a:pt x="0" y="25"/>
                              </a:lnTo>
                              <a:lnTo>
                                <a:pt x="3" y="16"/>
                              </a:lnTo>
                              <a:lnTo>
                                <a:pt x="8" y="9"/>
                              </a:lnTo>
                              <a:lnTo>
                                <a:pt x="12" y="6"/>
                              </a:lnTo>
                              <a:lnTo>
                                <a:pt x="19" y="2"/>
                              </a:lnTo>
                              <a:lnTo>
                                <a:pt x="30" y="0"/>
                              </a:lnTo>
                              <a:lnTo>
                                <a:pt x="39" y="0"/>
                              </a:lnTo>
                              <a:lnTo>
                                <a:pt x="47" y="0"/>
                              </a:lnTo>
                              <a:lnTo>
                                <a:pt x="54" y="4"/>
                              </a:lnTo>
                              <a:lnTo>
                                <a:pt x="55" y="8"/>
                              </a:lnTo>
                              <a:lnTo>
                                <a:pt x="52" y="6"/>
                              </a:lnTo>
                              <a:lnTo>
                                <a:pt x="45" y="4"/>
                              </a:lnTo>
                              <a:lnTo>
                                <a:pt x="35" y="4"/>
                              </a:lnTo>
                              <a:lnTo>
                                <a:pt x="27" y="6"/>
                              </a:lnTo>
                              <a:lnTo>
                                <a:pt x="21" y="8"/>
                              </a:lnTo>
                              <a:lnTo>
                                <a:pt x="15" y="11"/>
                              </a:lnTo>
                              <a:lnTo>
                                <a:pt x="11" y="14"/>
                              </a:lnTo>
                              <a:lnTo>
                                <a:pt x="8" y="19"/>
                              </a:lnTo>
                              <a:lnTo>
                                <a:pt x="5" y="25"/>
                              </a:lnTo>
                              <a:lnTo>
                                <a:pt x="0" y="28"/>
                              </a:lnTo>
                            </a:path>
                          </a:pathLst>
                        </a:custGeom>
                        <a:solidFill>
                          <a:srgbClr val="000000"/>
                        </a:solidFill>
                        <a:ln w="9525" cap="rnd">
                          <a:noFill/>
                          <a:round/>
                          <a:headEnd/>
                          <a:tailEnd/>
                        </a:ln>
                      </p:spPr>
                      <p:txBody>
                        <a:bodyPr/>
                        <a:lstStyle/>
                        <a:p>
                          <a:endParaRPr lang="en-US"/>
                        </a:p>
                      </p:txBody>
                    </p:sp>
                    <p:sp>
                      <p:nvSpPr>
                        <p:cNvPr id="10300" name="Freeform 33"/>
                        <p:cNvSpPr>
                          <a:spLocks/>
                        </p:cNvSpPr>
                        <p:nvPr/>
                      </p:nvSpPr>
                      <p:spPr bwMode="auto">
                        <a:xfrm>
                          <a:off x="4382" y="2236"/>
                          <a:ext cx="45" cy="25"/>
                        </a:xfrm>
                        <a:custGeom>
                          <a:avLst/>
                          <a:gdLst>
                            <a:gd name="T0" fmla="*/ 0 w 45"/>
                            <a:gd name="T1" fmla="*/ 12 h 25"/>
                            <a:gd name="T2" fmla="*/ 1 w 45"/>
                            <a:gd name="T3" fmla="*/ 6 h 25"/>
                            <a:gd name="T4" fmla="*/ 7 w 45"/>
                            <a:gd name="T5" fmla="*/ 2 h 25"/>
                            <a:gd name="T6" fmla="*/ 12 w 45"/>
                            <a:gd name="T7" fmla="*/ 1 h 25"/>
                            <a:gd name="T8" fmla="*/ 20 w 45"/>
                            <a:gd name="T9" fmla="*/ 0 h 25"/>
                            <a:gd name="T10" fmla="*/ 27 w 45"/>
                            <a:gd name="T11" fmla="*/ 1 h 25"/>
                            <a:gd name="T12" fmla="*/ 32 w 45"/>
                            <a:gd name="T13" fmla="*/ 2 h 25"/>
                            <a:gd name="T14" fmla="*/ 38 w 45"/>
                            <a:gd name="T15" fmla="*/ 2 h 25"/>
                            <a:gd name="T16" fmla="*/ 36 w 45"/>
                            <a:gd name="T17" fmla="*/ 5 h 25"/>
                            <a:gd name="T18" fmla="*/ 40 w 45"/>
                            <a:gd name="T19" fmla="*/ 9 h 25"/>
                            <a:gd name="T20" fmla="*/ 41 w 45"/>
                            <a:gd name="T21" fmla="*/ 15 h 25"/>
                            <a:gd name="T22" fmla="*/ 43 w 45"/>
                            <a:gd name="T23" fmla="*/ 19 h 25"/>
                            <a:gd name="T24" fmla="*/ 44 w 45"/>
                            <a:gd name="T25" fmla="*/ 20 h 25"/>
                            <a:gd name="T26" fmla="*/ 43 w 45"/>
                            <a:gd name="T27" fmla="*/ 24 h 25"/>
                            <a:gd name="T28" fmla="*/ 37 w 45"/>
                            <a:gd name="T29" fmla="*/ 22 h 25"/>
                            <a:gd name="T30" fmla="*/ 34 w 45"/>
                            <a:gd name="T31" fmla="*/ 17 h 25"/>
                            <a:gd name="T32" fmla="*/ 33 w 45"/>
                            <a:gd name="T33" fmla="*/ 14 h 25"/>
                            <a:gd name="T34" fmla="*/ 29 w 45"/>
                            <a:gd name="T35" fmla="*/ 13 h 25"/>
                            <a:gd name="T36" fmla="*/ 27 w 45"/>
                            <a:gd name="T37" fmla="*/ 15 h 25"/>
                            <a:gd name="T38" fmla="*/ 22 w 45"/>
                            <a:gd name="T39" fmla="*/ 16 h 25"/>
                            <a:gd name="T40" fmla="*/ 17 w 45"/>
                            <a:gd name="T41" fmla="*/ 16 h 25"/>
                            <a:gd name="T42" fmla="*/ 13 w 45"/>
                            <a:gd name="T43" fmla="*/ 14 h 25"/>
                            <a:gd name="T44" fmla="*/ 11 w 45"/>
                            <a:gd name="T45" fmla="*/ 11 h 25"/>
                            <a:gd name="T46" fmla="*/ 11 w 45"/>
                            <a:gd name="T47" fmla="*/ 8 h 25"/>
                            <a:gd name="T48" fmla="*/ 5 w 45"/>
                            <a:gd name="T49" fmla="*/ 9 h 25"/>
                            <a:gd name="T50" fmla="*/ 0 w 45"/>
                            <a:gd name="T51" fmla="*/ 12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
                            <a:gd name="T79" fmla="*/ 0 h 25"/>
                            <a:gd name="T80" fmla="*/ 45 w 45"/>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 h="25">
                              <a:moveTo>
                                <a:pt x="0" y="12"/>
                              </a:moveTo>
                              <a:lnTo>
                                <a:pt x="1" y="6"/>
                              </a:lnTo>
                              <a:lnTo>
                                <a:pt x="7" y="2"/>
                              </a:lnTo>
                              <a:lnTo>
                                <a:pt x="12" y="1"/>
                              </a:lnTo>
                              <a:lnTo>
                                <a:pt x="20" y="0"/>
                              </a:lnTo>
                              <a:lnTo>
                                <a:pt x="27" y="1"/>
                              </a:lnTo>
                              <a:lnTo>
                                <a:pt x="32" y="2"/>
                              </a:lnTo>
                              <a:lnTo>
                                <a:pt x="38" y="2"/>
                              </a:lnTo>
                              <a:lnTo>
                                <a:pt x="36" y="5"/>
                              </a:lnTo>
                              <a:lnTo>
                                <a:pt x="40" y="9"/>
                              </a:lnTo>
                              <a:lnTo>
                                <a:pt x="41" y="15"/>
                              </a:lnTo>
                              <a:lnTo>
                                <a:pt x="43" y="19"/>
                              </a:lnTo>
                              <a:lnTo>
                                <a:pt x="44" y="20"/>
                              </a:lnTo>
                              <a:lnTo>
                                <a:pt x="43" y="24"/>
                              </a:lnTo>
                              <a:lnTo>
                                <a:pt x="37" y="22"/>
                              </a:lnTo>
                              <a:lnTo>
                                <a:pt x="34" y="17"/>
                              </a:lnTo>
                              <a:lnTo>
                                <a:pt x="33" y="14"/>
                              </a:lnTo>
                              <a:lnTo>
                                <a:pt x="29" y="13"/>
                              </a:lnTo>
                              <a:lnTo>
                                <a:pt x="27" y="15"/>
                              </a:lnTo>
                              <a:lnTo>
                                <a:pt x="22" y="16"/>
                              </a:lnTo>
                              <a:lnTo>
                                <a:pt x="17" y="16"/>
                              </a:lnTo>
                              <a:lnTo>
                                <a:pt x="13" y="14"/>
                              </a:lnTo>
                              <a:lnTo>
                                <a:pt x="11" y="11"/>
                              </a:lnTo>
                              <a:lnTo>
                                <a:pt x="11" y="8"/>
                              </a:lnTo>
                              <a:lnTo>
                                <a:pt x="5" y="9"/>
                              </a:lnTo>
                              <a:lnTo>
                                <a:pt x="0" y="12"/>
                              </a:lnTo>
                            </a:path>
                          </a:pathLst>
                        </a:custGeom>
                        <a:solidFill>
                          <a:srgbClr val="000000"/>
                        </a:solidFill>
                        <a:ln w="9525" cap="rnd">
                          <a:noFill/>
                          <a:round/>
                          <a:headEnd/>
                          <a:tailEnd/>
                        </a:ln>
                      </p:spPr>
                      <p:txBody>
                        <a:bodyPr/>
                        <a:lstStyle/>
                        <a:p>
                          <a:endParaRPr lang="en-US"/>
                        </a:p>
                      </p:txBody>
                    </p:sp>
                    <p:sp>
                      <p:nvSpPr>
                        <p:cNvPr id="10301" name="Freeform 34"/>
                        <p:cNvSpPr>
                          <a:spLocks/>
                        </p:cNvSpPr>
                        <p:nvPr/>
                      </p:nvSpPr>
                      <p:spPr bwMode="auto">
                        <a:xfrm>
                          <a:off x="4379" y="2249"/>
                          <a:ext cx="17" cy="17"/>
                        </a:xfrm>
                        <a:custGeom>
                          <a:avLst/>
                          <a:gdLst>
                            <a:gd name="T0" fmla="*/ 16 w 17"/>
                            <a:gd name="T1" fmla="*/ 0 h 17"/>
                            <a:gd name="T2" fmla="*/ 0 w 17"/>
                            <a:gd name="T3" fmla="*/ 8 h 17"/>
                            <a:gd name="T4" fmla="*/ 0 w 17"/>
                            <a:gd name="T5" fmla="*/ 13 h 17"/>
                            <a:gd name="T6" fmla="*/ 10 w 17"/>
                            <a:gd name="T7" fmla="*/ 16 h 17"/>
                            <a:gd name="T8" fmla="*/ 10 w 17"/>
                            <a:gd name="T9" fmla="*/ 2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0" y="8"/>
                              </a:lnTo>
                              <a:lnTo>
                                <a:pt x="0" y="13"/>
                              </a:lnTo>
                              <a:lnTo>
                                <a:pt x="10" y="16"/>
                              </a:lnTo>
                              <a:lnTo>
                                <a:pt x="10" y="2"/>
                              </a:lnTo>
                              <a:lnTo>
                                <a:pt x="16" y="0"/>
                              </a:lnTo>
                            </a:path>
                          </a:pathLst>
                        </a:custGeom>
                        <a:solidFill>
                          <a:srgbClr val="000000"/>
                        </a:solidFill>
                        <a:ln w="9525" cap="rnd">
                          <a:noFill/>
                          <a:round/>
                          <a:headEnd/>
                          <a:tailEnd/>
                        </a:ln>
                      </p:spPr>
                      <p:txBody>
                        <a:bodyPr/>
                        <a:lstStyle/>
                        <a:p>
                          <a:endParaRPr lang="en-US"/>
                        </a:p>
                      </p:txBody>
                    </p:sp>
                  </p:grpSp>
                </p:grpSp>
                <p:sp>
                  <p:nvSpPr>
                    <p:cNvPr id="10296" name="Freeform 35"/>
                    <p:cNvSpPr>
                      <a:spLocks/>
                    </p:cNvSpPr>
                    <p:nvPr/>
                  </p:nvSpPr>
                  <p:spPr bwMode="auto">
                    <a:xfrm>
                      <a:off x="4330" y="2279"/>
                      <a:ext cx="44" cy="25"/>
                    </a:xfrm>
                    <a:custGeom>
                      <a:avLst/>
                      <a:gdLst>
                        <a:gd name="T0" fmla="*/ 11 w 44"/>
                        <a:gd name="T1" fmla="*/ 0 h 25"/>
                        <a:gd name="T2" fmla="*/ 7 w 44"/>
                        <a:gd name="T3" fmla="*/ 2 h 25"/>
                        <a:gd name="T4" fmla="*/ 4 w 44"/>
                        <a:gd name="T5" fmla="*/ 4 h 25"/>
                        <a:gd name="T6" fmla="*/ 1 w 44"/>
                        <a:gd name="T7" fmla="*/ 7 h 25"/>
                        <a:gd name="T8" fmla="*/ 0 w 44"/>
                        <a:gd name="T9" fmla="*/ 11 h 25"/>
                        <a:gd name="T10" fmla="*/ 2 w 44"/>
                        <a:gd name="T11" fmla="*/ 15 h 25"/>
                        <a:gd name="T12" fmla="*/ 8 w 44"/>
                        <a:gd name="T13" fmla="*/ 16 h 25"/>
                        <a:gd name="T14" fmla="*/ 13 w 44"/>
                        <a:gd name="T15" fmla="*/ 18 h 25"/>
                        <a:gd name="T16" fmla="*/ 16 w 44"/>
                        <a:gd name="T17" fmla="*/ 21 h 25"/>
                        <a:gd name="T18" fmla="*/ 22 w 44"/>
                        <a:gd name="T19" fmla="*/ 24 h 25"/>
                        <a:gd name="T20" fmla="*/ 28 w 44"/>
                        <a:gd name="T21" fmla="*/ 22 h 25"/>
                        <a:gd name="T22" fmla="*/ 32 w 44"/>
                        <a:gd name="T23" fmla="*/ 20 h 25"/>
                        <a:gd name="T24" fmla="*/ 38 w 44"/>
                        <a:gd name="T25" fmla="*/ 18 h 25"/>
                        <a:gd name="T26" fmla="*/ 43 w 44"/>
                        <a:gd name="T27" fmla="*/ 18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25"/>
                        <a:gd name="T44" fmla="*/ 44 w 44"/>
                        <a:gd name="T45" fmla="*/ 25 h 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25">
                          <a:moveTo>
                            <a:pt x="11" y="0"/>
                          </a:moveTo>
                          <a:lnTo>
                            <a:pt x="7" y="2"/>
                          </a:lnTo>
                          <a:lnTo>
                            <a:pt x="4" y="4"/>
                          </a:lnTo>
                          <a:lnTo>
                            <a:pt x="1" y="7"/>
                          </a:lnTo>
                          <a:lnTo>
                            <a:pt x="0" y="11"/>
                          </a:lnTo>
                          <a:lnTo>
                            <a:pt x="2" y="15"/>
                          </a:lnTo>
                          <a:lnTo>
                            <a:pt x="8" y="16"/>
                          </a:lnTo>
                          <a:lnTo>
                            <a:pt x="13" y="18"/>
                          </a:lnTo>
                          <a:lnTo>
                            <a:pt x="16" y="21"/>
                          </a:lnTo>
                          <a:lnTo>
                            <a:pt x="22" y="24"/>
                          </a:lnTo>
                          <a:lnTo>
                            <a:pt x="28" y="22"/>
                          </a:lnTo>
                          <a:lnTo>
                            <a:pt x="32" y="20"/>
                          </a:lnTo>
                          <a:lnTo>
                            <a:pt x="38" y="18"/>
                          </a:lnTo>
                          <a:lnTo>
                            <a:pt x="43" y="18"/>
                          </a:lnTo>
                        </a:path>
                      </a:pathLst>
                    </a:custGeom>
                    <a:noFill/>
                    <a:ln w="12700" cap="rnd">
                      <a:solidFill>
                        <a:srgbClr val="FF7F3F"/>
                      </a:solidFill>
                      <a:round/>
                      <a:headEnd type="none" w="sm" len="sm"/>
                      <a:tailEnd type="none" w="sm" len="sm"/>
                    </a:ln>
                  </p:spPr>
                  <p:txBody>
                    <a:bodyPr/>
                    <a:lstStyle/>
                    <a:p>
                      <a:endParaRPr lang="en-US"/>
                    </a:p>
                  </p:txBody>
                </p:sp>
              </p:grpSp>
              <p:grpSp>
                <p:nvGrpSpPr>
                  <p:cNvPr id="14" name="Group 36"/>
                  <p:cNvGrpSpPr>
                    <a:grpSpLocks/>
                  </p:cNvGrpSpPr>
                  <p:nvPr/>
                </p:nvGrpSpPr>
                <p:grpSpPr bwMode="auto">
                  <a:xfrm>
                    <a:off x="4208" y="2043"/>
                    <a:ext cx="317" cy="308"/>
                    <a:chOff x="4208" y="2043"/>
                    <a:chExt cx="317" cy="308"/>
                  </a:xfrm>
                </p:grpSpPr>
                <p:sp>
                  <p:nvSpPr>
                    <p:cNvPr id="10288" name="Freeform 37"/>
                    <p:cNvSpPr>
                      <a:spLocks/>
                    </p:cNvSpPr>
                    <p:nvPr/>
                  </p:nvSpPr>
                  <p:spPr bwMode="auto">
                    <a:xfrm>
                      <a:off x="4208" y="2043"/>
                      <a:ext cx="317" cy="308"/>
                    </a:xfrm>
                    <a:custGeom>
                      <a:avLst/>
                      <a:gdLst>
                        <a:gd name="T0" fmla="*/ 48 w 317"/>
                        <a:gd name="T1" fmla="*/ 282 h 308"/>
                        <a:gd name="T2" fmla="*/ 39 w 317"/>
                        <a:gd name="T3" fmla="*/ 269 h 308"/>
                        <a:gd name="T4" fmla="*/ 28 w 317"/>
                        <a:gd name="T5" fmla="*/ 252 h 308"/>
                        <a:gd name="T6" fmla="*/ 22 w 317"/>
                        <a:gd name="T7" fmla="*/ 232 h 308"/>
                        <a:gd name="T8" fmla="*/ 16 w 317"/>
                        <a:gd name="T9" fmla="*/ 218 h 308"/>
                        <a:gd name="T10" fmla="*/ 11 w 317"/>
                        <a:gd name="T11" fmla="*/ 166 h 308"/>
                        <a:gd name="T12" fmla="*/ 0 w 317"/>
                        <a:gd name="T13" fmla="*/ 143 h 308"/>
                        <a:gd name="T14" fmla="*/ 2 w 317"/>
                        <a:gd name="T15" fmla="*/ 115 h 308"/>
                        <a:gd name="T16" fmla="*/ 27 w 317"/>
                        <a:gd name="T17" fmla="*/ 89 h 308"/>
                        <a:gd name="T18" fmla="*/ 41 w 317"/>
                        <a:gd name="T19" fmla="*/ 53 h 308"/>
                        <a:gd name="T20" fmla="*/ 57 w 317"/>
                        <a:gd name="T21" fmla="*/ 32 h 308"/>
                        <a:gd name="T22" fmla="*/ 83 w 317"/>
                        <a:gd name="T23" fmla="*/ 24 h 308"/>
                        <a:gd name="T24" fmla="*/ 121 w 317"/>
                        <a:gd name="T25" fmla="*/ 3 h 308"/>
                        <a:gd name="T26" fmla="*/ 146 w 317"/>
                        <a:gd name="T27" fmla="*/ 2 h 308"/>
                        <a:gd name="T28" fmla="*/ 170 w 317"/>
                        <a:gd name="T29" fmla="*/ 3 h 308"/>
                        <a:gd name="T30" fmla="*/ 205 w 317"/>
                        <a:gd name="T31" fmla="*/ 13 h 308"/>
                        <a:gd name="T32" fmla="*/ 237 w 317"/>
                        <a:gd name="T33" fmla="*/ 25 h 308"/>
                        <a:gd name="T34" fmla="*/ 260 w 317"/>
                        <a:gd name="T35" fmla="*/ 50 h 308"/>
                        <a:gd name="T36" fmla="*/ 271 w 317"/>
                        <a:gd name="T37" fmla="*/ 74 h 308"/>
                        <a:gd name="T38" fmla="*/ 285 w 317"/>
                        <a:gd name="T39" fmla="*/ 95 h 308"/>
                        <a:gd name="T40" fmla="*/ 304 w 317"/>
                        <a:gd name="T41" fmla="*/ 130 h 308"/>
                        <a:gd name="T42" fmla="*/ 316 w 317"/>
                        <a:gd name="T43" fmla="*/ 161 h 308"/>
                        <a:gd name="T44" fmla="*/ 309 w 317"/>
                        <a:gd name="T45" fmla="*/ 188 h 308"/>
                        <a:gd name="T46" fmla="*/ 303 w 317"/>
                        <a:gd name="T47" fmla="*/ 215 h 308"/>
                        <a:gd name="T48" fmla="*/ 283 w 317"/>
                        <a:gd name="T49" fmla="*/ 235 h 308"/>
                        <a:gd name="T50" fmla="*/ 250 w 317"/>
                        <a:gd name="T51" fmla="*/ 269 h 308"/>
                        <a:gd name="T52" fmla="*/ 238 w 317"/>
                        <a:gd name="T53" fmla="*/ 291 h 308"/>
                        <a:gd name="T54" fmla="*/ 206 w 317"/>
                        <a:gd name="T55" fmla="*/ 307 h 308"/>
                        <a:gd name="T56" fmla="*/ 231 w 317"/>
                        <a:gd name="T57" fmla="*/ 248 h 308"/>
                        <a:gd name="T58" fmla="*/ 243 w 317"/>
                        <a:gd name="T59" fmla="*/ 198 h 308"/>
                        <a:gd name="T60" fmla="*/ 239 w 317"/>
                        <a:gd name="T61" fmla="*/ 171 h 308"/>
                        <a:gd name="T62" fmla="*/ 237 w 317"/>
                        <a:gd name="T63" fmla="*/ 135 h 308"/>
                        <a:gd name="T64" fmla="*/ 207 w 317"/>
                        <a:gd name="T65" fmla="*/ 142 h 308"/>
                        <a:gd name="T66" fmla="*/ 175 w 317"/>
                        <a:gd name="T67" fmla="*/ 151 h 308"/>
                        <a:gd name="T68" fmla="*/ 130 w 317"/>
                        <a:gd name="T69" fmla="*/ 150 h 308"/>
                        <a:gd name="T70" fmla="*/ 109 w 317"/>
                        <a:gd name="T71" fmla="*/ 142 h 308"/>
                        <a:gd name="T72" fmla="*/ 85 w 317"/>
                        <a:gd name="T73" fmla="*/ 146 h 308"/>
                        <a:gd name="T74" fmla="*/ 78 w 317"/>
                        <a:gd name="T75" fmla="*/ 165 h 308"/>
                        <a:gd name="T76" fmla="*/ 64 w 317"/>
                        <a:gd name="T77" fmla="*/ 176 h 308"/>
                        <a:gd name="T78" fmla="*/ 56 w 317"/>
                        <a:gd name="T79" fmla="*/ 208 h 308"/>
                        <a:gd name="T80" fmla="*/ 46 w 317"/>
                        <a:gd name="T81" fmla="*/ 215 h 308"/>
                        <a:gd name="T82" fmla="*/ 36 w 317"/>
                        <a:gd name="T83" fmla="*/ 217 h 308"/>
                        <a:gd name="T84" fmla="*/ 32 w 317"/>
                        <a:gd name="T85" fmla="*/ 226 h 308"/>
                        <a:gd name="T86" fmla="*/ 38 w 317"/>
                        <a:gd name="T87" fmla="*/ 240 h 308"/>
                        <a:gd name="T88" fmla="*/ 54 w 317"/>
                        <a:gd name="T89" fmla="*/ 245 h 308"/>
                        <a:gd name="T90" fmla="*/ 60 w 317"/>
                        <a:gd name="T91" fmla="*/ 289 h 3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308"/>
                        <a:gd name="T140" fmla="*/ 317 w 317"/>
                        <a:gd name="T141" fmla="*/ 308 h 30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308">
                          <a:moveTo>
                            <a:pt x="60" y="289"/>
                          </a:moveTo>
                          <a:lnTo>
                            <a:pt x="48" y="282"/>
                          </a:lnTo>
                          <a:lnTo>
                            <a:pt x="41" y="275"/>
                          </a:lnTo>
                          <a:lnTo>
                            <a:pt x="39" y="269"/>
                          </a:lnTo>
                          <a:lnTo>
                            <a:pt x="36" y="255"/>
                          </a:lnTo>
                          <a:lnTo>
                            <a:pt x="28" y="252"/>
                          </a:lnTo>
                          <a:lnTo>
                            <a:pt x="25" y="239"/>
                          </a:lnTo>
                          <a:lnTo>
                            <a:pt x="22" y="232"/>
                          </a:lnTo>
                          <a:lnTo>
                            <a:pt x="20" y="229"/>
                          </a:lnTo>
                          <a:lnTo>
                            <a:pt x="16" y="218"/>
                          </a:lnTo>
                          <a:lnTo>
                            <a:pt x="4" y="199"/>
                          </a:lnTo>
                          <a:lnTo>
                            <a:pt x="11" y="166"/>
                          </a:lnTo>
                          <a:lnTo>
                            <a:pt x="4" y="162"/>
                          </a:lnTo>
                          <a:lnTo>
                            <a:pt x="0" y="143"/>
                          </a:lnTo>
                          <a:lnTo>
                            <a:pt x="1" y="130"/>
                          </a:lnTo>
                          <a:lnTo>
                            <a:pt x="2" y="115"/>
                          </a:lnTo>
                          <a:lnTo>
                            <a:pt x="9" y="99"/>
                          </a:lnTo>
                          <a:lnTo>
                            <a:pt x="27" y="89"/>
                          </a:lnTo>
                          <a:lnTo>
                            <a:pt x="25" y="73"/>
                          </a:lnTo>
                          <a:lnTo>
                            <a:pt x="41" y="53"/>
                          </a:lnTo>
                          <a:lnTo>
                            <a:pt x="49" y="45"/>
                          </a:lnTo>
                          <a:lnTo>
                            <a:pt x="57" y="32"/>
                          </a:lnTo>
                          <a:lnTo>
                            <a:pt x="69" y="24"/>
                          </a:lnTo>
                          <a:lnTo>
                            <a:pt x="83" y="24"/>
                          </a:lnTo>
                          <a:lnTo>
                            <a:pt x="104" y="5"/>
                          </a:lnTo>
                          <a:lnTo>
                            <a:pt x="121" y="3"/>
                          </a:lnTo>
                          <a:lnTo>
                            <a:pt x="134" y="0"/>
                          </a:lnTo>
                          <a:lnTo>
                            <a:pt x="146" y="2"/>
                          </a:lnTo>
                          <a:lnTo>
                            <a:pt x="157" y="3"/>
                          </a:lnTo>
                          <a:lnTo>
                            <a:pt x="170" y="3"/>
                          </a:lnTo>
                          <a:lnTo>
                            <a:pt x="187" y="5"/>
                          </a:lnTo>
                          <a:lnTo>
                            <a:pt x="205" y="13"/>
                          </a:lnTo>
                          <a:lnTo>
                            <a:pt x="215" y="19"/>
                          </a:lnTo>
                          <a:lnTo>
                            <a:pt x="237" y="25"/>
                          </a:lnTo>
                          <a:lnTo>
                            <a:pt x="252" y="40"/>
                          </a:lnTo>
                          <a:lnTo>
                            <a:pt x="260" y="50"/>
                          </a:lnTo>
                          <a:lnTo>
                            <a:pt x="268" y="62"/>
                          </a:lnTo>
                          <a:lnTo>
                            <a:pt x="271" y="74"/>
                          </a:lnTo>
                          <a:lnTo>
                            <a:pt x="277" y="85"/>
                          </a:lnTo>
                          <a:lnTo>
                            <a:pt x="285" y="95"/>
                          </a:lnTo>
                          <a:lnTo>
                            <a:pt x="296" y="107"/>
                          </a:lnTo>
                          <a:lnTo>
                            <a:pt x="304" y="130"/>
                          </a:lnTo>
                          <a:lnTo>
                            <a:pt x="310" y="149"/>
                          </a:lnTo>
                          <a:lnTo>
                            <a:pt x="316" y="161"/>
                          </a:lnTo>
                          <a:lnTo>
                            <a:pt x="314" y="170"/>
                          </a:lnTo>
                          <a:lnTo>
                            <a:pt x="309" y="188"/>
                          </a:lnTo>
                          <a:lnTo>
                            <a:pt x="302" y="199"/>
                          </a:lnTo>
                          <a:lnTo>
                            <a:pt x="303" y="215"/>
                          </a:lnTo>
                          <a:lnTo>
                            <a:pt x="299" y="225"/>
                          </a:lnTo>
                          <a:lnTo>
                            <a:pt x="283" y="235"/>
                          </a:lnTo>
                          <a:lnTo>
                            <a:pt x="278" y="246"/>
                          </a:lnTo>
                          <a:lnTo>
                            <a:pt x="250" y="269"/>
                          </a:lnTo>
                          <a:lnTo>
                            <a:pt x="250" y="279"/>
                          </a:lnTo>
                          <a:lnTo>
                            <a:pt x="238" y="291"/>
                          </a:lnTo>
                          <a:lnTo>
                            <a:pt x="217" y="302"/>
                          </a:lnTo>
                          <a:lnTo>
                            <a:pt x="206" y="307"/>
                          </a:lnTo>
                          <a:lnTo>
                            <a:pt x="219" y="279"/>
                          </a:lnTo>
                          <a:lnTo>
                            <a:pt x="231" y="248"/>
                          </a:lnTo>
                          <a:lnTo>
                            <a:pt x="238" y="224"/>
                          </a:lnTo>
                          <a:lnTo>
                            <a:pt x="243" y="198"/>
                          </a:lnTo>
                          <a:lnTo>
                            <a:pt x="243" y="185"/>
                          </a:lnTo>
                          <a:lnTo>
                            <a:pt x="239" y="171"/>
                          </a:lnTo>
                          <a:lnTo>
                            <a:pt x="241" y="144"/>
                          </a:lnTo>
                          <a:lnTo>
                            <a:pt x="237" y="135"/>
                          </a:lnTo>
                          <a:lnTo>
                            <a:pt x="231" y="129"/>
                          </a:lnTo>
                          <a:lnTo>
                            <a:pt x="207" y="142"/>
                          </a:lnTo>
                          <a:lnTo>
                            <a:pt x="194" y="149"/>
                          </a:lnTo>
                          <a:lnTo>
                            <a:pt x="175" y="151"/>
                          </a:lnTo>
                          <a:lnTo>
                            <a:pt x="149" y="151"/>
                          </a:lnTo>
                          <a:lnTo>
                            <a:pt x="130" y="150"/>
                          </a:lnTo>
                          <a:lnTo>
                            <a:pt x="119" y="147"/>
                          </a:lnTo>
                          <a:lnTo>
                            <a:pt x="109" y="142"/>
                          </a:lnTo>
                          <a:lnTo>
                            <a:pt x="97" y="142"/>
                          </a:lnTo>
                          <a:lnTo>
                            <a:pt x="85" y="146"/>
                          </a:lnTo>
                          <a:lnTo>
                            <a:pt x="80" y="154"/>
                          </a:lnTo>
                          <a:lnTo>
                            <a:pt x="78" y="165"/>
                          </a:lnTo>
                          <a:lnTo>
                            <a:pt x="72" y="175"/>
                          </a:lnTo>
                          <a:lnTo>
                            <a:pt x="64" y="176"/>
                          </a:lnTo>
                          <a:lnTo>
                            <a:pt x="58" y="188"/>
                          </a:lnTo>
                          <a:lnTo>
                            <a:pt x="56" y="208"/>
                          </a:lnTo>
                          <a:lnTo>
                            <a:pt x="52" y="212"/>
                          </a:lnTo>
                          <a:lnTo>
                            <a:pt x="46" y="215"/>
                          </a:lnTo>
                          <a:lnTo>
                            <a:pt x="41" y="215"/>
                          </a:lnTo>
                          <a:lnTo>
                            <a:pt x="36" y="217"/>
                          </a:lnTo>
                          <a:lnTo>
                            <a:pt x="34" y="221"/>
                          </a:lnTo>
                          <a:lnTo>
                            <a:pt x="32" y="226"/>
                          </a:lnTo>
                          <a:lnTo>
                            <a:pt x="34" y="234"/>
                          </a:lnTo>
                          <a:lnTo>
                            <a:pt x="38" y="240"/>
                          </a:lnTo>
                          <a:lnTo>
                            <a:pt x="45" y="245"/>
                          </a:lnTo>
                          <a:lnTo>
                            <a:pt x="54" y="245"/>
                          </a:lnTo>
                          <a:lnTo>
                            <a:pt x="57" y="271"/>
                          </a:lnTo>
                          <a:lnTo>
                            <a:pt x="60" y="289"/>
                          </a:lnTo>
                        </a:path>
                      </a:pathLst>
                    </a:custGeom>
                    <a:solidFill>
                      <a:srgbClr val="7F5F3F"/>
                    </a:solidFill>
                    <a:ln w="9525" cap="rnd">
                      <a:noFill/>
                      <a:round/>
                      <a:headEnd/>
                      <a:tailEnd/>
                    </a:ln>
                  </p:spPr>
                  <p:txBody>
                    <a:bodyPr/>
                    <a:lstStyle/>
                    <a:p>
                      <a:endParaRPr lang="en-US"/>
                    </a:p>
                  </p:txBody>
                </p:sp>
                <p:grpSp>
                  <p:nvGrpSpPr>
                    <p:cNvPr id="15" name="Group 38"/>
                    <p:cNvGrpSpPr>
                      <a:grpSpLocks/>
                    </p:cNvGrpSpPr>
                    <p:nvPr/>
                  </p:nvGrpSpPr>
                  <p:grpSpPr bwMode="auto">
                    <a:xfrm>
                      <a:off x="4218" y="2054"/>
                      <a:ext cx="297" cy="217"/>
                      <a:chOff x="4218" y="2054"/>
                      <a:chExt cx="297" cy="217"/>
                    </a:xfrm>
                  </p:grpSpPr>
                  <p:sp>
                    <p:nvSpPr>
                      <p:cNvPr id="10290" name="Freeform 39"/>
                      <p:cNvSpPr>
                        <a:spLocks/>
                      </p:cNvSpPr>
                      <p:nvPr/>
                    </p:nvSpPr>
                    <p:spPr bwMode="auto">
                      <a:xfrm>
                        <a:off x="4218" y="2136"/>
                        <a:ext cx="126" cy="87"/>
                      </a:xfrm>
                      <a:custGeom>
                        <a:avLst/>
                        <a:gdLst>
                          <a:gd name="T0" fmla="*/ 4 w 126"/>
                          <a:gd name="T1" fmla="*/ 86 h 87"/>
                          <a:gd name="T2" fmla="*/ 26 w 126"/>
                          <a:gd name="T3" fmla="*/ 86 h 87"/>
                          <a:gd name="T4" fmla="*/ 62 w 126"/>
                          <a:gd name="T5" fmla="*/ 67 h 87"/>
                          <a:gd name="T6" fmla="*/ 36 w 126"/>
                          <a:gd name="T7" fmla="*/ 64 h 87"/>
                          <a:gd name="T8" fmla="*/ 16 w 126"/>
                          <a:gd name="T9" fmla="*/ 61 h 87"/>
                          <a:gd name="T10" fmla="*/ 7 w 126"/>
                          <a:gd name="T11" fmla="*/ 58 h 87"/>
                          <a:gd name="T12" fmla="*/ 0 w 126"/>
                          <a:gd name="T13" fmla="*/ 47 h 87"/>
                          <a:gd name="T14" fmla="*/ 1 w 126"/>
                          <a:gd name="T15" fmla="*/ 28 h 87"/>
                          <a:gd name="T16" fmla="*/ 16 w 126"/>
                          <a:gd name="T17" fmla="*/ 35 h 87"/>
                          <a:gd name="T18" fmla="*/ 27 w 126"/>
                          <a:gd name="T19" fmla="*/ 40 h 87"/>
                          <a:gd name="T20" fmla="*/ 44 w 126"/>
                          <a:gd name="T21" fmla="*/ 42 h 87"/>
                          <a:gd name="T22" fmla="*/ 57 w 126"/>
                          <a:gd name="T23" fmla="*/ 44 h 87"/>
                          <a:gd name="T24" fmla="*/ 75 w 126"/>
                          <a:gd name="T25" fmla="*/ 51 h 87"/>
                          <a:gd name="T26" fmla="*/ 62 w 126"/>
                          <a:gd name="T27" fmla="*/ 36 h 87"/>
                          <a:gd name="T28" fmla="*/ 52 w 126"/>
                          <a:gd name="T29" fmla="*/ 28 h 87"/>
                          <a:gd name="T30" fmla="*/ 37 w 126"/>
                          <a:gd name="T31" fmla="*/ 21 h 87"/>
                          <a:gd name="T32" fmla="*/ 39 w 126"/>
                          <a:gd name="T33" fmla="*/ 5 h 87"/>
                          <a:gd name="T34" fmla="*/ 37 w 126"/>
                          <a:gd name="T35" fmla="*/ 0 h 87"/>
                          <a:gd name="T36" fmla="*/ 57 w 126"/>
                          <a:gd name="T37" fmla="*/ 1 h 87"/>
                          <a:gd name="T38" fmla="*/ 57 w 126"/>
                          <a:gd name="T39" fmla="*/ 14 h 87"/>
                          <a:gd name="T40" fmla="*/ 60 w 126"/>
                          <a:gd name="T41" fmla="*/ 24 h 87"/>
                          <a:gd name="T42" fmla="*/ 66 w 126"/>
                          <a:gd name="T43" fmla="*/ 31 h 87"/>
                          <a:gd name="T44" fmla="*/ 77 w 126"/>
                          <a:gd name="T45" fmla="*/ 37 h 87"/>
                          <a:gd name="T46" fmla="*/ 95 w 126"/>
                          <a:gd name="T47" fmla="*/ 44 h 87"/>
                          <a:gd name="T48" fmla="*/ 116 w 126"/>
                          <a:gd name="T49" fmla="*/ 51 h 87"/>
                          <a:gd name="T50" fmla="*/ 125 w 126"/>
                          <a:gd name="T51" fmla="*/ 53 h 8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6"/>
                          <a:gd name="T79" fmla="*/ 0 h 87"/>
                          <a:gd name="T80" fmla="*/ 126 w 126"/>
                          <a:gd name="T81" fmla="*/ 87 h 8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6" h="87">
                            <a:moveTo>
                              <a:pt x="4" y="86"/>
                            </a:moveTo>
                            <a:lnTo>
                              <a:pt x="26" y="86"/>
                            </a:lnTo>
                            <a:lnTo>
                              <a:pt x="62" y="67"/>
                            </a:lnTo>
                            <a:lnTo>
                              <a:pt x="36" y="64"/>
                            </a:lnTo>
                            <a:lnTo>
                              <a:pt x="16" y="61"/>
                            </a:lnTo>
                            <a:lnTo>
                              <a:pt x="7" y="58"/>
                            </a:lnTo>
                            <a:lnTo>
                              <a:pt x="0" y="47"/>
                            </a:lnTo>
                            <a:lnTo>
                              <a:pt x="1" y="28"/>
                            </a:lnTo>
                            <a:lnTo>
                              <a:pt x="16" y="35"/>
                            </a:lnTo>
                            <a:lnTo>
                              <a:pt x="27" y="40"/>
                            </a:lnTo>
                            <a:lnTo>
                              <a:pt x="44" y="42"/>
                            </a:lnTo>
                            <a:lnTo>
                              <a:pt x="57" y="44"/>
                            </a:lnTo>
                            <a:lnTo>
                              <a:pt x="75" y="51"/>
                            </a:lnTo>
                            <a:lnTo>
                              <a:pt x="62" y="36"/>
                            </a:lnTo>
                            <a:lnTo>
                              <a:pt x="52" y="28"/>
                            </a:lnTo>
                            <a:lnTo>
                              <a:pt x="37" y="21"/>
                            </a:lnTo>
                            <a:lnTo>
                              <a:pt x="39" y="5"/>
                            </a:lnTo>
                            <a:lnTo>
                              <a:pt x="37" y="0"/>
                            </a:lnTo>
                            <a:lnTo>
                              <a:pt x="57" y="1"/>
                            </a:lnTo>
                            <a:lnTo>
                              <a:pt x="57" y="14"/>
                            </a:lnTo>
                            <a:lnTo>
                              <a:pt x="60" y="24"/>
                            </a:lnTo>
                            <a:lnTo>
                              <a:pt x="66" y="31"/>
                            </a:lnTo>
                            <a:lnTo>
                              <a:pt x="77" y="37"/>
                            </a:lnTo>
                            <a:lnTo>
                              <a:pt x="95" y="44"/>
                            </a:lnTo>
                            <a:lnTo>
                              <a:pt x="116" y="51"/>
                            </a:lnTo>
                            <a:lnTo>
                              <a:pt x="125" y="53"/>
                            </a:lnTo>
                          </a:path>
                        </a:pathLst>
                      </a:custGeom>
                      <a:noFill/>
                      <a:ln w="12700" cap="rnd">
                        <a:solidFill>
                          <a:srgbClr val="5F3F1F"/>
                        </a:solidFill>
                        <a:round/>
                        <a:headEnd type="none" w="sm" len="sm"/>
                        <a:tailEnd type="none" w="sm" len="sm"/>
                      </a:ln>
                    </p:spPr>
                    <p:txBody>
                      <a:bodyPr/>
                      <a:lstStyle/>
                      <a:p>
                        <a:endParaRPr lang="en-US"/>
                      </a:p>
                    </p:txBody>
                  </p:sp>
                  <p:sp>
                    <p:nvSpPr>
                      <p:cNvPr id="10291" name="Freeform 40"/>
                      <p:cNvSpPr>
                        <a:spLocks/>
                      </p:cNvSpPr>
                      <p:nvPr/>
                    </p:nvSpPr>
                    <p:spPr bwMode="auto">
                      <a:xfrm>
                        <a:off x="4238" y="2097"/>
                        <a:ext cx="241" cy="72"/>
                      </a:xfrm>
                      <a:custGeom>
                        <a:avLst/>
                        <a:gdLst>
                          <a:gd name="T0" fmla="*/ 0 w 241"/>
                          <a:gd name="T1" fmla="*/ 32 h 72"/>
                          <a:gd name="T2" fmla="*/ 17 w 241"/>
                          <a:gd name="T3" fmla="*/ 27 h 72"/>
                          <a:gd name="T4" fmla="*/ 40 w 241"/>
                          <a:gd name="T5" fmla="*/ 29 h 72"/>
                          <a:gd name="T6" fmla="*/ 56 w 241"/>
                          <a:gd name="T7" fmla="*/ 26 h 72"/>
                          <a:gd name="T8" fmla="*/ 50 w 241"/>
                          <a:gd name="T9" fmla="*/ 41 h 72"/>
                          <a:gd name="T10" fmla="*/ 58 w 241"/>
                          <a:gd name="T11" fmla="*/ 53 h 72"/>
                          <a:gd name="T12" fmla="*/ 74 w 241"/>
                          <a:gd name="T13" fmla="*/ 41 h 72"/>
                          <a:gd name="T14" fmla="*/ 89 w 241"/>
                          <a:gd name="T15" fmla="*/ 26 h 72"/>
                          <a:gd name="T16" fmla="*/ 106 w 241"/>
                          <a:gd name="T17" fmla="*/ 15 h 72"/>
                          <a:gd name="T18" fmla="*/ 129 w 241"/>
                          <a:gd name="T19" fmla="*/ 3 h 72"/>
                          <a:gd name="T20" fmla="*/ 136 w 241"/>
                          <a:gd name="T21" fmla="*/ 0 h 72"/>
                          <a:gd name="T22" fmla="*/ 188 w 241"/>
                          <a:gd name="T23" fmla="*/ 14 h 72"/>
                          <a:gd name="T24" fmla="*/ 206 w 241"/>
                          <a:gd name="T25" fmla="*/ 36 h 72"/>
                          <a:gd name="T26" fmla="*/ 211 w 241"/>
                          <a:gd name="T27" fmla="*/ 42 h 72"/>
                          <a:gd name="T28" fmla="*/ 210 w 241"/>
                          <a:gd name="T29" fmla="*/ 69 h 72"/>
                          <a:gd name="T30" fmla="*/ 221 w 241"/>
                          <a:gd name="T31" fmla="*/ 71 h 72"/>
                          <a:gd name="T32" fmla="*/ 236 w 241"/>
                          <a:gd name="T33" fmla="*/ 53 h 72"/>
                          <a:gd name="T34" fmla="*/ 240 w 241"/>
                          <a:gd name="T35" fmla="*/ 39 h 72"/>
                          <a:gd name="T36" fmla="*/ 240 w 241"/>
                          <a:gd name="T37" fmla="*/ 23 h 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1"/>
                          <a:gd name="T58" fmla="*/ 0 h 72"/>
                          <a:gd name="T59" fmla="*/ 241 w 241"/>
                          <a:gd name="T60" fmla="*/ 72 h 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1" h="72">
                            <a:moveTo>
                              <a:pt x="0" y="32"/>
                            </a:moveTo>
                            <a:lnTo>
                              <a:pt x="17" y="27"/>
                            </a:lnTo>
                            <a:lnTo>
                              <a:pt x="40" y="29"/>
                            </a:lnTo>
                            <a:lnTo>
                              <a:pt x="56" y="26"/>
                            </a:lnTo>
                            <a:lnTo>
                              <a:pt x="50" y="41"/>
                            </a:lnTo>
                            <a:lnTo>
                              <a:pt x="58" y="53"/>
                            </a:lnTo>
                            <a:lnTo>
                              <a:pt x="74" y="41"/>
                            </a:lnTo>
                            <a:lnTo>
                              <a:pt x="89" y="26"/>
                            </a:lnTo>
                            <a:lnTo>
                              <a:pt x="106" y="15"/>
                            </a:lnTo>
                            <a:lnTo>
                              <a:pt x="129" y="3"/>
                            </a:lnTo>
                            <a:lnTo>
                              <a:pt x="136" y="0"/>
                            </a:lnTo>
                            <a:lnTo>
                              <a:pt x="188" y="14"/>
                            </a:lnTo>
                            <a:lnTo>
                              <a:pt x="206" y="36"/>
                            </a:lnTo>
                            <a:lnTo>
                              <a:pt x="211" y="42"/>
                            </a:lnTo>
                            <a:lnTo>
                              <a:pt x="210" y="69"/>
                            </a:lnTo>
                            <a:lnTo>
                              <a:pt x="221" y="71"/>
                            </a:lnTo>
                            <a:lnTo>
                              <a:pt x="236" y="53"/>
                            </a:lnTo>
                            <a:lnTo>
                              <a:pt x="240" y="39"/>
                            </a:lnTo>
                            <a:lnTo>
                              <a:pt x="240" y="23"/>
                            </a:lnTo>
                          </a:path>
                        </a:pathLst>
                      </a:custGeom>
                      <a:noFill/>
                      <a:ln w="12700" cap="rnd">
                        <a:solidFill>
                          <a:srgbClr val="5F3F1F"/>
                        </a:solidFill>
                        <a:round/>
                        <a:headEnd type="none" w="sm" len="sm"/>
                        <a:tailEnd type="none" w="sm" len="sm"/>
                      </a:ln>
                    </p:spPr>
                    <p:txBody>
                      <a:bodyPr/>
                      <a:lstStyle/>
                      <a:p>
                        <a:endParaRPr lang="en-US"/>
                      </a:p>
                    </p:txBody>
                  </p:sp>
                  <p:sp>
                    <p:nvSpPr>
                      <p:cNvPr id="10292" name="Freeform 41"/>
                      <p:cNvSpPr>
                        <a:spLocks/>
                      </p:cNvSpPr>
                      <p:nvPr/>
                    </p:nvSpPr>
                    <p:spPr bwMode="auto">
                      <a:xfrm>
                        <a:off x="4252" y="2054"/>
                        <a:ext cx="212" cy="89"/>
                      </a:xfrm>
                      <a:custGeom>
                        <a:avLst/>
                        <a:gdLst>
                          <a:gd name="T0" fmla="*/ 74 w 212"/>
                          <a:gd name="T1" fmla="*/ 59 h 89"/>
                          <a:gd name="T2" fmla="*/ 56 w 212"/>
                          <a:gd name="T3" fmla="*/ 52 h 89"/>
                          <a:gd name="T4" fmla="*/ 28 w 212"/>
                          <a:gd name="T5" fmla="*/ 52 h 89"/>
                          <a:gd name="T6" fmla="*/ 0 w 212"/>
                          <a:gd name="T7" fmla="*/ 57 h 89"/>
                          <a:gd name="T8" fmla="*/ 44 w 212"/>
                          <a:gd name="T9" fmla="*/ 40 h 89"/>
                          <a:gd name="T10" fmla="*/ 80 w 212"/>
                          <a:gd name="T11" fmla="*/ 39 h 89"/>
                          <a:gd name="T12" fmla="*/ 67 w 212"/>
                          <a:gd name="T13" fmla="*/ 30 h 89"/>
                          <a:gd name="T14" fmla="*/ 40 w 212"/>
                          <a:gd name="T15" fmla="*/ 23 h 89"/>
                          <a:gd name="T16" fmla="*/ 75 w 212"/>
                          <a:gd name="T17" fmla="*/ 21 h 89"/>
                          <a:gd name="T18" fmla="*/ 87 w 212"/>
                          <a:gd name="T19" fmla="*/ 28 h 89"/>
                          <a:gd name="T20" fmla="*/ 104 w 212"/>
                          <a:gd name="T21" fmla="*/ 36 h 89"/>
                          <a:gd name="T22" fmla="*/ 115 w 212"/>
                          <a:gd name="T23" fmla="*/ 25 h 89"/>
                          <a:gd name="T24" fmla="*/ 94 w 212"/>
                          <a:gd name="T25" fmla="*/ 4 h 89"/>
                          <a:gd name="T26" fmla="*/ 109 w 212"/>
                          <a:gd name="T27" fmla="*/ 0 h 89"/>
                          <a:gd name="T28" fmla="*/ 122 w 212"/>
                          <a:gd name="T29" fmla="*/ 0 h 89"/>
                          <a:gd name="T30" fmla="*/ 132 w 212"/>
                          <a:gd name="T31" fmla="*/ 29 h 89"/>
                          <a:gd name="T32" fmla="*/ 142 w 212"/>
                          <a:gd name="T33" fmla="*/ 18 h 89"/>
                          <a:gd name="T34" fmla="*/ 146 w 212"/>
                          <a:gd name="T35" fmla="*/ 8 h 89"/>
                          <a:gd name="T36" fmla="*/ 156 w 212"/>
                          <a:gd name="T37" fmla="*/ 19 h 89"/>
                          <a:gd name="T38" fmla="*/ 164 w 212"/>
                          <a:gd name="T39" fmla="*/ 32 h 89"/>
                          <a:gd name="T40" fmla="*/ 167 w 212"/>
                          <a:gd name="T41" fmla="*/ 37 h 89"/>
                          <a:gd name="T42" fmla="*/ 171 w 212"/>
                          <a:gd name="T43" fmla="*/ 44 h 89"/>
                          <a:gd name="T44" fmla="*/ 179 w 212"/>
                          <a:gd name="T45" fmla="*/ 47 h 89"/>
                          <a:gd name="T46" fmla="*/ 182 w 212"/>
                          <a:gd name="T47" fmla="*/ 25 h 89"/>
                          <a:gd name="T48" fmla="*/ 195 w 212"/>
                          <a:gd name="T49" fmla="*/ 30 h 89"/>
                          <a:gd name="T50" fmla="*/ 193 w 212"/>
                          <a:gd name="T51" fmla="*/ 48 h 89"/>
                          <a:gd name="T52" fmla="*/ 191 w 212"/>
                          <a:gd name="T53" fmla="*/ 56 h 89"/>
                          <a:gd name="T54" fmla="*/ 200 w 212"/>
                          <a:gd name="T55" fmla="*/ 66 h 89"/>
                          <a:gd name="T56" fmla="*/ 211 w 212"/>
                          <a:gd name="T57" fmla="*/ 88 h 8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2"/>
                          <a:gd name="T88" fmla="*/ 0 h 89"/>
                          <a:gd name="T89" fmla="*/ 212 w 212"/>
                          <a:gd name="T90" fmla="*/ 89 h 8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2" h="89">
                            <a:moveTo>
                              <a:pt x="74" y="59"/>
                            </a:moveTo>
                            <a:lnTo>
                              <a:pt x="56" y="52"/>
                            </a:lnTo>
                            <a:lnTo>
                              <a:pt x="28" y="52"/>
                            </a:lnTo>
                            <a:lnTo>
                              <a:pt x="0" y="57"/>
                            </a:lnTo>
                            <a:lnTo>
                              <a:pt x="44" y="40"/>
                            </a:lnTo>
                            <a:lnTo>
                              <a:pt x="80" y="39"/>
                            </a:lnTo>
                            <a:lnTo>
                              <a:pt x="67" y="30"/>
                            </a:lnTo>
                            <a:lnTo>
                              <a:pt x="40" y="23"/>
                            </a:lnTo>
                            <a:lnTo>
                              <a:pt x="75" y="21"/>
                            </a:lnTo>
                            <a:lnTo>
                              <a:pt x="87" y="28"/>
                            </a:lnTo>
                            <a:lnTo>
                              <a:pt x="104" y="36"/>
                            </a:lnTo>
                            <a:lnTo>
                              <a:pt x="115" y="25"/>
                            </a:lnTo>
                            <a:lnTo>
                              <a:pt x="94" y="4"/>
                            </a:lnTo>
                            <a:lnTo>
                              <a:pt x="109" y="0"/>
                            </a:lnTo>
                            <a:lnTo>
                              <a:pt x="122" y="0"/>
                            </a:lnTo>
                            <a:lnTo>
                              <a:pt x="132" y="29"/>
                            </a:lnTo>
                            <a:lnTo>
                              <a:pt x="142" y="18"/>
                            </a:lnTo>
                            <a:lnTo>
                              <a:pt x="146" y="8"/>
                            </a:lnTo>
                            <a:lnTo>
                              <a:pt x="156" y="19"/>
                            </a:lnTo>
                            <a:lnTo>
                              <a:pt x="164" y="32"/>
                            </a:lnTo>
                            <a:lnTo>
                              <a:pt x="167" y="37"/>
                            </a:lnTo>
                            <a:lnTo>
                              <a:pt x="171" y="44"/>
                            </a:lnTo>
                            <a:lnTo>
                              <a:pt x="179" y="47"/>
                            </a:lnTo>
                            <a:lnTo>
                              <a:pt x="182" y="25"/>
                            </a:lnTo>
                            <a:lnTo>
                              <a:pt x="195" y="30"/>
                            </a:lnTo>
                            <a:lnTo>
                              <a:pt x="193" y="48"/>
                            </a:lnTo>
                            <a:lnTo>
                              <a:pt x="191" y="56"/>
                            </a:lnTo>
                            <a:lnTo>
                              <a:pt x="200" y="66"/>
                            </a:lnTo>
                            <a:lnTo>
                              <a:pt x="211" y="88"/>
                            </a:lnTo>
                          </a:path>
                        </a:pathLst>
                      </a:custGeom>
                      <a:noFill/>
                      <a:ln w="12700" cap="rnd">
                        <a:solidFill>
                          <a:srgbClr val="5F3F1F"/>
                        </a:solidFill>
                        <a:round/>
                        <a:headEnd type="none" w="sm" len="sm"/>
                        <a:tailEnd type="none" w="sm" len="sm"/>
                      </a:ln>
                    </p:spPr>
                    <p:txBody>
                      <a:bodyPr/>
                      <a:lstStyle/>
                      <a:p>
                        <a:endParaRPr lang="en-US"/>
                      </a:p>
                    </p:txBody>
                  </p:sp>
                  <p:sp>
                    <p:nvSpPr>
                      <p:cNvPr id="10293" name="Freeform 42"/>
                      <p:cNvSpPr>
                        <a:spLocks/>
                      </p:cNvSpPr>
                      <p:nvPr/>
                    </p:nvSpPr>
                    <p:spPr bwMode="auto">
                      <a:xfrm>
                        <a:off x="4455" y="2137"/>
                        <a:ext cx="60" cy="134"/>
                      </a:xfrm>
                      <a:custGeom>
                        <a:avLst/>
                        <a:gdLst>
                          <a:gd name="T0" fmla="*/ 32 w 60"/>
                          <a:gd name="T1" fmla="*/ 0 h 134"/>
                          <a:gd name="T2" fmla="*/ 46 w 60"/>
                          <a:gd name="T3" fmla="*/ 31 h 134"/>
                          <a:gd name="T4" fmla="*/ 53 w 60"/>
                          <a:gd name="T5" fmla="*/ 48 h 134"/>
                          <a:gd name="T6" fmla="*/ 58 w 60"/>
                          <a:gd name="T7" fmla="*/ 64 h 134"/>
                          <a:gd name="T8" fmla="*/ 59 w 60"/>
                          <a:gd name="T9" fmla="*/ 76 h 134"/>
                          <a:gd name="T10" fmla="*/ 56 w 60"/>
                          <a:gd name="T11" fmla="*/ 91 h 134"/>
                          <a:gd name="T12" fmla="*/ 51 w 60"/>
                          <a:gd name="T13" fmla="*/ 98 h 134"/>
                          <a:gd name="T14" fmla="*/ 46 w 60"/>
                          <a:gd name="T15" fmla="*/ 77 h 134"/>
                          <a:gd name="T16" fmla="*/ 40 w 60"/>
                          <a:gd name="T17" fmla="*/ 60 h 134"/>
                          <a:gd name="T18" fmla="*/ 29 w 60"/>
                          <a:gd name="T19" fmla="*/ 39 h 134"/>
                          <a:gd name="T20" fmla="*/ 18 w 60"/>
                          <a:gd name="T21" fmla="*/ 23 h 134"/>
                          <a:gd name="T22" fmla="*/ 11 w 60"/>
                          <a:gd name="T23" fmla="*/ 58 h 134"/>
                          <a:gd name="T24" fmla="*/ 26 w 60"/>
                          <a:gd name="T25" fmla="*/ 78 h 134"/>
                          <a:gd name="T26" fmla="*/ 34 w 60"/>
                          <a:gd name="T27" fmla="*/ 88 h 134"/>
                          <a:gd name="T28" fmla="*/ 38 w 60"/>
                          <a:gd name="T29" fmla="*/ 133 h 134"/>
                          <a:gd name="T30" fmla="*/ 13 w 60"/>
                          <a:gd name="T31" fmla="*/ 122 h 134"/>
                          <a:gd name="T32" fmla="*/ 8 w 60"/>
                          <a:gd name="T33" fmla="*/ 105 h 134"/>
                          <a:gd name="T34" fmla="*/ 0 w 60"/>
                          <a:gd name="T35" fmla="*/ 84 h 1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134"/>
                          <a:gd name="T56" fmla="*/ 60 w 60"/>
                          <a:gd name="T57" fmla="*/ 134 h 1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134">
                            <a:moveTo>
                              <a:pt x="32" y="0"/>
                            </a:moveTo>
                            <a:lnTo>
                              <a:pt x="46" y="31"/>
                            </a:lnTo>
                            <a:lnTo>
                              <a:pt x="53" y="48"/>
                            </a:lnTo>
                            <a:lnTo>
                              <a:pt x="58" y="64"/>
                            </a:lnTo>
                            <a:lnTo>
                              <a:pt x="59" y="76"/>
                            </a:lnTo>
                            <a:lnTo>
                              <a:pt x="56" y="91"/>
                            </a:lnTo>
                            <a:lnTo>
                              <a:pt x="51" y="98"/>
                            </a:lnTo>
                            <a:lnTo>
                              <a:pt x="46" y="77"/>
                            </a:lnTo>
                            <a:lnTo>
                              <a:pt x="40" y="60"/>
                            </a:lnTo>
                            <a:lnTo>
                              <a:pt x="29" y="39"/>
                            </a:lnTo>
                            <a:lnTo>
                              <a:pt x="18" y="23"/>
                            </a:lnTo>
                            <a:lnTo>
                              <a:pt x="11" y="58"/>
                            </a:lnTo>
                            <a:lnTo>
                              <a:pt x="26" y="78"/>
                            </a:lnTo>
                            <a:lnTo>
                              <a:pt x="34" y="88"/>
                            </a:lnTo>
                            <a:lnTo>
                              <a:pt x="38" y="133"/>
                            </a:lnTo>
                            <a:lnTo>
                              <a:pt x="13" y="122"/>
                            </a:lnTo>
                            <a:lnTo>
                              <a:pt x="8" y="105"/>
                            </a:lnTo>
                            <a:lnTo>
                              <a:pt x="0" y="84"/>
                            </a:lnTo>
                          </a:path>
                        </a:pathLst>
                      </a:custGeom>
                      <a:noFill/>
                      <a:ln w="12700" cap="rnd">
                        <a:solidFill>
                          <a:srgbClr val="5F3F1F"/>
                        </a:solidFill>
                        <a:round/>
                        <a:headEnd type="none" w="sm" len="sm"/>
                        <a:tailEnd type="none" w="sm" len="sm"/>
                      </a:ln>
                    </p:spPr>
                    <p:txBody>
                      <a:bodyPr/>
                      <a:lstStyle/>
                      <a:p>
                        <a:endParaRPr lang="en-US"/>
                      </a:p>
                    </p:txBody>
                  </p:sp>
                </p:grpSp>
              </p:grpSp>
              <p:sp>
                <p:nvSpPr>
                  <p:cNvPr id="10287" name="Oval 43"/>
                  <p:cNvSpPr>
                    <a:spLocks noChangeArrowheads="1"/>
                  </p:cNvSpPr>
                  <p:nvPr/>
                </p:nvSpPr>
                <p:spPr bwMode="auto">
                  <a:xfrm>
                    <a:off x="4253" y="2281"/>
                    <a:ext cx="11" cy="12"/>
                  </a:xfrm>
                  <a:prstGeom prst="ellipse">
                    <a:avLst/>
                  </a:prstGeom>
                  <a:solidFill>
                    <a:srgbClr val="FF5FBF"/>
                  </a:solidFill>
                  <a:ln w="12700">
                    <a:solidFill>
                      <a:srgbClr val="FF009F"/>
                    </a:solidFill>
                    <a:round/>
                    <a:headEnd/>
                    <a:tailEnd/>
                  </a:ln>
                </p:spPr>
                <p:txBody>
                  <a:bodyPr wrap="none" anchor="ctr"/>
                  <a:lstStyle/>
                  <a:p>
                    <a:endParaRPr lang="en-US"/>
                  </a:p>
                </p:txBody>
              </p:sp>
            </p:grpSp>
            <p:grpSp>
              <p:nvGrpSpPr>
                <p:cNvPr id="16" name="Group 44"/>
                <p:cNvGrpSpPr>
                  <a:grpSpLocks/>
                </p:cNvGrpSpPr>
                <p:nvPr/>
              </p:nvGrpSpPr>
              <p:grpSpPr bwMode="auto">
                <a:xfrm>
                  <a:off x="4040" y="2339"/>
                  <a:ext cx="548" cy="674"/>
                  <a:chOff x="4040" y="2339"/>
                  <a:chExt cx="548" cy="674"/>
                </a:xfrm>
              </p:grpSpPr>
              <p:sp>
                <p:nvSpPr>
                  <p:cNvPr id="10271" name="Freeform 45"/>
                  <p:cNvSpPr>
                    <a:spLocks/>
                  </p:cNvSpPr>
                  <p:nvPr/>
                </p:nvSpPr>
                <p:spPr bwMode="auto">
                  <a:xfrm>
                    <a:off x="4298" y="2339"/>
                    <a:ext cx="51" cy="211"/>
                  </a:xfrm>
                  <a:custGeom>
                    <a:avLst/>
                    <a:gdLst>
                      <a:gd name="T0" fmla="*/ 50 w 51"/>
                      <a:gd name="T1" fmla="*/ 3 h 211"/>
                      <a:gd name="T2" fmla="*/ 10 w 51"/>
                      <a:gd name="T3" fmla="*/ 203 h 211"/>
                      <a:gd name="T4" fmla="*/ 0 w 51"/>
                      <a:gd name="T5" fmla="*/ 210 h 211"/>
                      <a:gd name="T6" fmla="*/ 42 w 51"/>
                      <a:gd name="T7" fmla="*/ 2 h 211"/>
                      <a:gd name="T8" fmla="*/ 44 w 51"/>
                      <a:gd name="T9" fmla="*/ 0 h 211"/>
                      <a:gd name="T10" fmla="*/ 48 w 51"/>
                      <a:gd name="T11" fmla="*/ 0 h 211"/>
                      <a:gd name="T12" fmla="*/ 50 w 51"/>
                      <a:gd name="T13" fmla="*/ 3 h 211"/>
                      <a:gd name="T14" fmla="*/ 0 60000 65536"/>
                      <a:gd name="T15" fmla="*/ 0 60000 65536"/>
                      <a:gd name="T16" fmla="*/ 0 60000 65536"/>
                      <a:gd name="T17" fmla="*/ 0 60000 65536"/>
                      <a:gd name="T18" fmla="*/ 0 60000 65536"/>
                      <a:gd name="T19" fmla="*/ 0 60000 65536"/>
                      <a:gd name="T20" fmla="*/ 0 60000 65536"/>
                      <a:gd name="T21" fmla="*/ 0 w 51"/>
                      <a:gd name="T22" fmla="*/ 0 h 211"/>
                      <a:gd name="T23" fmla="*/ 51 w 51"/>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211">
                        <a:moveTo>
                          <a:pt x="50" y="3"/>
                        </a:moveTo>
                        <a:lnTo>
                          <a:pt x="10" y="203"/>
                        </a:lnTo>
                        <a:lnTo>
                          <a:pt x="0" y="210"/>
                        </a:lnTo>
                        <a:lnTo>
                          <a:pt x="42" y="2"/>
                        </a:lnTo>
                        <a:lnTo>
                          <a:pt x="44" y="0"/>
                        </a:lnTo>
                        <a:lnTo>
                          <a:pt x="48" y="0"/>
                        </a:lnTo>
                        <a:lnTo>
                          <a:pt x="50" y="3"/>
                        </a:lnTo>
                      </a:path>
                    </a:pathLst>
                  </a:custGeom>
                  <a:solidFill>
                    <a:srgbClr val="BF7F1F"/>
                  </a:solidFill>
                  <a:ln w="9525" cap="rnd">
                    <a:noFill/>
                    <a:round/>
                    <a:headEnd/>
                    <a:tailEnd/>
                  </a:ln>
                </p:spPr>
                <p:txBody>
                  <a:bodyPr/>
                  <a:lstStyle/>
                  <a:p>
                    <a:endParaRPr lang="en-US"/>
                  </a:p>
                </p:txBody>
              </p:sp>
              <p:grpSp>
                <p:nvGrpSpPr>
                  <p:cNvPr id="17" name="Group 46"/>
                  <p:cNvGrpSpPr>
                    <a:grpSpLocks/>
                  </p:cNvGrpSpPr>
                  <p:nvPr/>
                </p:nvGrpSpPr>
                <p:grpSpPr bwMode="auto">
                  <a:xfrm>
                    <a:off x="4040" y="2418"/>
                    <a:ext cx="548" cy="595"/>
                    <a:chOff x="4040" y="2418"/>
                    <a:chExt cx="548" cy="595"/>
                  </a:xfrm>
                </p:grpSpPr>
                <p:sp>
                  <p:nvSpPr>
                    <p:cNvPr id="10276" name="Freeform 47"/>
                    <p:cNvSpPr>
                      <a:spLocks/>
                    </p:cNvSpPr>
                    <p:nvPr/>
                  </p:nvSpPr>
                  <p:spPr bwMode="auto">
                    <a:xfrm>
                      <a:off x="4040" y="2418"/>
                      <a:ext cx="548" cy="595"/>
                    </a:xfrm>
                    <a:custGeom>
                      <a:avLst/>
                      <a:gdLst>
                        <a:gd name="T0" fmla="*/ 189 w 548"/>
                        <a:gd name="T1" fmla="*/ 6 h 595"/>
                        <a:gd name="T2" fmla="*/ 163 w 548"/>
                        <a:gd name="T3" fmla="*/ 12 h 595"/>
                        <a:gd name="T4" fmla="*/ 134 w 548"/>
                        <a:gd name="T5" fmla="*/ 18 h 595"/>
                        <a:gd name="T6" fmla="*/ 113 w 548"/>
                        <a:gd name="T7" fmla="*/ 25 h 595"/>
                        <a:gd name="T8" fmla="*/ 96 w 548"/>
                        <a:gd name="T9" fmla="*/ 34 h 595"/>
                        <a:gd name="T10" fmla="*/ 81 w 548"/>
                        <a:gd name="T11" fmla="*/ 46 h 595"/>
                        <a:gd name="T12" fmla="*/ 67 w 548"/>
                        <a:gd name="T13" fmla="*/ 60 h 595"/>
                        <a:gd name="T14" fmla="*/ 46 w 548"/>
                        <a:gd name="T15" fmla="*/ 90 h 595"/>
                        <a:gd name="T16" fmla="*/ 0 w 548"/>
                        <a:gd name="T17" fmla="*/ 170 h 595"/>
                        <a:gd name="T18" fmla="*/ 13 w 548"/>
                        <a:gd name="T19" fmla="*/ 183 h 595"/>
                        <a:gd name="T20" fmla="*/ 134 w 548"/>
                        <a:gd name="T21" fmla="*/ 241 h 595"/>
                        <a:gd name="T22" fmla="*/ 130 w 548"/>
                        <a:gd name="T23" fmla="*/ 366 h 595"/>
                        <a:gd name="T24" fmla="*/ 119 w 548"/>
                        <a:gd name="T25" fmla="*/ 458 h 595"/>
                        <a:gd name="T26" fmla="*/ 88 w 548"/>
                        <a:gd name="T27" fmla="*/ 546 h 595"/>
                        <a:gd name="T28" fmla="*/ 515 w 548"/>
                        <a:gd name="T29" fmla="*/ 594 h 595"/>
                        <a:gd name="T30" fmla="*/ 447 w 548"/>
                        <a:gd name="T31" fmla="*/ 370 h 595"/>
                        <a:gd name="T32" fmla="*/ 469 w 548"/>
                        <a:gd name="T33" fmla="*/ 347 h 595"/>
                        <a:gd name="T34" fmla="*/ 481 w 548"/>
                        <a:gd name="T35" fmla="*/ 311 h 595"/>
                        <a:gd name="T36" fmla="*/ 482 w 548"/>
                        <a:gd name="T37" fmla="*/ 276 h 595"/>
                        <a:gd name="T38" fmla="*/ 485 w 548"/>
                        <a:gd name="T39" fmla="*/ 245 h 595"/>
                        <a:gd name="T40" fmla="*/ 507 w 548"/>
                        <a:gd name="T41" fmla="*/ 78 h 595"/>
                        <a:gd name="T42" fmla="*/ 492 w 548"/>
                        <a:gd name="T43" fmla="*/ 49 h 595"/>
                        <a:gd name="T44" fmla="*/ 465 w 548"/>
                        <a:gd name="T45" fmla="*/ 32 h 595"/>
                        <a:gd name="T46" fmla="*/ 385 w 548"/>
                        <a:gd name="T47" fmla="*/ 7 h 595"/>
                        <a:gd name="T48" fmla="*/ 370 w 548"/>
                        <a:gd name="T49" fmla="*/ 3 h 595"/>
                        <a:gd name="T50" fmla="*/ 356 w 548"/>
                        <a:gd name="T51" fmla="*/ 0 h 595"/>
                        <a:gd name="T52" fmla="*/ 360 w 548"/>
                        <a:gd name="T53" fmla="*/ 16 h 595"/>
                        <a:gd name="T54" fmla="*/ 370 w 548"/>
                        <a:gd name="T55" fmla="*/ 32 h 595"/>
                        <a:gd name="T56" fmla="*/ 380 w 548"/>
                        <a:gd name="T57" fmla="*/ 51 h 595"/>
                        <a:gd name="T58" fmla="*/ 386 w 548"/>
                        <a:gd name="T59" fmla="*/ 66 h 595"/>
                        <a:gd name="T60" fmla="*/ 387 w 548"/>
                        <a:gd name="T61" fmla="*/ 85 h 595"/>
                        <a:gd name="T62" fmla="*/ 381 w 548"/>
                        <a:gd name="T63" fmla="*/ 105 h 595"/>
                        <a:gd name="T64" fmla="*/ 368 w 548"/>
                        <a:gd name="T65" fmla="*/ 119 h 595"/>
                        <a:gd name="T66" fmla="*/ 347 w 548"/>
                        <a:gd name="T67" fmla="*/ 131 h 595"/>
                        <a:gd name="T68" fmla="*/ 325 w 548"/>
                        <a:gd name="T69" fmla="*/ 138 h 595"/>
                        <a:gd name="T70" fmla="*/ 299 w 548"/>
                        <a:gd name="T71" fmla="*/ 138 h 595"/>
                        <a:gd name="T72" fmla="*/ 276 w 548"/>
                        <a:gd name="T73" fmla="*/ 131 h 595"/>
                        <a:gd name="T74" fmla="*/ 247 w 548"/>
                        <a:gd name="T75" fmla="*/ 115 h 595"/>
                        <a:gd name="T76" fmla="*/ 228 w 548"/>
                        <a:gd name="T77" fmla="*/ 98 h 595"/>
                        <a:gd name="T78" fmla="*/ 218 w 548"/>
                        <a:gd name="T79" fmla="*/ 75 h 595"/>
                        <a:gd name="T80" fmla="*/ 209 w 548"/>
                        <a:gd name="T81" fmla="*/ 49 h 595"/>
                        <a:gd name="T82" fmla="*/ 200 w 548"/>
                        <a:gd name="T83" fmla="*/ 20 h 595"/>
                        <a:gd name="T84" fmla="*/ 199 w 548"/>
                        <a:gd name="T85" fmla="*/ 3 h 5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48"/>
                        <a:gd name="T130" fmla="*/ 0 h 595"/>
                        <a:gd name="T131" fmla="*/ 548 w 548"/>
                        <a:gd name="T132" fmla="*/ 595 h 5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48" h="595">
                          <a:moveTo>
                            <a:pt x="199" y="3"/>
                          </a:moveTo>
                          <a:lnTo>
                            <a:pt x="189" y="6"/>
                          </a:lnTo>
                          <a:lnTo>
                            <a:pt x="176" y="9"/>
                          </a:lnTo>
                          <a:lnTo>
                            <a:pt x="163" y="12"/>
                          </a:lnTo>
                          <a:lnTo>
                            <a:pt x="148" y="15"/>
                          </a:lnTo>
                          <a:lnTo>
                            <a:pt x="134" y="18"/>
                          </a:lnTo>
                          <a:lnTo>
                            <a:pt x="122" y="22"/>
                          </a:lnTo>
                          <a:lnTo>
                            <a:pt x="113" y="25"/>
                          </a:lnTo>
                          <a:lnTo>
                            <a:pt x="105" y="29"/>
                          </a:lnTo>
                          <a:lnTo>
                            <a:pt x="96" y="34"/>
                          </a:lnTo>
                          <a:lnTo>
                            <a:pt x="88" y="40"/>
                          </a:lnTo>
                          <a:lnTo>
                            <a:pt x="81" y="46"/>
                          </a:lnTo>
                          <a:lnTo>
                            <a:pt x="74" y="52"/>
                          </a:lnTo>
                          <a:lnTo>
                            <a:pt x="67" y="60"/>
                          </a:lnTo>
                          <a:lnTo>
                            <a:pt x="59" y="70"/>
                          </a:lnTo>
                          <a:lnTo>
                            <a:pt x="46" y="90"/>
                          </a:lnTo>
                          <a:lnTo>
                            <a:pt x="26" y="126"/>
                          </a:lnTo>
                          <a:lnTo>
                            <a:pt x="0" y="170"/>
                          </a:lnTo>
                          <a:lnTo>
                            <a:pt x="3" y="176"/>
                          </a:lnTo>
                          <a:lnTo>
                            <a:pt x="13" y="183"/>
                          </a:lnTo>
                          <a:lnTo>
                            <a:pt x="130" y="227"/>
                          </a:lnTo>
                          <a:lnTo>
                            <a:pt x="134" y="241"/>
                          </a:lnTo>
                          <a:lnTo>
                            <a:pt x="135" y="294"/>
                          </a:lnTo>
                          <a:lnTo>
                            <a:pt x="130" y="366"/>
                          </a:lnTo>
                          <a:lnTo>
                            <a:pt x="125" y="422"/>
                          </a:lnTo>
                          <a:lnTo>
                            <a:pt x="119" y="458"/>
                          </a:lnTo>
                          <a:lnTo>
                            <a:pt x="107" y="506"/>
                          </a:lnTo>
                          <a:lnTo>
                            <a:pt x="88" y="546"/>
                          </a:lnTo>
                          <a:lnTo>
                            <a:pt x="62" y="594"/>
                          </a:lnTo>
                          <a:lnTo>
                            <a:pt x="515" y="594"/>
                          </a:lnTo>
                          <a:lnTo>
                            <a:pt x="467" y="473"/>
                          </a:lnTo>
                          <a:lnTo>
                            <a:pt x="447" y="370"/>
                          </a:lnTo>
                          <a:lnTo>
                            <a:pt x="457" y="360"/>
                          </a:lnTo>
                          <a:lnTo>
                            <a:pt x="469" y="347"/>
                          </a:lnTo>
                          <a:lnTo>
                            <a:pt x="477" y="331"/>
                          </a:lnTo>
                          <a:lnTo>
                            <a:pt x="481" y="311"/>
                          </a:lnTo>
                          <a:lnTo>
                            <a:pt x="482" y="293"/>
                          </a:lnTo>
                          <a:lnTo>
                            <a:pt x="482" y="276"/>
                          </a:lnTo>
                          <a:lnTo>
                            <a:pt x="483" y="263"/>
                          </a:lnTo>
                          <a:lnTo>
                            <a:pt x="485" y="245"/>
                          </a:lnTo>
                          <a:lnTo>
                            <a:pt x="547" y="193"/>
                          </a:lnTo>
                          <a:lnTo>
                            <a:pt x="507" y="78"/>
                          </a:lnTo>
                          <a:lnTo>
                            <a:pt x="501" y="61"/>
                          </a:lnTo>
                          <a:lnTo>
                            <a:pt x="492" y="49"/>
                          </a:lnTo>
                          <a:lnTo>
                            <a:pt x="480" y="39"/>
                          </a:lnTo>
                          <a:lnTo>
                            <a:pt x="465" y="32"/>
                          </a:lnTo>
                          <a:lnTo>
                            <a:pt x="397" y="11"/>
                          </a:lnTo>
                          <a:lnTo>
                            <a:pt x="385" y="7"/>
                          </a:lnTo>
                          <a:lnTo>
                            <a:pt x="377" y="4"/>
                          </a:lnTo>
                          <a:lnTo>
                            <a:pt x="370" y="3"/>
                          </a:lnTo>
                          <a:lnTo>
                            <a:pt x="363" y="1"/>
                          </a:lnTo>
                          <a:lnTo>
                            <a:pt x="356" y="0"/>
                          </a:lnTo>
                          <a:lnTo>
                            <a:pt x="356" y="10"/>
                          </a:lnTo>
                          <a:lnTo>
                            <a:pt x="360" y="16"/>
                          </a:lnTo>
                          <a:lnTo>
                            <a:pt x="364" y="24"/>
                          </a:lnTo>
                          <a:lnTo>
                            <a:pt x="370" y="32"/>
                          </a:lnTo>
                          <a:lnTo>
                            <a:pt x="375" y="40"/>
                          </a:lnTo>
                          <a:lnTo>
                            <a:pt x="380" y="51"/>
                          </a:lnTo>
                          <a:lnTo>
                            <a:pt x="383" y="59"/>
                          </a:lnTo>
                          <a:lnTo>
                            <a:pt x="386" y="66"/>
                          </a:lnTo>
                          <a:lnTo>
                            <a:pt x="387" y="75"/>
                          </a:lnTo>
                          <a:lnTo>
                            <a:pt x="387" y="85"/>
                          </a:lnTo>
                          <a:lnTo>
                            <a:pt x="385" y="95"/>
                          </a:lnTo>
                          <a:lnTo>
                            <a:pt x="381" y="105"/>
                          </a:lnTo>
                          <a:lnTo>
                            <a:pt x="376" y="113"/>
                          </a:lnTo>
                          <a:lnTo>
                            <a:pt x="368" y="119"/>
                          </a:lnTo>
                          <a:lnTo>
                            <a:pt x="358" y="126"/>
                          </a:lnTo>
                          <a:lnTo>
                            <a:pt x="347" y="131"/>
                          </a:lnTo>
                          <a:lnTo>
                            <a:pt x="336" y="135"/>
                          </a:lnTo>
                          <a:lnTo>
                            <a:pt x="325" y="138"/>
                          </a:lnTo>
                          <a:lnTo>
                            <a:pt x="314" y="140"/>
                          </a:lnTo>
                          <a:lnTo>
                            <a:pt x="299" y="138"/>
                          </a:lnTo>
                          <a:lnTo>
                            <a:pt x="288" y="135"/>
                          </a:lnTo>
                          <a:lnTo>
                            <a:pt x="276" y="131"/>
                          </a:lnTo>
                          <a:lnTo>
                            <a:pt x="262" y="124"/>
                          </a:lnTo>
                          <a:lnTo>
                            <a:pt x="247" y="115"/>
                          </a:lnTo>
                          <a:lnTo>
                            <a:pt x="238" y="109"/>
                          </a:lnTo>
                          <a:lnTo>
                            <a:pt x="228" y="98"/>
                          </a:lnTo>
                          <a:lnTo>
                            <a:pt x="224" y="87"/>
                          </a:lnTo>
                          <a:lnTo>
                            <a:pt x="218" y="75"/>
                          </a:lnTo>
                          <a:lnTo>
                            <a:pt x="213" y="63"/>
                          </a:lnTo>
                          <a:lnTo>
                            <a:pt x="209" y="49"/>
                          </a:lnTo>
                          <a:lnTo>
                            <a:pt x="206" y="36"/>
                          </a:lnTo>
                          <a:lnTo>
                            <a:pt x="200" y="20"/>
                          </a:lnTo>
                          <a:lnTo>
                            <a:pt x="198" y="9"/>
                          </a:lnTo>
                          <a:lnTo>
                            <a:pt x="199" y="3"/>
                          </a:lnTo>
                        </a:path>
                      </a:pathLst>
                    </a:custGeom>
                    <a:solidFill>
                      <a:srgbClr val="FFFF00"/>
                    </a:solidFill>
                    <a:ln w="9525" cap="rnd">
                      <a:noFill/>
                      <a:round/>
                      <a:headEnd/>
                      <a:tailEnd/>
                    </a:ln>
                  </p:spPr>
                  <p:txBody>
                    <a:bodyPr/>
                    <a:lstStyle/>
                    <a:p>
                      <a:endParaRPr lang="en-US"/>
                    </a:p>
                  </p:txBody>
                </p:sp>
                <p:grpSp>
                  <p:nvGrpSpPr>
                    <p:cNvPr id="18" name="Group 48"/>
                    <p:cNvGrpSpPr>
                      <a:grpSpLocks/>
                    </p:cNvGrpSpPr>
                    <p:nvPr/>
                  </p:nvGrpSpPr>
                  <p:grpSpPr bwMode="auto">
                    <a:xfrm>
                      <a:off x="4059" y="2514"/>
                      <a:ext cx="296" cy="437"/>
                      <a:chOff x="4059" y="2514"/>
                      <a:chExt cx="296" cy="437"/>
                    </a:xfrm>
                  </p:grpSpPr>
                  <p:sp>
                    <p:nvSpPr>
                      <p:cNvPr id="10279" name="Freeform 49"/>
                      <p:cNvSpPr>
                        <a:spLocks/>
                      </p:cNvSpPr>
                      <p:nvPr/>
                    </p:nvSpPr>
                    <p:spPr bwMode="auto">
                      <a:xfrm>
                        <a:off x="4059" y="2514"/>
                        <a:ext cx="296" cy="437"/>
                      </a:xfrm>
                      <a:custGeom>
                        <a:avLst/>
                        <a:gdLst>
                          <a:gd name="T0" fmla="*/ 3 w 296"/>
                          <a:gd name="T1" fmla="*/ 102 h 437"/>
                          <a:gd name="T2" fmla="*/ 0 w 296"/>
                          <a:gd name="T3" fmla="*/ 160 h 437"/>
                          <a:gd name="T4" fmla="*/ 5 w 296"/>
                          <a:gd name="T5" fmla="*/ 266 h 437"/>
                          <a:gd name="T6" fmla="*/ 0 w 296"/>
                          <a:gd name="T7" fmla="*/ 321 h 437"/>
                          <a:gd name="T8" fmla="*/ 7 w 296"/>
                          <a:gd name="T9" fmla="*/ 382 h 437"/>
                          <a:gd name="T10" fmla="*/ 28 w 296"/>
                          <a:gd name="T11" fmla="*/ 436 h 437"/>
                          <a:gd name="T12" fmla="*/ 83 w 296"/>
                          <a:gd name="T13" fmla="*/ 430 h 437"/>
                          <a:gd name="T14" fmla="*/ 147 w 296"/>
                          <a:gd name="T15" fmla="*/ 387 h 437"/>
                          <a:gd name="T16" fmla="*/ 251 w 296"/>
                          <a:gd name="T17" fmla="*/ 230 h 437"/>
                          <a:gd name="T18" fmla="*/ 272 w 296"/>
                          <a:gd name="T19" fmla="*/ 198 h 437"/>
                          <a:gd name="T20" fmla="*/ 279 w 296"/>
                          <a:gd name="T21" fmla="*/ 181 h 437"/>
                          <a:gd name="T22" fmla="*/ 289 w 296"/>
                          <a:gd name="T23" fmla="*/ 147 h 437"/>
                          <a:gd name="T24" fmla="*/ 289 w 296"/>
                          <a:gd name="T25" fmla="*/ 136 h 437"/>
                          <a:gd name="T26" fmla="*/ 282 w 296"/>
                          <a:gd name="T27" fmla="*/ 124 h 437"/>
                          <a:gd name="T28" fmla="*/ 272 w 296"/>
                          <a:gd name="T29" fmla="*/ 112 h 437"/>
                          <a:gd name="T30" fmla="*/ 267 w 296"/>
                          <a:gd name="T31" fmla="*/ 101 h 437"/>
                          <a:gd name="T32" fmla="*/ 267 w 296"/>
                          <a:gd name="T33" fmla="*/ 91 h 437"/>
                          <a:gd name="T34" fmla="*/ 279 w 296"/>
                          <a:gd name="T35" fmla="*/ 94 h 437"/>
                          <a:gd name="T36" fmla="*/ 285 w 296"/>
                          <a:gd name="T37" fmla="*/ 108 h 437"/>
                          <a:gd name="T38" fmla="*/ 290 w 296"/>
                          <a:gd name="T39" fmla="*/ 115 h 437"/>
                          <a:gd name="T40" fmla="*/ 295 w 296"/>
                          <a:gd name="T41" fmla="*/ 113 h 437"/>
                          <a:gd name="T42" fmla="*/ 294 w 296"/>
                          <a:gd name="T43" fmla="*/ 99 h 437"/>
                          <a:gd name="T44" fmla="*/ 291 w 296"/>
                          <a:gd name="T45" fmla="*/ 72 h 437"/>
                          <a:gd name="T46" fmla="*/ 287 w 296"/>
                          <a:gd name="T47" fmla="*/ 59 h 437"/>
                          <a:gd name="T48" fmla="*/ 279 w 296"/>
                          <a:gd name="T49" fmla="*/ 53 h 437"/>
                          <a:gd name="T50" fmla="*/ 271 w 296"/>
                          <a:gd name="T51" fmla="*/ 29 h 437"/>
                          <a:gd name="T52" fmla="*/ 267 w 296"/>
                          <a:gd name="T53" fmla="*/ 13 h 437"/>
                          <a:gd name="T54" fmla="*/ 263 w 296"/>
                          <a:gd name="T55" fmla="*/ 2 h 437"/>
                          <a:gd name="T56" fmla="*/ 254 w 296"/>
                          <a:gd name="T57" fmla="*/ 0 h 437"/>
                          <a:gd name="T58" fmla="*/ 216 w 296"/>
                          <a:gd name="T59" fmla="*/ 57 h 437"/>
                          <a:gd name="T60" fmla="*/ 205 w 296"/>
                          <a:gd name="T61" fmla="*/ 72 h 437"/>
                          <a:gd name="T62" fmla="*/ 203 w 296"/>
                          <a:gd name="T63" fmla="*/ 82 h 437"/>
                          <a:gd name="T64" fmla="*/ 216 w 296"/>
                          <a:gd name="T65" fmla="*/ 129 h 437"/>
                          <a:gd name="T66" fmla="*/ 229 w 296"/>
                          <a:gd name="T67" fmla="*/ 172 h 437"/>
                          <a:gd name="T68" fmla="*/ 114 w 296"/>
                          <a:gd name="T69" fmla="*/ 267 h 437"/>
                          <a:gd name="T70" fmla="*/ 114 w 296"/>
                          <a:gd name="T71" fmla="*/ 132 h 4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6"/>
                          <a:gd name="T109" fmla="*/ 0 h 437"/>
                          <a:gd name="T110" fmla="*/ 296 w 296"/>
                          <a:gd name="T111" fmla="*/ 437 h 4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6" h="437">
                            <a:moveTo>
                              <a:pt x="10" y="75"/>
                            </a:moveTo>
                            <a:lnTo>
                              <a:pt x="3" y="102"/>
                            </a:lnTo>
                            <a:lnTo>
                              <a:pt x="1" y="122"/>
                            </a:lnTo>
                            <a:lnTo>
                              <a:pt x="0" y="160"/>
                            </a:lnTo>
                            <a:lnTo>
                              <a:pt x="5" y="207"/>
                            </a:lnTo>
                            <a:lnTo>
                              <a:pt x="5" y="266"/>
                            </a:lnTo>
                            <a:lnTo>
                              <a:pt x="2" y="295"/>
                            </a:lnTo>
                            <a:lnTo>
                              <a:pt x="0" y="321"/>
                            </a:lnTo>
                            <a:lnTo>
                              <a:pt x="1" y="353"/>
                            </a:lnTo>
                            <a:lnTo>
                              <a:pt x="7" y="382"/>
                            </a:lnTo>
                            <a:lnTo>
                              <a:pt x="14" y="412"/>
                            </a:lnTo>
                            <a:lnTo>
                              <a:pt x="28" y="436"/>
                            </a:lnTo>
                            <a:lnTo>
                              <a:pt x="57" y="433"/>
                            </a:lnTo>
                            <a:lnTo>
                              <a:pt x="83" y="430"/>
                            </a:lnTo>
                            <a:lnTo>
                              <a:pt x="118" y="419"/>
                            </a:lnTo>
                            <a:lnTo>
                              <a:pt x="147" y="387"/>
                            </a:lnTo>
                            <a:lnTo>
                              <a:pt x="166" y="360"/>
                            </a:lnTo>
                            <a:lnTo>
                              <a:pt x="251" y="230"/>
                            </a:lnTo>
                            <a:lnTo>
                              <a:pt x="269" y="205"/>
                            </a:lnTo>
                            <a:lnTo>
                              <a:pt x="272" y="198"/>
                            </a:lnTo>
                            <a:lnTo>
                              <a:pt x="275" y="189"/>
                            </a:lnTo>
                            <a:lnTo>
                              <a:pt x="279" y="181"/>
                            </a:lnTo>
                            <a:lnTo>
                              <a:pt x="281" y="172"/>
                            </a:lnTo>
                            <a:lnTo>
                              <a:pt x="289" y="147"/>
                            </a:lnTo>
                            <a:lnTo>
                              <a:pt x="290" y="142"/>
                            </a:lnTo>
                            <a:lnTo>
                              <a:pt x="289" y="136"/>
                            </a:lnTo>
                            <a:lnTo>
                              <a:pt x="286" y="130"/>
                            </a:lnTo>
                            <a:lnTo>
                              <a:pt x="282" y="124"/>
                            </a:lnTo>
                            <a:lnTo>
                              <a:pt x="278" y="118"/>
                            </a:lnTo>
                            <a:lnTo>
                              <a:pt x="272" y="112"/>
                            </a:lnTo>
                            <a:lnTo>
                              <a:pt x="271" y="106"/>
                            </a:lnTo>
                            <a:lnTo>
                              <a:pt x="267" y="101"/>
                            </a:lnTo>
                            <a:lnTo>
                              <a:pt x="258" y="95"/>
                            </a:lnTo>
                            <a:lnTo>
                              <a:pt x="267" y="91"/>
                            </a:lnTo>
                            <a:lnTo>
                              <a:pt x="275" y="89"/>
                            </a:lnTo>
                            <a:lnTo>
                              <a:pt x="279" y="94"/>
                            </a:lnTo>
                            <a:lnTo>
                              <a:pt x="283" y="102"/>
                            </a:lnTo>
                            <a:lnTo>
                              <a:pt x="285" y="108"/>
                            </a:lnTo>
                            <a:lnTo>
                              <a:pt x="287" y="112"/>
                            </a:lnTo>
                            <a:lnTo>
                              <a:pt x="290" y="115"/>
                            </a:lnTo>
                            <a:lnTo>
                              <a:pt x="294" y="117"/>
                            </a:lnTo>
                            <a:lnTo>
                              <a:pt x="295" y="113"/>
                            </a:lnTo>
                            <a:lnTo>
                              <a:pt x="295" y="107"/>
                            </a:lnTo>
                            <a:lnTo>
                              <a:pt x="294" y="99"/>
                            </a:lnTo>
                            <a:lnTo>
                              <a:pt x="293" y="86"/>
                            </a:lnTo>
                            <a:lnTo>
                              <a:pt x="291" y="72"/>
                            </a:lnTo>
                            <a:lnTo>
                              <a:pt x="288" y="69"/>
                            </a:lnTo>
                            <a:lnTo>
                              <a:pt x="287" y="59"/>
                            </a:lnTo>
                            <a:lnTo>
                              <a:pt x="286" y="55"/>
                            </a:lnTo>
                            <a:lnTo>
                              <a:pt x="279" y="53"/>
                            </a:lnTo>
                            <a:lnTo>
                              <a:pt x="275" y="39"/>
                            </a:lnTo>
                            <a:lnTo>
                              <a:pt x="271" y="29"/>
                            </a:lnTo>
                            <a:lnTo>
                              <a:pt x="268" y="20"/>
                            </a:lnTo>
                            <a:lnTo>
                              <a:pt x="267" y="13"/>
                            </a:lnTo>
                            <a:lnTo>
                              <a:pt x="266" y="7"/>
                            </a:lnTo>
                            <a:lnTo>
                              <a:pt x="263" y="2"/>
                            </a:lnTo>
                            <a:lnTo>
                              <a:pt x="258" y="0"/>
                            </a:lnTo>
                            <a:lnTo>
                              <a:pt x="254" y="0"/>
                            </a:lnTo>
                            <a:lnTo>
                              <a:pt x="250" y="18"/>
                            </a:lnTo>
                            <a:lnTo>
                              <a:pt x="216" y="57"/>
                            </a:lnTo>
                            <a:lnTo>
                              <a:pt x="209" y="67"/>
                            </a:lnTo>
                            <a:lnTo>
                              <a:pt x="205" y="72"/>
                            </a:lnTo>
                            <a:lnTo>
                              <a:pt x="203" y="77"/>
                            </a:lnTo>
                            <a:lnTo>
                              <a:pt x="203" y="82"/>
                            </a:lnTo>
                            <a:lnTo>
                              <a:pt x="209" y="99"/>
                            </a:lnTo>
                            <a:lnTo>
                              <a:pt x="216" y="129"/>
                            </a:lnTo>
                            <a:lnTo>
                              <a:pt x="224" y="146"/>
                            </a:lnTo>
                            <a:lnTo>
                              <a:pt x="229" y="172"/>
                            </a:lnTo>
                            <a:lnTo>
                              <a:pt x="179" y="212"/>
                            </a:lnTo>
                            <a:lnTo>
                              <a:pt x="114" y="267"/>
                            </a:lnTo>
                            <a:lnTo>
                              <a:pt x="117" y="202"/>
                            </a:lnTo>
                            <a:lnTo>
                              <a:pt x="114" y="132"/>
                            </a:lnTo>
                            <a:lnTo>
                              <a:pt x="10" y="75"/>
                            </a:lnTo>
                          </a:path>
                        </a:pathLst>
                      </a:custGeom>
                      <a:solidFill>
                        <a:srgbClr val="FF9F7F"/>
                      </a:solidFill>
                      <a:ln w="12700" cap="rnd">
                        <a:solidFill>
                          <a:srgbClr val="BF3F00"/>
                        </a:solidFill>
                        <a:round/>
                        <a:headEnd/>
                        <a:tailEnd/>
                      </a:ln>
                    </p:spPr>
                    <p:txBody>
                      <a:bodyPr/>
                      <a:lstStyle/>
                      <a:p>
                        <a:endParaRPr lang="en-US"/>
                      </a:p>
                    </p:txBody>
                  </p:sp>
                  <p:sp>
                    <p:nvSpPr>
                      <p:cNvPr id="10280" name="Freeform 50"/>
                      <p:cNvSpPr>
                        <a:spLocks/>
                      </p:cNvSpPr>
                      <p:nvPr/>
                    </p:nvSpPr>
                    <p:spPr bwMode="auto">
                      <a:xfrm>
                        <a:off x="4296" y="2568"/>
                        <a:ext cx="43" cy="17"/>
                      </a:xfrm>
                      <a:custGeom>
                        <a:avLst/>
                        <a:gdLst>
                          <a:gd name="T0" fmla="*/ 0 w 43"/>
                          <a:gd name="T1" fmla="*/ 16 h 17"/>
                          <a:gd name="T2" fmla="*/ 27 w 43"/>
                          <a:gd name="T3" fmla="*/ 0 h 17"/>
                          <a:gd name="T4" fmla="*/ 42 w 43"/>
                          <a:gd name="T5" fmla="*/ 0 h 17"/>
                          <a:gd name="T6" fmla="*/ 0 60000 65536"/>
                          <a:gd name="T7" fmla="*/ 0 60000 65536"/>
                          <a:gd name="T8" fmla="*/ 0 60000 65536"/>
                          <a:gd name="T9" fmla="*/ 0 w 43"/>
                          <a:gd name="T10" fmla="*/ 0 h 17"/>
                          <a:gd name="T11" fmla="*/ 43 w 43"/>
                          <a:gd name="T12" fmla="*/ 17 h 17"/>
                        </a:gdLst>
                        <a:ahLst/>
                        <a:cxnLst>
                          <a:cxn ang="T6">
                            <a:pos x="T0" y="T1"/>
                          </a:cxn>
                          <a:cxn ang="T7">
                            <a:pos x="T2" y="T3"/>
                          </a:cxn>
                          <a:cxn ang="T8">
                            <a:pos x="T4" y="T5"/>
                          </a:cxn>
                        </a:cxnLst>
                        <a:rect l="T9" t="T10" r="T11" b="T12"/>
                        <a:pathLst>
                          <a:path w="43" h="17">
                            <a:moveTo>
                              <a:pt x="0" y="16"/>
                            </a:moveTo>
                            <a:lnTo>
                              <a:pt x="27" y="0"/>
                            </a:lnTo>
                            <a:lnTo>
                              <a:pt x="42" y="0"/>
                            </a:lnTo>
                          </a:path>
                        </a:pathLst>
                      </a:custGeom>
                      <a:noFill/>
                      <a:ln w="12700" cap="rnd">
                        <a:solidFill>
                          <a:srgbClr val="BF3F00"/>
                        </a:solidFill>
                        <a:round/>
                        <a:headEnd type="none" w="sm" len="sm"/>
                        <a:tailEnd type="none" w="sm" len="sm"/>
                      </a:ln>
                    </p:spPr>
                    <p:txBody>
                      <a:bodyPr/>
                      <a:lstStyle/>
                      <a:p>
                        <a:endParaRPr lang="en-US"/>
                      </a:p>
                    </p:txBody>
                  </p:sp>
                  <p:sp>
                    <p:nvSpPr>
                      <p:cNvPr id="10281" name="Freeform 51"/>
                      <p:cNvSpPr>
                        <a:spLocks/>
                      </p:cNvSpPr>
                      <p:nvPr/>
                    </p:nvSpPr>
                    <p:spPr bwMode="auto">
                      <a:xfrm>
                        <a:off x="4290" y="2586"/>
                        <a:ext cx="56" cy="17"/>
                      </a:xfrm>
                      <a:custGeom>
                        <a:avLst/>
                        <a:gdLst>
                          <a:gd name="T0" fmla="*/ 0 w 56"/>
                          <a:gd name="T1" fmla="*/ 16 h 17"/>
                          <a:gd name="T2" fmla="*/ 32 w 56"/>
                          <a:gd name="T3" fmla="*/ 4 h 17"/>
                          <a:gd name="T4" fmla="*/ 55 w 56"/>
                          <a:gd name="T5" fmla="*/ 0 h 17"/>
                          <a:gd name="T6" fmla="*/ 0 60000 65536"/>
                          <a:gd name="T7" fmla="*/ 0 60000 65536"/>
                          <a:gd name="T8" fmla="*/ 0 60000 65536"/>
                          <a:gd name="T9" fmla="*/ 0 w 56"/>
                          <a:gd name="T10" fmla="*/ 0 h 17"/>
                          <a:gd name="T11" fmla="*/ 56 w 56"/>
                          <a:gd name="T12" fmla="*/ 17 h 17"/>
                        </a:gdLst>
                        <a:ahLst/>
                        <a:cxnLst>
                          <a:cxn ang="T6">
                            <a:pos x="T0" y="T1"/>
                          </a:cxn>
                          <a:cxn ang="T7">
                            <a:pos x="T2" y="T3"/>
                          </a:cxn>
                          <a:cxn ang="T8">
                            <a:pos x="T4" y="T5"/>
                          </a:cxn>
                        </a:cxnLst>
                        <a:rect l="T9" t="T10" r="T11" b="T12"/>
                        <a:pathLst>
                          <a:path w="56" h="17">
                            <a:moveTo>
                              <a:pt x="0" y="16"/>
                            </a:moveTo>
                            <a:lnTo>
                              <a:pt x="32" y="4"/>
                            </a:lnTo>
                            <a:lnTo>
                              <a:pt x="55" y="0"/>
                            </a:lnTo>
                          </a:path>
                        </a:pathLst>
                      </a:custGeom>
                      <a:noFill/>
                      <a:ln w="12700" cap="rnd">
                        <a:solidFill>
                          <a:srgbClr val="BF3F00"/>
                        </a:solidFill>
                        <a:round/>
                        <a:headEnd type="none" w="sm" len="sm"/>
                        <a:tailEnd type="none" w="sm" len="sm"/>
                      </a:ln>
                    </p:spPr>
                    <p:txBody>
                      <a:bodyPr/>
                      <a:lstStyle/>
                      <a:p>
                        <a:endParaRPr lang="en-US"/>
                      </a:p>
                    </p:txBody>
                  </p:sp>
                  <p:sp>
                    <p:nvSpPr>
                      <p:cNvPr id="10282" name="Freeform 52"/>
                      <p:cNvSpPr>
                        <a:spLocks/>
                      </p:cNvSpPr>
                      <p:nvPr/>
                    </p:nvSpPr>
                    <p:spPr bwMode="auto">
                      <a:xfrm>
                        <a:off x="4295" y="2560"/>
                        <a:ext cx="25" cy="17"/>
                      </a:xfrm>
                      <a:custGeom>
                        <a:avLst/>
                        <a:gdLst>
                          <a:gd name="T0" fmla="*/ 0 w 25"/>
                          <a:gd name="T1" fmla="*/ 16 h 17"/>
                          <a:gd name="T2" fmla="*/ 20 w 25"/>
                          <a:gd name="T3" fmla="*/ 0 h 17"/>
                          <a:gd name="T4" fmla="*/ 24 w 25"/>
                          <a:gd name="T5" fmla="*/ 8 h 17"/>
                          <a:gd name="T6" fmla="*/ 0 60000 65536"/>
                          <a:gd name="T7" fmla="*/ 0 60000 65536"/>
                          <a:gd name="T8" fmla="*/ 0 60000 65536"/>
                          <a:gd name="T9" fmla="*/ 0 w 25"/>
                          <a:gd name="T10" fmla="*/ 0 h 17"/>
                          <a:gd name="T11" fmla="*/ 25 w 25"/>
                          <a:gd name="T12" fmla="*/ 17 h 17"/>
                        </a:gdLst>
                        <a:ahLst/>
                        <a:cxnLst>
                          <a:cxn ang="T6">
                            <a:pos x="T0" y="T1"/>
                          </a:cxn>
                          <a:cxn ang="T7">
                            <a:pos x="T2" y="T3"/>
                          </a:cxn>
                          <a:cxn ang="T8">
                            <a:pos x="T4" y="T5"/>
                          </a:cxn>
                        </a:cxnLst>
                        <a:rect l="T9" t="T10" r="T11" b="T12"/>
                        <a:pathLst>
                          <a:path w="25" h="17">
                            <a:moveTo>
                              <a:pt x="0" y="16"/>
                            </a:moveTo>
                            <a:lnTo>
                              <a:pt x="20" y="0"/>
                            </a:lnTo>
                            <a:lnTo>
                              <a:pt x="24" y="8"/>
                            </a:lnTo>
                          </a:path>
                        </a:pathLst>
                      </a:custGeom>
                      <a:noFill/>
                      <a:ln w="12700" cap="rnd">
                        <a:solidFill>
                          <a:srgbClr val="BF3F00"/>
                        </a:solidFill>
                        <a:round/>
                        <a:headEnd type="none" w="sm" len="sm"/>
                        <a:tailEnd type="none" w="sm" len="sm"/>
                      </a:ln>
                    </p:spPr>
                    <p:txBody>
                      <a:bodyPr/>
                      <a:lstStyle/>
                      <a:p>
                        <a:endParaRPr lang="en-US"/>
                      </a:p>
                    </p:txBody>
                  </p:sp>
                  <p:sp>
                    <p:nvSpPr>
                      <p:cNvPr id="10283" name="Line 53"/>
                      <p:cNvSpPr>
                        <a:spLocks noChangeShapeType="1"/>
                      </p:cNvSpPr>
                      <p:nvPr/>
                    </p:nvSpPr>
                    <p:spPr bwMode="auto">
                      <a:xfrm flipH="1" flipV="1">
                        <a:off x="4313" y="2531"/>
                        <a:ext cx="12" cy="5"/>
                      </a:xfrm>
                      <a:prstGeom prst="line">
                        <a:avLst/>
                      </a:prstGeom>
                      <a:noFill/>
                      <a:ln w="12700">
                        <a:solidFill>
                          <a:srgbClr val="BF3F00"/>
                        </a:solidFill>
                        <a:round/>
                        <a:headEnd type="none" w="sm" len="sm"/>
                        <a:tailEnd type="none" w="sm" len="sm"/>
                      </a:ln>
                    </p:spPr>
                    <p:txBody>
                      <a:bodyPr wrap="none" anchor="ctr"/>
                      <a:lstStyle/>
                      <a:p>
                        <a:endParaRPr lang="en-US"/>
                      </a:p>
                    </p:txBody>
                  </p:sp>
                </p:grpSp>
                <p:sp>
                  <p:nvSpPr>
                    <p:cNvPr id="10278" name="Freeform 54"/>
                    <p:cNvSpPr>
                      <a:spLocks/>
                    </p:cNvSpPr>
                    <p:nvPr/>
                  </p:nvSpPr>
                  <p:spPr bwMode="auto">
                    <a:xfrm>
                      <a:off x="4040" y="2565"/>
                      <a:ext cx="141" cy="87"/>
                    </a:xfrm>
                    <a:custGeom>
                      <a:avLst/>
                      <a:gdLst>
                        <a:gd name="T0" fmla="*/ 64 w 141"/>
                        <a:gd name="T1" fmla="*/ 32 h 87"/>
                        <a:gd name="T2" fmla="*/ 12 w 141"/>
                        <a:gd name="T3" fmla="*/ 0 h 87"/>
                        <a:gd name="T4" fmla="*/ 0 w 141"/>
                        <a:gd name="T5" fmla="*/ 23 h 87"/>
                        <a:gd name="T6" fmla="*/ 3 w 141"/>
                        <a:gd name="T7" fmla="*/ 29 h 87"/>
                        <a:gd name="T8" fmla="*/ 13 w 141"/>
                        <a:gd name="T9" fmla="*/ 36 h 87"/>
                        <a:gd name="T10" fmla="*/ 140 w 141"/>
                        <a:gd name="T11" fmla="*/ 86 h 87"/>
                        <a:gd name="T12" fmla="*/ 140 w 141"/>
                        <a:gd name="T13" fmla="*/ 74 h 87"/>
                        <a:gd name="T14" fmla="*/ 64 w 141"/>
                        <a:gd name="T15" fmla="*/ 32 h 87"/>
                        <a:gd name="T16" fmla="*/ 0 60000 65536"/>
                        <a:gd name="T17" fmla="*/ 0 60000 65536"/>
                        <a:gd name="T18" fmla="*/ 0 60000 65536"/>
                        <a:gd name="T19" fmla="*/ 0 60000 65536"/>
                        <a:gd name="T20" fmla="*/ 0 60000 65536"/>
                        <a:gd name="T21" fmla="*/ 0 60000 65536"/>
                        <a:gd name="T22" fmla="*/ 0 60000 65536"/>
                        <a:gd name="T23" fmla="*/ 0 60000 65536"/>
                        <a:gd name="T24" fmla="*/ 0 w 141"/>
                        <a:gd name="T25" fmla="*/ 0 h 87"/>
                        <a:gd name="T26" fmla="*/ 141 w 141"/>
                        <a:gd name="T27" fmla="*/ 87 h 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1" h="87">
                          <a:moveTo>
                            <a:pt x="64" y="32"/>
                          </a:moveTo>
                          <a:lnTo>
                            <a:pt x="12" y="0"/>
                          </a:lnTo>
                          <a:lnTo>
                            <a:pt x="0" y="23"/>
                          </a:lnTo>
                          <a:lnTo>
                            <a:pt x="3" y="29"/>
                          </a:lnTo>
                          <a:lnTo>
                            <a:pt x="13" y="36"/>
                          </a:lnTo>
                          <a:lnTo>
                            <a:pt x="140" y="86"/>
                          </a:lnTo>
                          <a:lnTo>
                            <a:pt x="140" y="74"/>
                          </a:lnTo>
                          <a:lnTo>
                            <a:pt x="64" y="32"/>
                          </a:lnTo>
                        </a:path>
                      </a:pathLst>
                    </a:custGeom>
                    <a:solidFill>
                      <a:srgbClr val="FFFF00"/>
                    </a:solidFill>
                    <a:ln w="9525" cap="rnd">
                      <a:noFill/>
                      <a:round/>
                      <a:headEnd/>
                      <a:tailEnd/>
                    </a:ln>
                  </p:spPr>
                  <p:txBody>
                    <a:bodyPr/>
                    <a:lstStyle/>
                    <a:p>
                      <a:endParaRPr lang="en-US"/>
                    </a:p>
                  </p:txBody>
                </p:sp>
              </p:grpSp>
              <p:grpSp>
                <p:nvGrpSpPr>
                  <p:cNvPr id="19" name="Group 55"/>
                  <p:cNvGrpSpPr>
                    <a:grpSpLocks/>
                  </p:cNvGrpSpPr>
                  <p:nvPr/>
                </p:nvGrpSpPr>
                <p:grpSpPr bwMode="auto">
                  <a:xfrm>
                    <a:off x="4270" y="2470"/>
                    <a:ext cx="57" cy="102"/>
                    <a:chOff x="4270" y="2470"/>
                    <a:chExt cx="57" cy="102"/>
                  </a:xfrm>
                </p:grpSpPr>
                <p:sp>
                  <p:nvSpPr>
                    <p:cNvPr id="10274" name="Freeform 56"/>
                    <p:cNvSpPr>
                      <a:spLocks/>
                    </p:cNvSpPr>
                    <p:nvPr/>
                  </p:nvSpPr>
                  <p:spPr bwMode="auto">
                    <a:xfrm>
                      <a:off x="4270" y="2472"/>
                      <a:ext cx="54" cy="100"/>
                    </a:xfrm>
                    <a:custGeom>
                      <a:avLst/>
                      <a:gdLst>
                        <a:gd name="T0" fmla="*/ 51 w 54"/>
                        <a:gd name="T1" fmla="*/ 0 h 100"/>
                        <a:gd name="T2" fmla="*/ 34 w 54"/>
                        <a:gd name="T3" fmla="*/ 6 h 100"/>
                        <a:gd name="T4" fmla="*/ 18 w 54"/>
                        <a:gd name="T5" fmla="*/ 14 h 100"/>
                        <a:gd name="T6" fmla="*/ 8 w 54"/>
                        <a:gd name="T7" fmla="*/ 31 h 100"/>
                        <a:gd name="T8" fmla="*/ 0 w 54"/>
                        <a:gd name="T9" fmla="*/ 43 h 100"/>
                        <a:gd name="T10" fmla="*/ 2 w 54"/>
                        <a:gd name="T11" fmla="*/ 56 h 100"/>
                        <a:gd name="T12" fmla="*/ 3 w 54"/>
                        <a:gd name="T13" fmla="*/ 82 h 100"/>
                        <a:gd name="T14" fmla="*/ 6 w 54"/>
                        <a:gd name="T15" fmla="*/ 99 h 100"/>
                        <a:gd name="T16" fmla="*/ 24 w 54"/>
                        <a:gd name="T17" fmla="*/ 80 h 100"/>
                        <a:gd name="T18" fmla="*/ 24 w 54"/>
                        <a:gd name="T19" fmla="*/ 64 h 100"/>
                        <a:gd name="T20" fmla="*/ 23 w 54"/>
                        <a:gd name="T21" fmla="*/ 56 h 100"/>
                        <a:gd name="T22" fmla="*/ 21 w 54"/>
                        <a:gd name="T23" fmla="*/ 51 h 100"/>
                        <a:gd name="T24" fmla="*/ 24 w 54"/>
                        <a:gd name="T25" fmla="*/ 49 h 100"/>
                        <a:gd name="T26" fmla="*/ 27 w 54"/>
                        <a:gd name="T27" fmla="*/ 45 h 100"/>
                        <a:gd name="T28" fmla="*/ 31 w 54"/>
                        <a:gd name="T29" fmla="*/ 38 h 100"/>
                        <a:gd name="T30" fmla="*/ 33 w 54"/>
                        <a:gd name="T31" fmla="*/ 31 h 100"/>
                        <a:gd name="T32" fmla="*/ 35 w 54"/>
                        <a:gd name="T33" fmla="*/ 25 h 100"/>
                        <a:gd name="T34" fmla="*/ 40 w 54"/>
                        <a:gd name="T35" fmla="*/ 24 h 100"/>
                        <a:gd name="T36" fmla="*/ 46 w 54"/>
                        <a:gd name="T37" fmla="*/ 21 h 100"/>
                        <a:gd name="T38" fmla="*/ 50 w 54"/>
                        <a:gd name="T39" fmla="*/ 18 h 100"/>
                        <a:gd name="T40" fmla="*/ 53 w 54"/>
                        <a:gd name="T41" fmla="*/ 12 h 100"/>
                        <a:gd name="T42" fmla="*/ 53 w 54"/>
                        <a:gd name="T43" fmla="*/ 5 h 100"/>
                        <a:gd name="T44" fmla="*/ 51 w 54"/>
                        <a:gd name="T45" fmla="*/ 0 h 1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100"/>
                        <a:gd name="T71" fmla="*/ 54 w 54"/>
                        <a:gd name="T72" fmla="*/ 100 h 10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100">
                          <a:moveTo>
                            <a:pt x="51" y="0"/>
                          </a:moveTo>
                          <a:lnTo>
                            <a:pt x="34" y="6"/>
                          </a:lnTo>
                          <a:lnTo>
                            <a:pt x="18" y="14"/>
                          </a:lnTo>
                          <a:lnTo>
                            <a:pt x="8" y="31"/>
                          </a:lnTo>
                          <a:lnTo>
                            <a:pt x="0" y="43"/>
                          </a:lnTo>
                          <a:lnTo>
                            <a:pt x="2" y="56"/>
                          </a:lnTo>
                          <a:lnTo>
                            <a:pt x="3" y="82"/>
                          </a:lnTo>
                          <a:lnTo>
                            <a:pt x="6" y="99"/>
                          </a:lnTo>
                          <a:lnTo>
                            <a:pt x="24" y="80"/>
                          </a:lnTo>
                          <a:lnTo>
                            <a:pt x="24" y="64"/>
                          </a:lnTo>
                          <a:lnTo>
                            <a:pt x="23" y="56"/>
                          </a:lnTo>
                          <a:lnTo>
                            <a:pt x="21" y="51"/>
                          </a:lnTo>
                          <a:lnTo>
                            <a:pt x="24" y="49"/>
                          </a:lnTo>
                          <a:lnTo>
                            <a:pt x="27" y="45"/>
                          </a:lnTo>
                          <a:lnTo>
                            <a:pt x="31" y="38"/>
                          </a:lnTo>
                          <a:lnTo>
                            <a:pt x="33" y="31"/>
                          </a:lnTo>
                          <a:lnTo>
                            <a:pt x="35" y="25"/>
                          </a:lnTo>
                          <a:lnTo>
                            <a:pt x="40" y="24"/>
                          </a:lnTo>
                          <a:lnTo>
                            <a:pt x="46" y="21"/>
                          </a:lnTo>
                          <a:lnTo>
                            <a:pt x="50" y="18"/>
                          </a:lnTo>
                          <a:lnTo>
                            <a:pt x="53" y="12"/>
                          </a:lnTo>
                          <a:lnTo>
                            <a:pt x="53" y="5"/>
                          </a:lnTo>
                          <a:lnTo>
                            <a:pt x="51" y="0"/>
                          </a:lnTo>
                        </a:path>
                      </a:pathLst>
                    </a:custGeom>
                    <a:solidFill>
                      <a:srgbClr val="FF9F7F"/>
                    </a:solidFill>
                    <a:ln w="12700" cap="rnd">
                      <a:solidFill>
                        <a:srgbClr val="BF3F00"/>
                      </a:solidFill>
                      <a:round/>
                      <a:headEnd/>
                      <a:tailEnd/>
                    </a:ln>
                  </p:spPr>
                  <p:txBody>
                    <a:bodyPr/>
                    <a:lstStyle/>
                    <a:p>
                      <a:endParaRPr lang="en-US"/>
                    </a:p>
                  </p:txBody>
                </p:sp>
                <p:sp>
                  <p:nvSpPr>
                    <p:cNvPr id="10275" name="Freeform 57"/>
                    <p:cNvSpPr>
                      <a:spLocks/>
                    </p:cNvSpPr>
                    <p:nvPr/>
                  </p:nvSpPr>
                  <p:spPr bwMode="auto">
                    <a:xfrm>
                      <a:off x="4304" y="2470"/>
                      <a:ext cx="23" cy="17"/>
                    </a:xfrm>
                    <a:custGeom>
                      <a:avLst/>
                      <a:gdLst>
                        <a:gd name="T0" fmla="*/ 0 w 23"/>
                        <a:gd name="T1" fmla="*/ 12 h 17"/>
                        <a:gd name="T2" fmla="*/ 22 w 23"/>
                        <a:gd name="T3" fmla="*/ 0 h 17"/>
                        <a:gd name="T4" fmla="*/ 22 w 23"/>
                        <a:gd name="T5" fmla="*/ 4 h 17"/>
                        <a:gd name="T6" fmla="*/ 20 w 23"/>
                        <a:gd name="T7" fmla="*/ 9 h 17"/>
                        <a:gd name="T8" fmla="*/ 8 w 23"/>
                        <a:gd name="T9" fmla="*/ 16 h 17"/>
                        <a:gd name="T10" fmla="*/ 5 w 23"/>
                        <a:gd name="T11" fmla="*/ 16 h 17"/>
                        <a:gd name="T12" fmla="*/ 2 w 23"/>
                        <a:gd name="T13" fmla="*/ 16 h 17"/>
                        <a:gd name="T14" fmla="*/ 0 w 23"/>
                        <a:gd name="T15" fmla="*/ 12 h 17"/>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17"/>
                        <a:gd name="T26" fmla="*/ 23 w 23"/>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17">
                          <a:moveTo>
                            <a:pt x="0" y="12"/>
                          </a:moveTo>
                          <a:lnTo>
                            <a:pt x="22" y="0"/>
                          </a:lnTo>
                          <a:lnTo>
                            <a:pt x="22" y="4"/>
                          </a:lnTo>
                          <a:lnTo>
                            <a:pt x="20" y="9"/>
                          </a:lnTo>
                          <a:lnTo>
                            <a:pt x="8" y="16"/>
                          </a:lnTo>
                          <a:lnTo>
                            <a:pt x="5" y="16"/>
                          </a:lnTo>
                          <a:lnTo>
                            <a:pt x="2" y="16"/>
                          </a:lnTo>
                          <a:lnTo>
                            <a:pt x="0" y="12"/>
                          </a:lnTo>
                        </a:path>
                      </a:pathLst>
                    </a:custGeom>
                    <a:solidFill>
                      <a:srgbClr val="FF001F"/>
                    </a:solidFill>
                    <a:ln w="12700" cap="rnd">
                      <a:solidFill>
                        <a:srgbClr val="FF001F"/>
                      </a:solidFill>
                      <a:round/>
                      <a:headEnd/>
                      <a:tailEnd/>
                    </a:ln>
                  </p:spPr>
                  <p:txBody>
                    <a:bodyPr/>
                    <a:lstStyle/>
                    <a:p>
                      <a:endParaRPr lang="en-US"/>
                    </a:p>
                  </p:txBody>
                </p:sp>
              </p:grpSp>
            </p:grpSp>
          </p:grpSp>
          <p:sp>
            <p:nvSpPr>
              <p:cNvPr id="10266" name="Freeform 58"/>
              <p:cNvSpPr>
                <a:spLocks/>
              </p:cNvSpPr>
              <p:nvPr/>
            </p:nvSpPr>
            <p:spPr bwMode="auto">
              <a:xfrm>
                <a:off x="4318" y="2418"/>
                <a:ext cx="359" cy="430"/>
              </a:xfrm>
              <a:custGeom>
                <a:avLst/>
                <a:gdLst>
                  <a:gd name="T0" fmla="*/ 139 w 359"/>
                  <a:gd name="T1" fmla="*/ 0 h 430"/>
                  <a:gd name="T2" fmla="*/ 347 w 359"/>
                  <a:gd name="T3" fmla="*/ 41 h 430"/>
                  <a:gd name="T4" fmla="*/ 332 w 359"/>
                  <a:gd name="T5" fmla="*/ 47 h 430"/>
                  <a:gd name="T6" fmla="*/ 358 w 359"/>
                  <a:gd name="T7" fmla="*/ 59 h 430"/>
                  <a:gd name="T8" fmla="*/ 240 w 359"/>
                  <a:gd name="T9" fmla="*/ 429 h 430"/>
                  <a:gd name="T10" fmla="*/ 89 w 359"/>
                  <a:gd name="T11" fmla="*/ 411 h 430"/>
                  <a:gd name="T12" fmla="*/ 0 w 359"/>
                  <a:gd name="T13" fmla="*/ 363 h 430"/>
                  <a:gd name="T14" fmla="*/ 139 w 359"/>
                  <a:gd name="T15" fmla="*/ 0 h 430"/>
                  <a:gd name="T16" fmla="*/ 0 60000 65536"/>
                  <a:gd name="T17" fmla="*/ 0 60000 65536"/>
                  <a:gd name="T18" fmla="*/ 0 60000 65536"/>
                  <a:gd name="T19" fmla="*/ 0 60000 65536"/>
                  <a:gd name="T20" fmla="*/ 0 60000 65536"/>
                  <a:gd name="T21" fmla="*/ 0 60000 65536"/>
                  <a:gd name="T22" fmla="*/ 0 60000 65536"/>
                  <a:gd name="T23" fmla="*/ 0 60000 65536"/>
                  <a:gd name="T24" fmla="*/ 0 w 359"/>
                  <a:gd name="T25" fmla="*/ 0 h 430"/>
                  <a:gd name="T26" fmla="*/ 359 w 359"/>
                  <a:gd name="T27" fmla="*/ 430 h 4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9" h="430">
                    <a:moveTo>
                      <a:pt x="139" y="0"/>
                    </a:moveTo>
                    <a:lnTo>
                      <a:pt x="347" y="41"/>
                    </a:lnTo>
                    <a:lnTo>
                      <a:pt x="332" y="47"/>
                    </a:lnTo>
                    <a:lnTo>
                      <a:pt x="358" y="59"/>
                    </a:lnTo>
                    <a:lnTo>
                      <a:pt x="240" y="429"/>
                    </a:lnTo>
                    <a:lnTo>
                      <a:pt x="89" y="411"/>
                    </a:lnTo>
                    <a:lnTo>
                      <a:pt x="0" y="363"/>
                    </a:lnTo>
                    <a:lnTo>
                      <a:pt x="139" y="0"/>
                    </a:lnTo>
                  </a:path>
                </a:pathLst>
              </a:custGeom>
              <a:solidFill>
                <a:srgbClr val="9FBFFF"/>
              </a:solidFill>
              <a:ln w="9525" cap="rnd">
                <a:noFill/>
                <a:round/>
                <a:headEnd/>
                <a:tailEnd/>
              </a:ln>
            </p:spPr>
            <p:txBody>
              <a:bodyPr/>
              <a:lstStyle/>
              <a:p>
                <a:endParaRPr lang="en-US"/>
              </a:p>
            </p:txBody>
          </p:sp>
          <p:sp>
            <p:nvSpPr>
              <p:cNvPr id="10267" name="Freeform 59"/>
              <p:cNvSpPr>
                <a:spLocks/>
              </p:cNvSpPr>
              <p:nvPr/>
            </p:nvSpPr>
            <p:spPr bwMode="auto">
              <a:xfrm>
                <a:off x="4264" y="2685"/>
                <a:ext cx="374" cy="210"/>
              </a:xfrm>
              <a:custGeom>
                <a:avLst/>
                <a:gdLst>
                  <a:gd name="T0" fmla="*/ 344 w 374"/>
                  <a:gd name="T1" fmla="*/ 15 h 210"/>
                  <a:gd name="T2" fmla="*/ 356 w 374"/>
                  <a:gd name="T3" fmla="*/ 84 h 210"/>
                  <a:gd name="T4" fmla="*/ 367 w 374"/>
                  <a:gd name="T5" fmla="*/ 143 h 210"/>
                  <a:gd name="T6" fmla="*/ 373 w 374"/>
                  <a:gd name="T7" fmla="*/ 176 h 210"/>
                  <a:gd name="T8" fmla="*/ 366 w 374"/>
                  <a:gd name="T9" fmla="*/ 195 h 210"/>
                  <a:gd name="T10" fmla="*/ 311 w 374"/>
                  <a:gd name="T11" fmla="*/ 207 h 210"/>
                  <a:gd name="T12" fmla="*/ 198 w 374"/>
                  <a:gd name="T13" fmla="*/ 200 h 210"/>
                  <a:gd name="T14" fmla="*/ 140 w 374"/>
                  <a:gd name="T15" fmla="*/ 209 h 210"/>
                  <a:gd name="T16" fmla="*/ 95 w 374"/>
                  <a:gd name="T17" fmla="*/ 203 h 210"/>
                  <a:gd name="T18" fmla="*/ 37 w 374"/>
                  <a:gd name="T19" fmla="*/ 198 h 210"/>
                  <a:gd name="T20" fmla="*/ 22 w 374"/>
                  <a:gd name="T21" fmla="*/ 174 h 210"/>
                  <a:gd name="T22" fmla="*/ 10 w 374"/>
                  <a:gd name="T23" fmla="*/ 153 h 210"/>
                  <a:gd name="T24" fmla="*/ 2 w 374"/>
                  <a:gd name="T25" fmla="*/ 126 h 210"/>
                  <a:gd name="T26" fmla="*/ 1 w 374"/>
                  <a:gd name="T27" fmla="*/ 110 h 210"/>
                  <a:gd name="T28" fmla="*/ 9 w 374"/>
                  <a:gd name="T29" fmla="*/ 104 h 210"/>
                  <a:gd name="T30" fmla="*/ 19 w 374"/>
                  <a:gd name="T31" fmla="*/ 113 h 210"/>
                  <a:gd name="T32" fmla="*/ 41 w 374"/>
                  <a:gd name="T33" fmla="*/ 123 h 210"/>
                  <a:gd name="T34" fmla="*/ 29 w 374"/>
                  <a:gd name="T35" fmla="*/ 108 h 210"/>
                  <a:gd name="T36" fmla="*/ 46 w 374"/>
                  <a:gd name="T37" fmla="*/ 99 h 210"/>
                  <a:gd name="T38" fmla="*/ 79 w 374"/>
                  <a:gd name="T39" fmla="*/ 96 h 210"/>
                  <a:gd name="T40" fmla="*/ 109 w 374"/>
                  <a:gd name="T41" fmla="*/ 96 h 210"/>
                  <a:gd name="T42" fmla="*/ 81 w 374"/>
                  <a:gd name="T43" fmla="*/ 92 h 210"/>
                  <a:gd name="T44" fmla="*/ 63 w 374"/>
                  <a:gd name="T45" fmla="*/ 92 h 210"/>
                  <a:gd name="T46" fmla="*/ 49 w 374"/>
                  <a:gd name="T47" fmla="*/ 84 h 210"/>
                  <a:gd name="T48" fmla="*/ 67 w 374"/>
                  <a:gd name="T49" fmla="*/ 74 h 210"/>
                  <a:gd name="T50" fmla="*/ 114 w 374"/>
                  <a:gd name="T51" fmla="*/ 70 h 210"/>
                  <a:gd name="T52" fmla="*/ 142 w 374"/>
                  <a:gd name="T53" fmla="*/ 79 h 210"/>
                  <a:gd name="T54" fmla="*/ 159 w 374"/>
                  <a:gd name="T55" fmla="*/ 103 h 210"/>
                  <a:gd name="T56" fmla="*/ 191 w 374"/>
                  <a:gd name="T57" fmla="*/ 120 h 210"/>
                  <a:gd name="T58" fmla="*/ 238 w 374"/>
                  <a:gd name="T59" fmla="*/ 122 h 210"/>
                  <a:gd name="T60" fmla="*/ 293 w 374"/>
                  <a:gd name="T61" fmla="*/ 110 h 210"/>
                  <a:gd name="T62" fmla="*/ 318 w 374"/>
                  <a:gd name="T63" fmla="*/ 49 h 2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4"/>
                  <a:gd name="T97" fmla="*/ 0 h 210"/>
                  <a:gd name="T98" fmla="*/ 374 w 374"/>
                  <a:gd name="T99" fmla="*/ 210 h 2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4" h="210">
                    <a:moveTo>
                      <a:pt x="339" y="0"/>
                    </a:moveTo>
                    <a:lnTo>
                      <a:pt x="344" y="15"/>
                    </a:lnTo>
                    <a:lnTo>
                      <a:pt x="352" y="56"/>
                    </a:lnTo>
                    <a:lnTo>
                      <a:pt x="356" y="84"/>
                    </a:lnTo>
                    <a:lnTo>
                      <a:pt x="362" y="126"/>
                    </a:lnTo>
                    <a:lnTo>
                      <a:pt x="367" y="143"/>
                    </a:lnTo>
                    <a:lnTo>
                      <a:pt x="371" y="161"/>
                    </a:lnTo>
                    <a:lnTo>
                      <a:pt x="373" y="176"/>
                    </a:lnTo>
                    <a:lnTo>
                      <a:pt x="371" y="184"/>
                    </a:lnTo>
                    <a:lnTo>
                      <a:pt x="366" y="195"/>
                    </a:lnTo>
                    <a:lnTo>
                      <a:pt x="355" y="202"/>
                    </a:lnTo>
                    <a:lnTo>
                      <a:pt x="311" y="207"/>
                    </a:lnTo>
                    <a:lnTo>
                      <a:pt x="256" y="207"/>
                    </a:lnTo>
                    <a:lnTo>
                      <a:pt x="198" y="200"/>
                    </a:lnTo>
                    <a:lnTo>
                      <a:pt x="162" y="207"/>
                    </a:lnTo>
                    <a:lnTo>
                      <a:pt x="140" y="209"/>
                    </a:lnTo>
                    <a:lnTo>
                      <a:pt x="117" y="207"/>
                    </a:lnTo>
                    <a:lnTo>
                      <a:pt x="95" y="203"/>
                    </a:lnTo>
                    <a:lnTo>
                      <a:pt x="78" y="202"/>
                    </a:lnTo>
                    <a:lnTo>
                      <a:pt x="37" y="198"/>
                    </a:lnTo>
                    <a:lnTo>
                      <a:pt x="23" y="187"/>
                    </a:lnTo>
                    <a:lnTo>
                      <a:pt x="22" y="174"/>
                    </a:lnTo>
                    <a:lnTo>
                      <a:pt x="13" y="162"/>
                    </a:lnTo>
                    <a:lnTo>
                      <a:pt x="10" y="153"/>
                    </a:lnTo>
                    <a:lnTo>
                      <a:pt x="10" y="138"/>
                    </a:lnTo>
                    <a:lnTo>
                      <a:pt x="2" y="126"/>
                    </a:lnTo>
                    <a:lnTo>
                      <a:pt x="0" y="115"/>
                    </a:lnTo>
                    <a:lnTo>
                      <a:pt x="1" y="110"/>
                    </a:lnTo>
                    <a:lnTo>
                      <a:pt x="4" y="105"/>
                    </a:lnTo>
                    <a:lnTo>
                      <a:pt x="9" y="104"/>
                    </a:lnTo>
                    <a:lnTo>
                      <a:pt x="13" y="107"/>
                    </a:lnTo>
                    <a:lnTo>
                      <a:pt x="19" y="113"/>
                    </a:lnTo>
                    <a:lnTo>
                      <a:pt x="26" y="118"/>
                    </a:lnTo>
                    <a:lnTo>
                      <a:pt x="41" y="123"/>
                    </a:lnTo>
                    <a:lnTo>
                      <a:pt x="32" y="117"/>
                    </a:lnTo>
                    <a:lnTo>
                      <a:pt x="29" y="108"/>
                    </a:lnTo>
                    <a:lnTo>
                      <a:pt x="34" y="103"/>
                    </a:lnTo>
                    <a:lnTo>
                      <a:pt x="46" y="99"/>
                    </a:lnTo>
                    <a:lnTo>
                      <a:pt x="60" y="99"/>
                    </a:lnTo>
                    <a:lnTo>
                      <a:pt x="79" y="96"/>
                    </a:lnTo>
                    <a:lnTo>
                      <a:pt x="102" y="96"/>
                    </a:lnTo>
                    <a:lnTo>
                      <a:pt x="109" y="96"/>
                    </a:lnTo>
                    <a:lnTo>
                      <a:pt x="98" y="91"/>
                    </a:lnTo>
                    <a:lnTo>
                      <a:pt x="81" y="92"/>
                    </a:lnTo>
                    <a:lnTo>
                      <a:pt x="74" y="92"/>
                    </a:lnTo>
                    <a:lnTo>
                      <a:pt x="63" y="92"/>
                    </a:lnTo>
                    <a:lnTo>
                      <a:pt x="53" y="89"/>
                    </a:lnTo>
                    <a:lnTo>
                      <a:pt x="49" y="84"/>
                    </a:lnTo>
                    <a:lnTo>
                      <a:pt x="48" y="77"/>
                    </a:lnTo>
                    <a:lnTo>
                      <a:pt x="67" y="74"/>
                    </a:lnTo>
                    <a:lnTo>
                      <a:pt x="95" y="71"/>
                    </a:lnTo>
                    <a:lnTo>
                      <a:pt x="114" y="70"/>
                    </a:lnTo>
                    <a:lnTo>
                      <a:pt x="130" y="74"/>
                    </a:lnTo>
                    <a:lnTo>
                      <a:pt x="142" y="79"/>
                    </a:lnTo>
                    <a:lnTo>
                      <a:pt x="152" y="93"/>
                    </a:lnTo>
                    <a:lnTo>
                      <a:pt x="159" y="103"/>
                    </a:lnTo>
                    <a:lnTo>
                      <a:pt x="173" y="112"/>
                    </a:lnTo>
                    <a:lnTo>
                      <a:pt x="191" y="120"/>
                    </a:lnTo>
                    <a:lnTo>
                      <a:pt x="213" y="123"/>
                    </a:lnTo>
                    <a:lnTo>
                      <a:pt x="238" y="122"/>
                    </a:lnTo>
                    <a:lnTo>
                      <a:pt x="286" y="110"/>
                    </a:lnTo>
                    <a:lnTo>
                      <a:pt x="293" y="110"/>
                    </a:lnTo>
                    <a:lnTo>
                      <a:pt x="312" y="81"/>
                    </a:lnTo>
                    <a:lnTo>
                      <a:pt x="318" y="49"/>
                    </a:lnTo>
                    <a:lnTo>
                      <a:pt x="339" y="0"/>
                    </a:lnTo>
                  </a:path>
                </a:pathLst>
              </a:custGeom>
              <a:solidFill>
                <a:srgbClr val="FF9F7F"/>
              </a:solidFill>
              <a:ln w="12700" cap="rnd">
                <a:solidFill>
                  <a:srgbClr val="BF3F00"/>
                </a:solidFill>
                <a:round/>
                <a:headEnd/>
                <a:tailEnd/>
              </a:ln>
            </p:spPr>
            <p:txBody>
              <a:bodyPr/>
              <a:lstStyle/>
              <a:p>
                <a:endParaRPr lang="en-US"/>
              </a:p>
            </p:txBody>
          </p:sp>
        </p:grpSp>
        <p:sp>
          <p:nvSpPr>
            <p:cNvPr id="10259" name="Rectangle 60"/>
            <p:cNvSpPr>
              <a:spLocks noChangeArrowheads="1"/>
            </p:cNvSpPr>
            <p:nvPr/>
          </p:nvSpPr>
          <p:spPr bwMode="auto">
            <a:xfrm>
              <a:off x="4346" y="2696"/>
              <a:ext cx="17" cy="16"/>
            </a:xfrm>
            <a:prstGeom prst="rect">
              <a:avLst/>
            </a:prstGeom>
            <a:solidFill>
              <a:srgbClr val="FADB3A"/>
            </a:solidFill>
            <a:ln w="9525">
              <a:noFill/>
              <a:miter lim="800000"/>
              <a:headEnd/>
              <a:tailEnd/>
            </a:ln>
          </p:spPr>
          <p:txBody>
            <a:bodyPr wrap="none" anchor="ctr"/>
            <a:lstStyle/>
            <a:p>
              <a:endParaRPr lang="en-US"/>
            </a:p>
          </p:txBody>
        </p:sp>
        <p:sp>
          <p:nvSpPr>
            <p:cNvPr id="10260" name="Freeform 61"/>
            <p:cNvSpPr>
              <a:spLocks/>
            </p:cNvSpPr>
            <p:nvPr/>
          </p:nvSpPr>
          <p:spPr bwMode="auto">
            <a:xfrm>
              <a:off x="4299" y="2490"/>
              <a:ext cx="21" cy="53"/>
            </a:xfrm>
            <a:custGeom>
              <a:avLst/>
              <a:gdLst>
                <a:gd name="T0" fmla="*/ 0 w 21"/>
                <a:gd name="T1" fmla="*/ 52 h 53"/>
                <a:gd name="T2" fmla="*/ 10 w 21"/>
                <a:gd name="T3" fmla="*/ 7 h 53"/>
                <a:gd name="T4" fmla="*/ 13 w 21"/>
                <a:gd name="T5" fmla="*/ 3 h 53"/>
                <a:gd name="T6" fmla="*/ 20 w 21"/>
                <a:gd name="T7" fmla="*/ 0 h 53"/>
                <a:gd name="T8" fmla="*/ 11 w 21"/>
                <a:gd name="T9" fmla="*/ 44 h 53"/>
                <a:gd name="T10" fmla="*/ 0 w 21"/>
                <a:gd name="T11" fmla="*/ 52 h 53"/>
                <a:gd name="T12" fmla="*/ 0 60000 65536"/>
                <a:gd name="T13" fmla="*/ 0 60000 65536"/>
                <a:gd name="T14" fmla="*/ 0 60000 65536"/>
                <a:gd name="T15" fmla="*/ 0 60000 65536"/>
                <a:gd name="T16" fmla="*/ 0 60000 65536"/>
                <a:gd name="T17" fmla="*/ 0 60000 65536"/>
                <a:gd name="T18" fmla="*/ 0 w 21"/>
                <a:gd name="T19" fmla="*/ 0 h 53"/>
                <a:gd name="T20" fmla="*/ 21 w 21"/>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21" h="53">
                  <a:moveTo>
                    <a:pt x="0" y="52"/>
                  </a:moveTo>
                  <a:lnTo>
                    <a:pt x="10" y="7"/>
                  </a:lnTo>
                  <a:lnTo>
                    <a:pt x="13" y="3"/>
                  </a:lnTo>
                  <a:lnTo>
                    <a:pt x="20" y="0"/>
                  </a:lnTo>
                  <a:lnTo>
                    <a:pt x="11" y="44"/>
                  </a:lnTo>
                  <a:lnTo>
                    <a:pt x="0" y="52"/>
                  </a:lnTo>
                </a:path>
              </a:pathLst>
            </a:custGeom>
            <a:solidFill>
              <a:srgbClr val="E56C00"/>
            </a:solidFill>
            <a:ln w="9525" cap="rnd">
              <a:noFill/>
              <a:round/>
              <a:headEnd/>
              <a:tailEnd/>
            </a:ln>
          </p:spPr>
          <p:txBody>
            <a:bodyPr/>
            <a:lstStyle/>
            <a:p>
              <a:endParaRPr lang="en-US"/>
            </a:p>
          </p:txBody>
        </p:sp>
        <p:sp>
          <p:nvSpPr>
            <p:cNvPr id="10261" name="Freeform 62"/>
            <p:cNvSpPr>
              <a:spLocks/>
            </p:cNvSpPr>
            <p:nvPr/>
          </p:nvSpPr>
          <p:spPr bwMode="auto">
            <a:xfrm>
              <a:off x="3544" y="2990"/>
              <a:ext cx="17" cy="17"/>
            </a:xfrm>
            <a:custGeom>
              <a:avLst/>
              <a:gdLst>
                <a:gd name="T0" fmla="*/ 0 w 17"/>
                <a:gd name="T1" fmla="*/ 16 h 17"/>
                <a:gd name="T2" fmla="*/ 14 w 17"/>
                <a:gd name="T3" fmla="*/ 0 h 17"/>
                <a:gd name="T4" fmla="*/ 16 w 17"/>
                <a:gd name="T5" fmla="*/ 14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4" y="0"/>
                  </a:lnTo>
                  <a:lnTo>
                    <a:pt x="16" y="14"/>
                  </a:lnTo>
                  <a:lnTo>
                    <a:pt x="0" y="16"/>
                  </a:lnTo>
                </a:path>
              </a:pathLst>
            </a:custGeom>
            <a:solidFill>
              <a:srgbClr val="000000"/>
            </a:solidFill>
            <a:ln w="9525" cap="rnd">
              <a:noFill/>
              <a:round/>
              <a:headEnd/>
              <a:tailEnd/>
            </a:ln>
          </p:spPr>
          <p:txBody>
            <a:bodyPr/>
            <a:lstStyle/>
            <a:p>
              <a:endParaRPr lang="en-US"/>
            </a:p>
          </p:txBody>
        </p:sp>
        <p:sp>
          <p:nvSpPr>
            <p:cNvPr id="10262" name="Freeform 63"/>
            <p:cNvSpPr>
              <a:spLocks/>
            </p:cNvSpPr>
            <p:nvPr/>
          </p:nvSpPr>
          <p:spPr bwMode="auto">
            <a:xfrm>
              <a:off x="4467" y="2804"/>
              <a:ext cx="47" cy="94"/>
            </a:xfrm>
            <a:custGeom>
              <a:avLst/>
              <a:gdLst>
                <a:gd name="T0" fmla="*/ 14 w 47"/>
                <a:gd name="T1" fmla="*/ 5 h 94"/>
                <a:gd name="T2" fmla="*/ 17 w 47"/>
                <a:gd name="T3" fmla="*/ 14 h 94"/>
                <a:gd name="T4" fmla="*/ 20 w 47"/>
                <a:gd name="T5" fmla="*/ 25 h 94"/>
                <a:gd name="T6" fmla="*/ 21 w 47"/>
                <a:gd name="T7" fmla="*/ 35 h 94"/>
                <a:gd name="T8" fmla="*/ 21 w 47"/>
                <a:gd name="T9" fmla="*/ 44 h 94"/>
                <a:gd name="T10" fmla="*/ 18 w 47"/>
                <a:gd name="T11" fmla="*/ 58 h 94"/>
                <a:gd name="T12" fmla="*/ 14 w 47"/>
                <a:gd name="T13" fmla="*/ 66 h 94"/>
                <a:gd name="T14" fmla="*/ 7 w 47"/>
                <a:gd name="T15" fmla="*/ 76 h 94"/>
                <a:gd name="T16" fmla="*/ 0 w 47"/>
                <a:gd name="T17" fmla="*/ 83 h 94"/>
                <a:gd name="T18" fmla="*/ 4 w 47"/>
                <a:gd name="T19" fmla="*/ 88 h 94"/>
                <a:gd name="T20" fmla="*/ 8 w 47"/>
                <a:gd name="T21" fmla="*/ 90 h 94"/>
                <a:gd name="T22" fmla="*/ 11 w 47"/>
                <a:gd name="T23" fmla="*/ 90 h 94"/>
                <a:gd name="T24" fmla="*/ 15 w 47"/>
                <a:gd name="T25" fmla="*/ 90 h 94"/>
                <a:gd name="T26" fmla="*/ 18 w 47"/>
                <a:gd name="T27" fmla="*/ 88 h 94"/>
                <a:gd name="T28" fmla="*/ 22 w 47"/>
                <a:gd name="T29" fmla="*/ 88 h 94"/>
                <a:gd name="T30" fmla="*/ 27 w 47"/>
                <a:gd name="T31" fmla="*/ 88 h 94"/>
                <a:gd name="T32" fmla="*/ 29 w 47"/>
                <a:gd name="T33" fmla="*/ 89 h 94"/>
                <a:gd name="T34" fmla="*/ 31 w 47"/>
                <a:gd name="T35" fmla="*/ 91 h 94"/>
                <a:gd name="T36" fmla="*/ 35 w 47"/>
                <a:gd name="T37" fmla="*/ 93 h 94"/>
                <a:gd name="T38" fmla="*/ 40 w 47"/>
                <a:gd name="T39" fmla="*/ 91 h 94"/>
                <a:gd name="T40" fmla="*/ 43 w 47"/>
                <a:gd name="T41" fmla="*/ 83 h 94"/>
                <a:gd name="T42" fmla="*/ 45 w 47"/>
                <a:gd name="T43" fmla="*/ 69 h 94"/>
                <a:gd name="T44" fmla="*/ 46 w 47"/>
                <a:gd name="T45" fmla="*/ 54 h 94"/>
                <a:gd name="T46" fmla="*/ 46 w 47"/>
                <a:gd name="T47" fmla="*/ 37 h 94"/>
                <a:gd name="T48" fmla="*/ 44 w 47"/>
                <a:gd name="T49" fmla="*/ 25 h 94"/>
                <a:gd name="T50" fmla="*/ 39 w 47"/>
                <a:gd name="T51" fmla="*/ 10 h 94"/>
                <a:gd name="T52" fmla="*/ 37 w 47"/>
                <a:gd name="T53" fmla="*/ 5 h 94"/>
                <a:gd name="T54" fmla="*/ 34 w 47"/>
                <a:gd name="T55" fmla="*/ 2 h 94"/>
                <a:gd name="T56" fmla="*/ 29 w 47"/>
                <a:gd name="T57" fmla="*/ 0 h 94"/>
                <a:gd name="T58" fmla="*/ 24 w 47"/>
                <a:gd name="T59" fmla="*/ 0 h 94"/>
                <a:gd name="T60" fmla="*/ 18 w 47"/>
                <a:gd name="T61" fmla="*/ 2 h 94"/>
                <a:gd name="T62" fmla="*/ 14 w 47"/>
                <a:gd name="T63" fmla="*/ 5 h 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
                <a:gd name="T97" fmla="*/ 0 h 94"/>
                <a:gd name="T98" fmla="*/ 47 w 47"/>
                <a:gd name="T99" fmla="*/ 94 h 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 h="94">
                  <a:moveTo>
                    <a:pt x="14" y="5"/>
                  </a:moveTo>
                  <a:lnTo>
                    <a:pt x="17" y="14"/>
                  </a:lnTo>
                  <a:lnTo>
                    <a:pt x="20" y="25"/>
                  </a:lnTo>
                  <a:lnTo>
                    <a:pt x="21" y="35"/>
                  </a:lnTo>
                  <a:lnTo>
                    <a:pt x="21" y="44"/>
                  </a:lnTo>
                  <a:lnTo>
                    <a:pt x="18" y="58"/>
                  </a:lnTo>
                  <a:lnTo>
                    <a:pt x="14" y="66"/>
                  </a:lnTo>
                  <a:lnTo>
                    <a:pt x="7" y="76"/>
                  </a:lnTo>
                  <a:lnTo>
                    <a:pt x="0" y="83"/>
                  </a:lnTo>
                  <a:lnTo>
                    <a:pt x="4" y="88"/>
                  </a:lnTo>
                  <a:lnTo>
                    <a:pt x="8" y="90"/>
                  </a:lnTo>
                  <a:lnTo>
                    <a:pt x="11" y="90"/>
                  </a:lnTo>
                  <a:lnTo>
                    <a:pt x="15" y="90"/>
                  </a:lnTo>
                  <a:lnTo>
                    <a:pt x="18" y="88"/>
                  </a:lnTo>
                  <a:lnTo>
                    <a:pt x="22" y="88"/>
                  </a:lnTo>
                  <a:lnTo>
                    <a:pt x="27" y="88"/>
                  </a:lnTo>
                  <a:lnTo>
                    <a:pt x="29" y="89"/>
                  </a:lnTo>
                  <a:lnTo>
                    <a:pt x="31" y="91"/>
                  </a:lnTo>
                  <a:lnTo>
                    <a:pt x="35" y="93"/>
                  </a:lnTo>
                  <a:lnTo>
                    <a:pt x="40" y="91"/>
                  </a:lnTo>
                  <a:lnTo>
                    <a:pt x="43" y="83"/>
                  </a:lnTo>
                  <a:lnTo>
                    <a:pt x="45" y="69"/>
                  </a:lnTo>
                  <a:lnTo>
                    <a:pt x="46" y="54"/>
                  </a:lnTo>
                  <a:lnTo>
                    <a:pt x="46" y="37"/>
                  </a:lnTo>
                  <a:lnTo>
                    <a:pt x="44" y="25"/>
                  </a:lnTo>
                  <a:lnTo>
                    <a:pt x="39" y="10"/>
                  </a:lnTo>
                  <a:lnTo>
                    <a:pt x="37" y="5"/>
                  </a:lnTo>
                  <a:lnTo>
                    <a:pt x="34" y="2"/>
                  </a:lnTo>
                  <a:lnTo>
                    <a:pt x="29" y="0"/>
                  </a:lnTo>
                  <a:lnTo>
                    <a:pt x="24" y="0"/>
                  </a:lnTo>
                  <a:lnTo>
                    <a:pt x="18" y="2"/>
                  </a:lnTo>
                  <a:lnTo>
                    <a:pt x="14" y="5"/>
                  </a:lnTo>
                </a:path>
              </a:pathLst>
            </a:custGeom>
            <a:solidFill>
              <a:srgbClr val="7F5F3F"/>
            </a:solidFill>
            <a:ln w="12700" cap="rnd">
              <a:solidFill>
                <a:srgbClr val="3F1F00"/>
              </a:solidFill>
              <a:round/>
              <a:headEnd/>
              <a:tailEnd/>
            </a:ln>
          </p:spPr>
          <p:txBody>
            <a:bodyPr/>
            <a:lstStyle/>
            <a:p>
              <a:endParaRPr lang="en-US"/>
            </a:p>
          </p:txBody>
        </p:sp>
        <p:sp>
          <p:nvSpPr>
            <p:cNvPr id="10263" name="Rectangle 64"/>
            <p:cNvSpPr>
              <a:spLocks noChangeArrowheads="1"/>
            </p:cNvSpPr>
            <p:nvPr/>
          </p:nvSpPr>
          <p:spPr bwMode="auto">
            <a:xfrm>
              <a:off x="3080" y="2903"/>
              <a:ext cx="998" cy="197"/>
            </a:xfrm>
            <a:prstGeom prst="rect">
              <a:avLst/>
            </a:prstGeom>
            <a:noFill/>
            <a:ln w="9525">
              <a:noFill/>
              <a:miter lim="800000"/>
              <a:headEnd/>
              <a:tailEnd/>
            </a:ln>
          </p:spPr>
          <p:txBody>
            <a:bodyPr wrap="none" lIns="92075" tIns="46038" rIns="92075" bIns="46038">
              <a:spAutoFit/>
            </a:bodyPr>
            <a:lstStyle/>
            <a:p>
              <a:pPr algn="ctr">
                <a:lnSpc>
                  <a:spcPct val="90000"/>
                </a:lnSpc>
              </a:pPr>
              <a:r>
                <a:rPr lang="en-US" sz="1600"/>
                <a:t>Professor Clark</a:t>
              </a:r>
            </a:p>
          </p:txBody>
        </p:sp>
      </p:grpSp>
      <p:sp>
        <p:nvSpPr>
          <p:cNvPr id="10247" name="Rectangle 65"/>
          <p:cNvSpPr>
            <a:spLocks noChangeArrowheads="1"/>
          </p:cNvSpPr>
          <p:nvPr/>
        </p:nvSpPr>
        <p:spPr bwMode="gray">
          <a:xfrm>
            <a:off x="6045200" y="2935288"/>
            <a:ext cx="990600" cy="304800"/>
          </a:xfrm>
          <a:prstGeom prst="rect">
            <a:avLst/>
          </a:prstGeom>
          <a:noFill/>
          <a:ln w="9525">
            <a:noFill/>
            <a:miter lim="800000"/>
            <a:headEnd/>
            <a:tailEnd/>
          </a:ln>
        </p:spPr>
        <p:txBody>
          <a:bodyPr wrap="none" lIns="92075" tIns="46038" rIns="92075" bIns="46038">
            <a:spAutoFit/>
          </a:bodyPr>
          <a:lstStyle/>
          <a:p>
            <a:pPr>
              <a:spcAft>
                <a:spcPct val="30000"/>
              </a:spcAft>
            </a:pPr>
            <a:r>
              <a:rPr lang="en-US" sz="1400" b="1">
                <a:solidFill>
                  <a:schemeClr val="bg1"/>
                </a:solidFill>
              </a:rPr>
              <a:t>a + b = 10</a:t>
            </a:r>
          </a:p>
        </p:txBody>
      </p:sp>
      <p:sp>
        <p:nvSpPr>
          <p:cNvPr id="10248" name="Rectangle 66"/>
          <p:cNvSpPr>
            <a:spLocks noChangeArrowheads="1"/>
          </p:cNvSpPr>
          <p:nvPr/>
        </p:nvSpPr>
        <p:spPr bwMode="auto">
          <a:xfrm>
            <a:off x="217488" y="4343400"/>
            <a:ext cx="2454275" cy="822325"/>
          </a:xfrm>
          <a:prstGeom prst="rect">
            <a:avLst/>
          </a:prstGeom>
          <a:noFill/>
          <a:ln w="9525">
            <a:noFill/>
            <a:miter lim="800000"/>
            <a:headEnd/>
            <a:tailEnd/>
          </a:ln>
        </p:spPr>
        <p:txBody>
          <a:bodyPr wrap="none" lIns="92075" tIns="46038" rIns="92075" bIns="46038">
            <a:spAutoFit/>
          </a:bodyPr>
          <a:lstStyle/>
          <a:p>
            <a:pPr algn="ctr"/>
            <a:r>
              <a:rPr lang="en-US" u="sng"/>
              <a:t>ProfessorClark : </a:t>
            </a:r>
          </a:p>
          <a:p>
            <a:pPr algn="ctr"/>
            <a:r>
              <a:rPr lang="en-US" u="sng"/>
              <a:t>Professor</a:t>
            </a:r>
            <a:endParaRPr lang="en-US"/>
          </a:p>
        </p:txBody>
      </p:sp>
      <p:sp>
        <p:nvSpPr>
          <p:cNvPr id="10249" name="Rectangle 67"/>
          <p:cNvSpPr>
            <a:spLocks noChangeArrowheads="1"/>
          </p:cNvSpPr>
          <p:nvPr/>
        </p:nvSpPr>
        <p:spPr bwMode="auto">
          <a:xfrm>
            <a:off x="152400" y="4419600"/>
            <a:ext cx="2584450" cy="1282700"/>
          </a:xfrm>
          <a:prstGeom prst="rect">
            <a:avLst/>
          </a:prstGeom>
          <a:noFill/>
          <a:ln w="28575">
            <a:solidFill>
              <a:schemeClr val="tx1"/>
            </a:solidFill>
            <a:miter lim="800000"/>
            <a:headEnd/>
            <a:tailEnd/>
          </a:ln>
        </p:spPr>
        <p:txBody>
          <a:bodyPr wrap="none" anchor="ctr"/>
          <a:lstStyle/>
          <a:p>
            <a:endParaRPr lang="en-US"/>
          </a:p>
        </p:txBody>
      </p:sp>
      <p:sp>
        <p:nvSpPr>
          <p:cNvPr id="10250" name="Rectangle 68"/>
          <p:cNvSpPr>
            <a:spLocks noChangeArrowheads="1"/>
          </p:cNvSpPr>
          <p:nvPr/>
        </p:nvSpPr>
        <p:spPr bwMode="auto">
          <a:xfrm>
            <a:off x="3240088" y="3200400"/>
            <a:ext cx="2201862" cy="457200"/>
          </a:xfrm>
          <a:prstGeom prst="rect">
            <a:avLst/>
          </a:prstGeom>
          <a:noFill/>
          <a:ln w="28575">
            <a:noFill/>
            <a:miter lim="800000"/>
            <a:headEnd/>
            <a:tailEnd/>
          </a:ln>
        </p:spPr>
        <p:txBody>
          <a:bodyPr wrap="none" lIns="92075" tIns="46038" rIns="92075" bIns="46038">
            <a:spAutoFit/>
          </a:bodyPr>
          <a:lstStyle/>
          <a:p>
            <a:r>
              <a:rPr lang="en-US" u="sng"/>
              <a:t>ProfessorClark</a:t>
            </a:r>
            <a:endParaRPr lang="en-US"/>
          </a:p>
        </p:txBody>
      </p:sp>
      <p:sp>
        <p:nvSpPr>
          <p:cNvPr id="10251" name="Rectangle 69"/>
          <p:cNvSpPr>
            <a:spLocks noChangeArrowheads="1"/>
          </p:cNvSpPr>
          <p:nvPr/>
        </p:nvSpPr>
        <p:spPr bwMode="auto">
          <a:xfrm>
            <a:off x="3200400" y="3124200"/>
            <a:ext cx="2279650" cy="1282700"/>
          </a:xfrm>
          <a:prstGeom prst="rect">
            <a:avLst/>
          </a:prstGeom>
          <a:noFill/>
          <a:ln w="28575">
            <a:solidFill>
              <a:schemeClr val="tx1"/>
            </a:solidFill>
            <a:miter lim="800000"/>
            <a:headEnd/>
            <a:tailEnd/>
          </a:ln>
        </p:spPr>
        <p:txBody>
          <a:bodyPr wrap="none" anchor="ctr"/>
          <a:lstStyle/>
          <a:p>
            <a:endParaRPr lang="en-US"/>
          </a:p>
        </p:txBody>
      </p:sp>
      <p:sp>
        <p:nvSpPr>
          <p:cNvPr id="10252" name="Text Box 70"/>
          <p:cNvSpPr txBox="1">
            <a:spLocks noChangeArrowheads="1"/>
          </p:cNvSpPr>
          <p:nvPr/>
        </p:nvSpPr>
        <p:spPr bwMode="auto">
          <a:xfrm>
            <a:off x="228600" y="3733800"/>
            <a:ext cx="2438400"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tx2"/>
                </a:solidFill>
                <a:latin typeface="Times New Roman" charset="0"/>
              </a:rPr>
              <a:t>Class Name Only</a:t>
            </a:r>
          </a:p>
        </p:txBody>
      </p:sp>
      <p:sp>
        <p:nvSpPr>
          <p:cNvPr id="10253" name="Text Box 71"/>
          <p:cNvSpPr txBox="1">
            <a:spLocks noChangeArrowheads="1"/>
          </p:cNvSpPr>
          <p:nvPr/>
        </p:nvSpPr>
        <p:spPr bwMode="auto">
          <a:xfrm>
            <a:off x="3200400" y="4648200"/>
            <a:ext cx="2438400"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tx2"/>
                </a:solidFill>
                <a:latin typeface="Times New Roman" charset="0"/>
              </a:rPr>
              <a:t>Object Name Only</a:t>
            </a:r>
          </a:p>
        </p:txBody>
      </p:sp>
      <p:sp>
        <p:nvSpPr>
          <p:cNvPr id="10254" name="Text Box 72"/>
          <p:cNvSpPr txBox="1">
            <a:spLocks noChangeArrowheads="1"/>
          </p:cNvSpPr>
          <p:nvPr/>
        </p:nvSpPr>
        <p:spPr bwMode="auto">
          <a:xfrm>
            <a:off x="0" y="5791200"/>
            <a:ext cx="2971800"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tx2"/>
                </a:solidFill>
                <a:latin typeface="Times New Roman" charset="0"/>
              </a:rPr>
              <a:t>Class and Object Name</a:t>
            </a:r>
          </a:p>
        </p:txBody>
      </p:sp>
      <p:sp>
        <p:nvSpPr>
          <p:cNvPr id="10255" name="Rectangle 74"/>
          <p:cNvSpPr>
            <a:spLocks noGrp="1" noChangeArrowheads="1"/>
          </p:cNvSpPr>
          <p:nvPr>
            <p:ph type="title"/>
          </p:nvPr>
        </p:nvSpPr>
        <p:spPr/>
        <p:txBody>
          <a:bodyPr/>
          <a:lstStyle/>
          <a:p>
            <a:r>
              <a:rPr lang="en-US" smtClean="0"/>
              <a:t>Representing Objects</a:t>
            </a:r>
          </a:p>
        </p:txBody>
      </p:sp>
      <p:sp>
        <p:nvSpPr>
          <p:cNvPr id="10256" name="Rectangle 75"/>
          <p:cNvSpPr>
            <a:spLocks noGrp="1" noChangeArrowheads="1"/>
          </p:cNvSpPr>
          <p:nvPr>
            <p:ph type="body" idx="1"/>
          </p:nvPr>
        </p:nvSpPr>
        <p:spPr>
          <a:xfrm>
            <a:off x="395288" y="1219200"/>
            <a:ext cx="8178800" cy="4953000"/>
          </a:xfrm>
        </p:spPr>
        <p:txBody>
          <a:bodyPr/>
          <a:lstStyle/>
          <a:p>
            <a:r>
              <a:rPr lang="en-US" dirty="0" smtClean="0"/>
              <a:t>An object is represented as rectangles with underlined names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6" name="Picture 2"/>
          <p:cNvPicPr>
            <a:picLocks noChangeAspect="1" noChangeArrowheads="1"/>
          </p:cNvPicPr>
          <p:nvPr/>
        </p:nvPicPr>
        <p:blipFill>
          <a:blip r:embed="rId2"/>
          <a:srcRect/>
          <a:stretch>
            <a:fillRect/>
          </a:stretch>
        </p:blipFill>
        <p:spPr bwMode="auto">
          <a:xfrm>
            <a:off x="228600" y="228599"/>
            <a:ext cx="8001000" cy="6356959"/>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1026" name="Picture 2"/>
          <p:cNvPicPr>
            <a:picLocks noChangeAspect="1" noChangeArrowheads="1"/>
          </p:cNvPicPr>
          <p:nvPr/>
        </p:nvPicPr>
        <p:blipFill>
          <a:blip r:embed="rId2"/>
          <a:srcRect/>
          <a:stretch>
            <a:fillRect/>
          </a:stretch>
        </p:blipFill>
        <p:spPr bwMode="auto">
          <a:xfrm>
            <a:off x="380999" y="152400"/>
            <a:ext cx="8319085" cy="1752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81000" y="1981200"/>
            <a:ext cx="8229600" cy="2342163"/>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81000" y="4388848"/>
            <a:ext cx="8229600" cy="24691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12D8207F-75BE-4FD2-90CA-C437492BB955}" type="slidenum">
              <a:rPr lang="en-US" smtClean="0"/>
              <a:pPr/>
              <a:t>13</a:t>
            </a:fld>
            <a:endParaRPr lang="en-US" smtClean="0"/>
          </a:p>
        </p:txBody>
      </p:sp>
      <p:sp>
        <p:nvSpPr>
          <p:cNvPr id="13315" name="Rectangle 2"/>
          <p:cNvSpPr>
            <a:spLocks noChangeArrowheads="1"/>
          </p:cNvSpPr>
          <p:nvPr/>
        </p:nvSpPr>
        <p:spPr bwMode="auto">
          <a:xfrm>
            <a:off x="3124200" y="6248400"/>
            <a:ext cx="2895600" cy="457200"/>
          </a:xfrm>
          <a:prstGeom prst="rect">
            <a:avLst/>
          </a:prstGeom>
          <a:noFill/>
          <a:ln w="9525">
            <a:noFill/>
            <a:miter lim="800000"/>
            <a:headEnd/>
            <a:tailEnd/>
          </a:ln>
        </p:spPr>
        <p:txBody>
          <a:bodyPr wrap="none" anchor="ctr"/>
          <a:lstStyle/>
          <a:p>
            <a:endParaRPr lang="en-US"/>
          </a:p>
        </p:txBody>
      </p:sp>
      <p:pic>
        <p:nvPicPr>
          <p:cNvPr id="13316" name="Picture 3"/>
          <p:cNvPicPr>
            <a:picLocks noChangeArrowheads="1"/>
          </p:cNvPicPr>
          <p:nvPr/>
        </p:nvPicPr>
        <p:blipFill>
          <a:blip r:embed="rId3"/>
          <a:srcRect/>
          <a:stretch>
            <a:fillRect/>
          </a:stretch>
        </p:blipFill>
        <p:spPr bwMode="auto">
          <a:xfrm>
            <a:off x="520700" y="3328988"/>
            <a:ext cx="1819275" cy="1020762"/>
          </a:xfrm>
          <a:prstGeom prst="rect">
            <a:avLst/>
          </a:prstGeom>
          <a:noFill/>
          <a:ln w="9525">
            <a:noFill/>
            <a:miter lim="800000"/>
            <a:headEnd/>
            <a:tailEnd/>
          </a:ln>
        </p:spPr>
      </p:pic>
      <p:pic>
        <p:nvPicPr>
          <p:cNvPr id="13317" name="Picture 4"/>
          <p:cNvPicPr>
            <a:picLocks noChangeArrowheads="1"/>
          </p:cNvPicPr>
          <p:nvPr/>
        </p:nvPicPr>
        <p:blipFill>
          <a:blip r:embed="rId4"/>
          <a:srcRect/>
          <a:stretch>
            <a:fillRect/>
          </a:stretch>
        </p:blipFill>
        <p:spPr bwMode="auto">
          <a:xfrm>
            <a:off x="857250" y="4837113"/>
            <a:ext cx="2601913" cy="814387"/>
          </a:xfrm>
          <a:prstGeom prst="rect">
            <a:avLst/>
          </a:prstGeom>
          <a:noFill/>
          <a:ln w="9525">
            <a:noFill/>
            <a:miter lim="800000"/>
            <a:headEnd/>
            <a:tailEnd/>
          </a:ln>
        </p:spPr>
      </p:pic>
      <p:pic>
        <p:nvPicPr>
          <p:cNvPr id="13318" name="Picture 5"/>
          <p:cNvPicPr>
            <a:picLocks noChangeArrowheads="1"/>
          </p:cNvPicPr>
          <p:nvPr/>
        </p:nvPicPr>
        <p:blipFill>
          <a:blip r:embed="rId5"/>
          <a:srcRect/>
          <a:stretch>
            <a:fillRect/>
          </a:stretch>
        </p:blipFill>
        <p:spPr bwMode="auto">
          <a:xfrm>
            <a:off x="2473325" y="2757488"/>
            <a:ext cx="1314450" cy="1592262"/>
          </a:xfrm>
          <a:prstGeom prst="rect">
            <a:avLst/>
          </a:prstGeom>
          <a:noFill/>
          <a:ln w="9525">
            <a:noFill/>
            <a:miter lim="800000"/>
            <a:headEnd/>
            <a:tailEnd/>
          </a:ln>
        </p:spPr>
      </p:pic>
      <p:pic>
        <p:nvPicPr>
          <p:cNvPr id="13319" name="Picture 6"/>
          <p:cNvPicPr>
            <a:picLocks noChangeArrowheads="1"/>
          </p:cNvPicPr>
          <p:nvPr/>
        </p:nvPicPr>
        <p:blipFill>
          <a:blip r:embed="rId6"/>
          <a:srcRect/>
          <a:stretch>
            <a:fillRect/>
          </a:stretch>
        </p:blipFill>
        <p:spPr bwMode="auto">
          <a:xfrm>
            <a:off x="6424613" y="2778125"/>
            <a:ext cx="1795462" cy="1860550"/>
          </a:xfrm>
          <a:prstGeom prst="rect">
            <a:avLst/>
          </a:prstGeom>
          <a:noFill/>
          <a:ln w="9525">
            <a:noFill/>
            <a:miter lim="800000"/>
            <a:headEnd/>
            <a:tailEnd/>
          </a:ln>
        </p:spPr>
      </p:pic>
      <p:pic>
        <p:nvPicPr>
          <p:cNvPr id="13320" name="Picture 7"/>
          <p:cNvPicPr>
            <a:picLocks noChangeArrowheads="1"/>
          </p:cNvPicPr>
          <p:nvPr/>
        </p:nvPicPr>
        <p:blipFill>
          <a:blip r:embed="rId7"/>
          <a:srcRect/>
          <a:stretch>
            <a:fillRect/>
          </a:stretch>
        </p:blipFill>
        <p:spPr bwMode="auto">
          <a:xfrm>
            <a:off x="4240213" y="3348038"/>
            <a:ext cx="1255712" cy="1130300"/>
          </a:xfrm>
          <a:prstGeom prst="rect">
            <a:avLst/>
          </a:prstGeom>
          <a:noFill/>
          <a:ln w="9525">
            <a:noFill/>
            <a:miter lim="800000"/>
            <a:headEnd/>
            <a:tailEnd/>
          </a:ln>
        </p:spPr>
      </p:pic>
      <p:pic>
        <p:nvPicPr>
          <p:cNvPr id="13321" name="Picture 8"/>
          <p:cNvPicPr>
            <a:picLocks noChangeArrowheads="1"/>
          </p:cNvPicPr>
          <p:nvPr/>
        </p:nvPicPr>
        <p:blipFill>
          <a:blip r:embed="rId8"/>
          <a:srcRect/>
          <a:stretch>
            <a:fillRect/>
          </a:stretch>
        </p:blipFill>
        <p:spPr bwMode="auto">
          <a:xfrm>
            <a:off x="4694238" y="5040313"/>
            <a:ext cx="766762" cy="517525"/>
          </a:xfrm>
          <a:prstGeom prst="rect">
            <a:avLst/>
          </a:prstGeom>
          <a:noFill/>
          <a:ln w="9525">
            <a:noFill/>
            <a:miter lim="800000"/>
            <a:headEnd/>
            <a:tailEnd/>
          </a:ln>
        </p:spPr>
      </p:pic>
      <p:sp>
        <p:nvSpPr>
          <p:cNvPr id="13322" name="Rectangle 9"/>
          <p:cNvSpPr>
            <a:spLocks noGrp="1" noChangeArrowheads="1"/>
          </p:cNvSpPr>
          <p:nvPr>
            <p:ph type="title"/>
          </p:nvPr>
        </p:nvSpPr>
        <p:spPr/>
        <p:txBody>
          <a:bodyPr/>
          <a:lstStyle/>
          <a:p>
            <a:r>
              <a:rPr lang="en-US" smtClean="0"/>
              <a:t>Classes of Objects</a:t>
            </a:r>
          </a:p>
        </p:txBody>
      </p:sp>
      <p:sp>
        <p:nvSpPr>
          <p:cNvPr id="13323" name="Rectangle 10"/>
          <p:cNvSpPr>
            <a:spLocks noGrp="1" noChangeArrowheads="1"/>
          </p:cNvSpPr>
          <p:nvPr>
            <p:ph type="body" idx="1"/>
          </p:nvPr>
        </p:nvSpPr>
        <p:spPr/>
        <p:txBody>
          <a:bodyPr/>
          <a:lstStyle/>
          <a:p>
            <a:r>
              <a:rPr lang="en-US" smtClean="0"/>
              <a:t>How many classes do you see?</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p:spPr>
        <p:txBody>
          <a:bodyPr/>
          <a:lstStyle/>
          <a:p>
            <a:fld id="{28A948A6-865A-471C-991A-02E8D79A06B3}" type="slidenum">
              <a:rPr lang="en-US" smtClean="0"/>
              <a:pPr/>
              <a:t>14</a:t>
            </a:fld>
            <a:endParaRPr lang="en-US" smtClean="0"/>
          </a:p>
        </p:txBody>
      </p:sp>
      <p:sp>
        <p:nvSpPr>
          <p:cNvPr id="14339" name="Rectangle 2"/>
          <p:cNvSpPr>
            <a:spLocks noChangeArrowheads="1"/>
          </p:cNvSpPr>
          <p:nvPr/>
        </p:nvSpPr>
        <p:spPr bwMode="auto">
          <a:xfrm>
            <a:off x="3124200" y="6096000"/>
            <a:ext cx="2895600" cy="457200"/>
          </a:xfrm>
          <a:prstGeom prst="rect">
            <a:avLst/>
          </a:prstGeom>
          <a:noFill/>
          <a:ln w="9525">
            <a:noFill/>
            <a:miter lim="800000"/>
            <a:headEnd/>
            <a:tailEnd/>
          </a:ln>
        </p:spPr>
        <p:txBody>
          <a:bodyPr wrap="none" anchor="ctr"/>
          <a:lstStyle/>
          <a:p>
            <a:endParaRPr lang="en-US"/>
          </a:p>
        </p:txBody>
      </p:sp>
      <p:sp>
        <p:nvSpPr>
          <p:cNvPr id="14340" name="Rectangle 3"/>
          <p:cNvSpPr>
            <a:spLocks noChangeArrowheads="1"/>
          </p:cNvSpPr>
          <p:nvPr/>
        </p:nvSpPr>
        <p:spPr bwMode="auto">
          <a:xfrm>
            <a:off x="2209800" y="3581400"/>
            <a:ext cx="1114425" cy="396875"/>
          </a:xfrm>
          <a:prstGeom prst="rect">
            <a:avLst/>
          </a:prstGeom>
          <a:noFill/>
          <a:ln w="9525">
            <a:noFill/>
            <a:miter lim="800000"/>
            <a:headEnd/>
            <a:tailEnd/>
          </a:ln>
        </p:spPr>
        <p:txBody>
          <a:bodyPr wrap="none" lIns="92075" tIns="46038" rIns="92075" bIns="46038">
            <a:spAutoFit/>
          </a:bodyPr>
          <a:lstStyle/>
          <a:p>
            <a:r>
              <a:rPr lang="en-US" sz="2000" b="1">
                <a:latin typeface="Helvetica" pitchFamily="34" charset="0"/>
              </a:rPr>
              <a:t>Objects</a:t>
            </a:r>
          </a:p>
        </p:txBody>
      </p:sp>
      <p:sp>
        <p:nvSpPr>
          <p:cNvPr id="14341" name="Line 4"/>
          <p:cNvSpPr>
            <a:spLocks noChangeShapeType="1"/>
          </p:cNvSpPr>
          <p:nvPr/>
        </p:nvSpPr>
        <p:spPr bwMode="auto">
          <a:xfrm flipV="1">
            <a:off x="5272088" y="4708525"/>
            <a:ext cx="1160462" cy="14288"/>
          </a:xfrm>
          <a:prstGeom prst="line">
            <a:avLst/>
          </a:prstGeom>
          <a:noFill/>
          <a:ln w="76200">
            <a:solidFill>
              <a:srgbClr val="FF00FF"/>
            </a:solidFill>
            <a:round/>
            <a:headEnd type="none" w="sm" len="sm"/>
            <a:tailEnd type="stealth" w="med" len="lg"/>
          </a:ln>
        </p:spPr>
        <p:txBody>
          <a:bodyPr wrap="none" anchor="ctr"/>
          <a:lstStyle/>
          <a:p>
            <a:endParaRPr lang="en-US"/>
          </a:p>
        </p:txBody>
      </p:sp>
      <p:sp>
        <p:nvSpPr>
          <p:cNvPr id="14342" name="Rectangle 5"/>
          <p:cNvSpPr>
            <a:spLocks noChangeArrowheads="1"/>
          </p:cNvSpPr>
          <p:nvPr/>
        </p:nvSpPr>
        <p:spPr bwMode="auto">
          <a:xfrm>
            <a:off x="7239000" y="3581400"/>
            <a:ext cx="793750" cy="366713"/>
          </a:xfrm>
          <a:prstGeom prst="rect">
            <a:avLst/>
          </a:prstGeom>
          <a:noFill/>
          <a:ln w="9525">
            <a:noFill/>
            <a:miter lim="800000"/>
            <a:headEnd/>
            <a:tailEnd/>
          </a:ln>
        </p:spPr>
        <p:txBody>
          <a:bodyPr wrap="none" lIns="92075" tIns="46038" rIns="92075" bIns="46038">
            <a:spAutoFit/>
          </a:bodyPr>
          <a:lstStyle/>
          <a:p>
            <a:r>
              <a:rPr lang="en-US" sz="1800" b="1">
                <a:latin typeface="Helvetica" pitchFamily="34" charset="0"/>
              </a:rPr>
              <a:t>Class</a:t>
            </a:r>
          </a:p>
        </p:txBody>
      </p:sp>
      <p:grpSp>
        <p:nvGrpSpPr>
          <p:cNvPr id="2" name="Group 6"/>
          <p:cNvGrpSpPr>
            <a:grpSpLocks/>
          </p:cNvGrpSpPr>
          <p:nvPr/>
        </p:nvGrpSpPr>
        <p:grpSpPr bwMode="auto">
          <a:xfrm>
            <a:off x="379413" y="4070350"/>
            <a:ext cx="1630362" cy="1368425"/>
            <a:chOff x="230" y="2229"/>
            <a:chExt cx="1027" cy="862"/>
          </a:xfrm>
        </p:grpSpPr>
        <p:sp>
          <p:nvSpPr>
            <p:cNvPr id="14516" name="Rectangle 7"/>
            <p:cNvSpPr>
              <a:spLocks noChangeArrowheads="1"/>
            </p:cNvSpPr>
            <p:nvPr/>
          </p:nvSpPr>
          <p:spPr bwMode="auto">
            <a:xfrm>
              <a:off x="369" y="2229"/>
              <a:ext cx="553" cy="304"/>
            </a:xfrm>
            <a:prstGeom prst="rect">
              <a:avLst/>
            </a:prstGeom>
            <a:solidFill>
              <a:srgbClr val="000000"/>
            </a:solidFill>
            <a:ln w="9525">
              <a:noFill/>
              <a:miter lim="800000"/>
              <a:headEnd/>
              <a:tailEnd/>
            </a:ln>
          </p:spPr>
          <p:txBody>
            <a:bodyPr wrap="none" anchor="ctr"/>
            <a:lstStyle/>
            <a:p>
              <a:endParaRPr lang="en-US"/>
            </a:p>
          </p:txBody>
        </p:sp>
        <p:grpSp>
          <p:nvGrpSpPr>
            <p:cNvPr id="3" name="Group 8"/>
            <p:cNvGrpSpPr>
              <a:grpSpLocks/>
            </p:cNvGrpSpPr>
            <p:nvPr/>
          </p:nvGrpSpPr>
          <p:grpSpPr bwMode="auto">
            <a:xfrm>
              <a:off x="590" y="2447"/>
              <a:ext cx="171" cy="163"/>
              <a:chOff x="590" y="2447"/>
              <a:chExt cx="171" cy="163"/>
            </a:xfrm>
          </p:grpSpPr>
          <p:sp>
            <p:nvSpPr>
              <p:cNvPr id="14595" name="Freeform 9"/>
              <p:cNvSpPr>
                <a:spLocks/>
              </p:cNvSpPr>
              <p:nvPr/>
            </p:nvSpPr>
            <p:spPr bwMode="auto">
              <a:xfrm>
                <a:off x="636" y="2452"/>
                <a:ext cx="125" cy="157"/>
              </a:xfrm>
              <a:custGeom>
                <a:avLst/>
                <a:gdLst>
                  <a:gd name="T0" fmla="*/ 0 w 125"/>
                  <a:gd name="T1" fmla="*/ 115 h 157"/>
                  <a:gd name="T2" fmla="*/ 5 w 125"/>
                  <a:gd name="T3" fmla="*/ 107 h 157"/>
                  <a:gd name="T4" fmla="*/ 4 w 125"/>
                  <a:gd name="T5" fmla="*/ 95 h 157"/>
                  <a:gd name="T6" fmla="*/ 1 w 125"/>
                  <a:gd name="T7" fmla="*/ 69 h 157"/>
                  <a:gd name="T8" fmla="*/ 5 w 125"/>
                  <a:gd name="T9" fmla="*/ 41 h 157"/>
                  <a:gd name="T10" fmla="*/ 13 w 125"/>
                  <a:gd name="T11" fmla="*/ 20 h 157"/>
                  <a:gd name="T12" fmla="*/ 26 w 125"/>
                  <a:gd name="T13" fmla="*/ 8 h 157"/>
                  <a:gd name="T14" fmla="*/ 46 w 125"/>
                  <a:gd name="T15" fmla="*/ 2 h 157"/>
                  <a:gd name="T16" fmla="*/ 69 w 125"/>
                  <a:gd name="T17" fmla="*/ 0 h 157"/>
                  <a:gd name="T18" fmla="*/ 87 w 125"/>
                  <a:gd name="T19" fmla="*/ 2 h 157"/>
                  <a:gd name="T20" fmla="*/ 106 w 125"/>
                  <a:gd name="T21" fmla="*/ 14 h 157"/>
                  <a:gd name="T22" fmla="*/ 114 w 125"/>
                  <a:gd name="T23" fmla="*/ 29 h 157"/>
                  <a:gd name="T24" fmla="*/ 121 w 125"/>
                  <a:gd name="T25" fmla="*/ 48 h 157"/>
                  <a:gd name="T26" fmla="*/ 124 w 125"/>
                  <a:gd name="T27" fmla="*/ 75 h 157"/>
                  <a:gd name="T28" fmla="*/ 120 w 125"/>
                  <a:gd name="T29" fmla="*/ 81 h 157"/>
                  <a:gd name="T30" fmla="*/ 122 w 125"/>
                  <a:gd name="T31" fmla="*/ 89 h 157"/>
                  <a:gd name="T32" fmla="*/ 121 w 125"/>
                  <a:gd name="T33" fmla="*/ 103 h 157"/>
                  <a:gd name="T34" fmla="*/ 117 w 125"/>
                  <a:gd name="T35" fmla="*/ 118 h 157"/>
                  <a:gd name="T36" fmla="*/ 98 w 125"/>
                  <a:gd name="T37" fmla="*/ 143 h 157"/>
                  <a:gd name="T38" fmla="*/ 84 w 125"/>
                  <a:gd name="T39" fmla="*/ 148 h 157"/>
                  <a:gd name="T40" fmla="*/ 68 w 125"/>
                  <a:gd name="T41" fmla="*/ 153 h 157"/>
                  <a:gd name="T42" fmla="*/ 54 w 125"/>
                  <a:gd name="T43" fmla="*/ 156 h 157"/>
                  <a:gd name="T44" fmla="*/ 0 w 125"/>
                  <a:gd name="T45" fmla="*/ 115 h 1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
                  <a:gd name="T70" fmla="*/ 0 h 157"/>
                  <a:gd name="T71" fmla="*/ 125 w 125"/>
                  <a:gd name="T72" fmla="*/ 157 h 1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5" h="157">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w="9525" cap="rnd">
                <a:noFill/>
                <a:round/>
                <a:headEnd/>
                <a:tailEnd/>
              </a:ln>
            </p:spPr>
            <p:txBody>
              <a:bodyPr/>
              <a:lstStyle/>
              <a:p>
                <a:endParaRPr lang="en-US"/>
              </a:p>
            </p:txBody>
          </p:sp>
          <p:sp>
            <p:nvSpPr>
              <p:cNvPr id="14596" name="Freeform 10"/>
              <p:cNvSpPr>
                <a:spLocks/>
              </p:cNvSpPr>
              <p:nvPr/>
            </p:nvSpPr>
            <p:spPr bwMode="auto">
              <a:xfrm>
                <a:off x="630" y="2447"/>
                <a:ext cx="123" cy="128"/>
              </a:xfrm>
              <a:custGeom>
                <a:avLst/>
                <a:gdLst>
                  <a:gd name="T0" fmla="*/ 6 w 123"/>
                  <a:gd name="T1" fmla="*/ 110 h 128"/>
                  <a:gd name="T2" fmla="*/ 1 w 123"/>
                  <a:gd name="T3" fmla="*/ 79 h 128"/>
                  <a:gd name="T4" fmla="*/ 0 w 123"/>
                  <a:gd name="T5" fmla="*/ 62 h 128"/>
                  <a:gd name="T6" fmla="*/ 4 w 123"/>
                  <a:gd name="T7" fmla="*/ 38 h 128"/>
                  <a:gd name="T8" fmla="*/ 11 w 123"/>
                  <a:gd name="T9" fmla="*/ 19 h 128"/>
                  <a:gd name="T10" fmla="*/ 26 w 123"/>
                  <a:gd name="T11" fmla="*/ 5 h 128"/>
                  <a:gd name="T12" fmla="*/ 44 w 123"/>
                  <a:gd name="T13" fmla="*/ 1 h 128"/>
                  <a:gd name="T14" fmla="*/ 68 w 123"/>
                  <a:gd name="T15" fmla="*/ 0 h 128"/>
                  <a:gd name="T16" fmla="*/ 81 w 123"/>
                  <a:gd name="T17" fmla="*/ 2 h 128"/>
                  <a:gd name="T18" fmla="*/ 94 w 123"/>
                  <a:gd name="T19" fmla="*/ 6 h 128"/>
                  <a:gd name="T20" fmla="*/ 105 w 123"/>
                  <a:gd name="T21" fmla="*/ 12 h 128"/>
                  <a:gd name="T22" fmla="*/ 116 w 123"/>
                  <a:gd name="T23" fmla="*/ 20 h 128"/>
                  <a:gd name="T24" fmla="*/ 119 w 123"/>
                  <a:gd name="T25" fmla="*/ 27 h 128"/>
                  <a:gd name="T26" fmla="*/ 107 w 123"/>
                  <a:gd name="T27" fmla="*/ 20 h 128"/>
                  <a:gd name="T28" fmla="*/ 95 w 123"/>
                  <a:gd name="T29" fmla="*/ 19 h 128"/>
                  <a:gd name="T30" fmla="*/ 91 w 123"/>
                  <a:gd name="T31" fmla="*/ 19 h 128"/>
                  <a:gd name="T32" fmla="*/ 101 w 123"/>
                  <a:gd name="T33" fmla="*/ 26 h 128"/>
                  <a:gd name="T34" fmla="*/ 107 w 123"/>
                  <a:gd name="T35" fmla="*/ 34 h 128"/>
                  <a:gd name="T36" fmla="*/ 110 w 123"/>
                  <a:gd name="T37" fmla="*/ 42 h 128"/>
                  <a:gd name="T38" fmla="*/ 115 w 123"/>
                  <a:gd name="T39" fmla="*/ 48 h 128"/>
                  <a:gd name="T40" fmla="*/ 120 w 123"/>
                  <a:gd name="T41" fmla="*/ 55 h 128"/>
                  <a:gd name="T42" fmla="*/ 121 w 123"/>
                  <a:gd name="T43" fmla="*/ 62 h 128"/>
                  <a:gd name="T44" fmla="*/ 122 w 123"/>
                  <a:gd name="T45" fmla="*/ 70 h 128"/>
                  <a:gd name="T46" fmla="*/ 117 w 123"/>
                  <a:gd name="T47" fmla="*/ 86 h 128"/>
                  <a:gd name="T48" fmla="*/ 112 w 123"/>
                  <a:gd name="T49" fmla="*/ 96 h 128"/>
                  <a:gd name="T50" fmla="*/ 106 w 123"/>
                  <a:gd name="T51" fmla="*/ 93 h 128"/>
                  <a:gd name="T52" fmla="*/ 108 w 123"/>
                  <a:gd name="T53" fmla="*/ 89 h 128"/>
                  <a:gd name="T54" fmla="*/ 108 w 123"/>
                  <a:gd name="T55" fmla="*/ 83 h 128"/>
                  <a:gd name="T56" fmla="*/ 104 w 123"/>
                  <a:gd name="T57" fmla="*/ 78 h 128"/>
                  <a:gd name="T58" fmla="*/ 95 w 123"/>
                  <a:gd name="T59" fmla="*/ 81 h 128"/>
                  <a:gd name="T60" fmla="*/ 82 w 123"/>
                  <a:gd name="T61" fmla="*/ 88 h 128"/>
                  <a:gd name="T62" fmla="*/ 78 w 123"/>
                  <a:gd name="T63" fmla="*/ 103 h 128"/>
                  <a:gd name="T64" fmla="*/ 75 w 123"/>
                  <a:gd name="T65" fmla="*/ 109 h 128"/>
                  <a:gd name="T66" fmla="*/ 78 w 123"/>
                  <a:gd name="T67" fmla="*/ 114 h 128"/>
                  <a:gd name="T68" fmla="*/ 82 w 123"/>
                  <a:gd name="T69" fmla="*/ 116 h 128"/>
                  <a:gd name="T70" fmla="*/ 62 w 123"/>
                  <a:gd name="T71" fmla="*/ 123 h 128"/>
                  <a:gd name="T72" fmla="*/ 46 w 123"/>
                  <a:gd name="T73" fmla="*/ 125 h 128"/>
                  <a:gd name="T74" fmla="*/ 33 w 123"/>
                  <a:gd name="T75" fmla="*/ 127 h 128"/>
                  <a:gd name="T76" fmla="*/ 18 w 123"/>
                  <a:gd name="T77" fmla="*/ 118 h 128"/>
                  <a:gd name="T78" fmla="*/ 6 w 123"/>
                  <a:gd name="T79" fmla="*/ 110 h 1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3"/>
                  <a:gd name="T121" fmla="*/ 0 h 128"/>
                  <a:gd name="T122" fmla="*/ 123 w 123"/>
                  <a:gd name="T123" fmla="*/ 128 h 1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3" h="128">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w="9525" cap="rnd">
                <a:noFill/>
                <a:round/>
                <a:headEnd/>
                <a:tailEnd/>
              </a:ln>
            </p:spPr>
            <p:txBody>
              <a:bodyPr/>
              <a:lstStyle/>
              <a:p>
                <a:endParaRPr lang="en-US"/>
              </a:p>
            </p:txBody>
          </p:sp>
          <p:sp>
            <p:nvSpPr>
              <p:cNvPr id="14597" name="Freeform 11"/>
              <p:cNvSpPr>
                <a:spLocks/>
              </p:cNvSpPr>
              <p:nvPr/>
            </p:nvSpPr>
            <p:spPr bwMode="auto">
              <a:xfrm>
                <a:off x="590" y="2563"/>
                <a:ext cx="102" cy="47"/>
              </a:xfrm>
              <a:custGeom>
                <a:avLst/>
                <a:gdLst>
                  <a:gd name="T0" fmla="*/ 0 w 102"/>
                  <a:gd name="T1" fmla="*/ 32 h 47"/>
                  <a:gd name="T2" fmla="*/ 23 w 102"/>
                  <a:gd name="T3" fmla="*/ 21 h 47"/>
                  <a:gd name="T4" fmla="*/ 42 w 102"/>
                  <a:gd name="T5" fmla="*/ 0 h 47"/>
                  <a:gd name="T6" fmla="*/ 101 w 102"/>
                  <a:gd name="T7" fmla="*/ 46 h 47"/>
                  <a:gd name="T8" fmla="*/ 0 60000 65536"/>
                  <a:gd name="T9" fmla="*/ 0 60000 65536"/>
                  <a:gd name="T10" fmla="*/ 0 60000 65536"/>
                  <a:gd name="T11" fmla="*/ 0 60000 65536"/>
                  <a:gd name="T12" fmla="*/ 0 w 102"/>
                  <a:gd name="T13" fmla="*/ 0 h 47"/>
                  <a:gd name="T14" fmla="*/ 102 w 102"/>
                  <a:gd name="T15" fmla="*/ 47 h 47"/>
                </a:gdLst>
                <a:ahLst/>
                <a:cxnLst>
                  <a:cxn ang="T8">
                    <a:pos x="T0" y="T1"/>
                  </a:cxn>
                  <a:cxn ang="T9">
                    <a:pos x="T2" y="T3"/>
                  </a:cxn>
                  <a:cxn ang="T10">
                    <a:pos x="T4" y="T5"/>
                  </a:cxn>
                  <a:cxn ang="T11">
                    <a:pos x="T6" y="T7"/>
                  </a:cxn>
                </a:cxnLst>
                <a:rect l="T12" t="T13" r="T14" b="T15"/>
                <a:pathLst>
                  <a:path w="102" h="47">
                    <a:moveTo>
                      <a:pt x="0" y="32"/>
                    </a:moveTo>
                    <a:lnTo>
                      <a:pt x="23" y="21"/>
                    </a:lnTo>
                    <a:lnTo>
                      <a:pt x="42" y="0"/>
                    </a:lnTo>
                    <a:lnTo>
                      <a:pt x="101" y="46"/>
                    </a:lnTo>
                  </a:path>
                </a:pathLst>
              </a:custGeom>
              <a:noFill/>
              <a:ln w="12700" cap="rnd">
                <a:solidFill>
                  <a:srgbClr val="000000"/>
                </a:solidFill>
                <a:round/>
                <a:headEnd type="none" w="sm" len="sm"/>
                <a:tailEnd type="none" w="sm" len="sm"/>
              </a:ln>
            </p:spPr>
            <p:txBody>
              <a:bodyPr/>
              <a:lstStyle/>
              <a:p>
                <a:endParaRPr lang="en-US"/>
              </a:p>
            </p:txBody>
          </p:sp>
        </p:grpSp>
        <p:grpSp>
          <p:nvGrpSpPr>
            <p:cNvPr id="4" name="Group 12"/>
            <p:cNvGrpSpPr>
              <a:grpSpLocks/>
            </p:cNvGrpSpPr>
            <p:nvPr/>
          </p:nvGrpSpPr>
          <p:grpSpPr bwMode="auto">
            <a:xfrm>
              <a:off x="832" y="2232"/>
              <a:ext cx="298" cy="582"/>
              <a:chOff x="832" y="2232"/>
              <a:chExt cx="298" cy="582"/>
            </a:xfrm>
          </p:grpSpPr>
          <p:sp>
            <p:nvSpPr>
              <p:cNvPr id="14543" name="Freeform 13"/>
              <p:cNvSpPr>
                <a:spLocks/>
              </p:cNvSpPr>
              <p:nvPr/>
            </p:nvSpPr>
            <p:spPr bwMode="auto">
              <a:xfrm>
                <a:off x="854" y="2670"/>
                <a:ext cx="218" cy="144"/>
              </a:xfrm>
              <a:custGeom>
                <a:avLst/>
                <a:gdLst>
                  <a:gd name="T0" fmla="*/ 18 w 218"/>
                  <a:gd name="T1" fmla="*/ 0 h 144"/>
                  <a:gd name="T2" fmla="*/ 0 w 218"/>
                  <a:gd name="T3" fmla="*/ 143 h 144"/>
                  <a:gd name="T4" fmla="*/ 217 w 218"/>
                  <a:gd name="T5" fmla="*/ 143 h 144"/>
                  <a:gd name="T6" fmla="*/ 209 w 218"/>
                  <a:gd name="T7" fmla="*/ 2 h 144"/>
                  <a:gd name="T8" fmla="*/ 18 w 218"/>
                  <a:gd name="T9" fmla="*/ 0 h 144"/>
                  <a:gd name="T10" fmla="*/ 0 60000 65536"/>
                  <a:gd name="T11" fmla="*/ 0 60000 65536"/>
                  <a:gd name="T12" fmla="*/ 0 60000 65536"/>
                  <a:gd name="T13" fmla="*/ 0 60000 65536"/>
                  <a:gd name="T14" fmla="*/ 0 60000 65536"/>
                  <a:gd name="T15" fmla="*/ 0 w 218"/>
                  <a:gd name="T16" fmla="*/ 0 h 144"/>
                  <a:gd name="T17" fmla="*/ 218 w 218"/>
                  <a:gd name="T18" fmla="*/ 144 h 144"/>
                </a:gdLst>
                <a:ahLst/>
                <a:cxnLst>
                  <a:cxn ang="T10">
                    <a:pos x="T0" y="T1"/>
                  </a:cxn>
                  <a:cxn ang="T11">
                    <a:pos x="T2" y="T3"/>
                  </a:cxn>
                  <a:cxn ang="T12">
                    <a:pos x="T4" y="T5"/>
                  </a:cxn>
                  <a:cxn ang="T13">
                    <a:pos x="T6" y="T7"/>
                  </a:cxn>
                  <a:cxn ang="T14">
                    <a:pos x="T8" y="T9"/>
                  </a:cxn>
                </a:cxnLst>
                <a:rect l="T15" t="T16" r="T17" b="T18"/>
                <a:pathLst>
                  <a:path w="218" h="144">
                    <a:moveTo>
                      <a:pt x="18" y="0"/>
                    </a:moveTo>
                    <a:lnTo>
                      <a:pt x="0" y="143"/>
                    </a:lnTo>
                    <a:lnTo>
                      <a:pt x="217" y="143"/>
                    </a:lnTo>
                    <a:lnTo>
                      <a:pt x="209" y="2"/>
                    </a:lnTo>
                    <a:lnTo>
                      <a:pt x="18" y="0"/>
                    </a:lnTo>
                  </a:path>
                </a:pathLst>
              </a:custGeom>
              <a:solidFill>
                <a:srgbClr val="005F5F"/>
              </a:solidFill>
              <a:ln w="9525" cap="rnd">
                <a:noFill/>
                <a:round/>
                <a:headEnd/>
                <a:tailEnd/>
              </a:ln>
            </p:spPr>
            <p:txBody>
              <a:bodyPr/>
              <a:lstStyle/>
              <a:p>
                <a:endParaRPr lang="en-US"/>
              </a:p>
            </p:txBody>
          </p:sp>
          <p:grpSp>
            <p:nvGrpSpPr>
              <p:cNvPr id="5" name="Group 14"/>
              <p:cNvGrpSpPr>
                <a:grpSpLocks/>
              </p:cNvGrpSpPr>
              <p:nvPr/>
            </p:nvGrpSpPr>
            <p:grpSpPr bwMode="auto">
              <a:xfrm>
                <a:off x="832" y="2232"/>
                <a:ext cx="256" cy="452"/>
                <a:chOff x="832" y="2232"/>
                <a:chExt cx="256" cy="452"/>
              </a:xfrm>
            </p:grpSpPr>
            <p:grpSp>
              <p:nvGrpSpPr>
                <p:cNvPr id="6" name="Group 15"/>
                <p:cNvGrpSpPr>
                  <a:grpSpLocks/>
                </p:cNvGrpSpPr>
                <p:nvPr/>
              </p:nvGrpSpPr>
              <p:grpSpPr bwMode="auto">
                <a:xfrm>
                  <a:off x="923" y="2372"/>
                  <a:ext cx="96" cy="110"/>
                  <a:chOff x="923" y="2372"/>
                  <a:chExt cx="96" cy="110"/>
                </a:xfrm>
              </p:grpSpPr>
              <p:sp>
                <p:nvSpPr>
                  <p:cNvPr id="14592" name="Freeform 16"/>
                  <p:cNvSpPr>
                    <a:spLocks/>
                  </p:cNvSpPr>
                  <p:nvPr/>
                </p:nvSpPr>
                <p:spPr bwMode="auto">
                  <a:xfrm>
                    <a:off x="923" y="2372"/>
                    <a:ext cx="96" cy="110"/>
                  </a:xfrm>
                  <a:custGeom>
                    <a:avLst/>
                    <a:gdLst>
                      <a:gd name="T0" fmla="*/ 18 w 96"/>
                      <a:gd name="T1" fmla="*/ 0 h 110"/>
                      <a:gd name="T2" fmla="*/ 12 w 96"/>
                      <a:gd name="T3" fmla="*/ 29 h 110"/>
                      <a:gd name="T4" fmla="*/ 10 w 96"/>
                      <a:gd name="T5" fmla="*/ 32 h 110"/>
                      <a:gd name="T6" fmla="*/ 5 w 96"/>
                      <a:gd name="T7" fmla="*/ 35 h 110"/>
                      <a:gd name="T8" fmla="*/ 0 w 96"/>
                      <a:gd name="T9" fmla="*/ 37 h 110"/>
                      <a:gd name="T10" fmla="*/ 6 w 96"/>
                      <a:gd name="T11" fmla="*/ 65 h 110"/>
                      <a:gd name="T12" fmla="*/ 8 w 96"/>
                      <a:gd name="T13" fmla="*/ 79 h 110"/>
                      <a:gd name="T14" fmla="*/ 11 w 96"/>
                      <a:gd name="T15" fmla="*/ 87 h 110"/>
                      <a:gd name="T16" fmla="*/ 14 w 96"/>
                      <a:gd name="T17" fmla="*/ 94 h 110"/>
                      <a:gd name="T18" fmla="*/ 21 w 96"/>
                      <a:gd name="T19" fmla="*/ 99 h 110"/>
                      <a:gd name="T20" fmla="*/ 33 w 96"/>
                      <a:gd name="T21" fmla="*/ 104 h 110"/>
                      <a:gd name="T22" fmla="*/ 46 w 96"/>
                      <a:gd name="T23" fmla="*/ 108 h 110"/>
                      <a:gd name="T24" fmla="*/ 56 w 96"/>
                      <a:gd name="T25" fmla="*/ 109 h 110"/>
                      <a:gd name="T26" fmla="*/ 65 w 96"/>
                      <a:gd name="T27" fmla="*/ 108 h 110"/>
                      <a:gd name="T28" fmla="*/ 76 w 96"/>
                      <a:gd name="T29" fmla="*/ 105 h 110"/>
                      <a:gd name="T30" fmla="*/ 83 w 96"/>
                      <a:gd name="T31" fmla="*/ 101 h 110"/>
                      <a:gd name="T32" fmla="*/ 93 w 96"/>
                      <a:gd name="T33" fmla="*/ 87 h 110"/>
                      <a:gd name="T34" fmla="*/ 95 w 96"/>
                      <a:gd name="T35" fmla="*/ 76 h 110"/>
                      <a:gd name="T36" fmla="*/ 94 w 96"/>
                      <a:gd name="T37" fmla="*/ 59 h 110"/>
                      <a:gd name="T38" fmla="*/ 90 w 96"/>
                      <a:gd name="T39" fmla="*/ 53 h 110"/>
                      <a:gd name="T40" fmla="*/ 79 w 96"/>
                      <a:gd name="T41" fmla="*/ 42 h 110"/>
                      <a:gd name="T42" fmla="*/ 76 w 96"/>
                      <a:gd name="T43" fmla="*/ 38 h 110"/>
                      <a:gd name="T44" fmla="*/ 75 w 96"/>
                      <a:gd name="T45" fmla="*/ 22 h 110"/>
                      <a:gd name="T46" fmla="*/ 77 w 96"/>
                      <a:gd name="T47" fmla="*/ 12 h 110"/>
                      <a:gd name="T48" fmla="*/ 18 w 96"/>
                      <a:gd name="T49" fmla="*/ 0 h 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6"/>
                      <a:gd name="T76" fmla="*/ 0 h 110"/>
                      <a:gd name="T77" fmla="*/ 96 w 96"/>
                      <a:gd name="T78" fmla="*/ 110 h 1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6" h="110">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w="9525" cap="rnd">
                    <a:noFill/>
                    <a:round/>
                    <a:headEnd/>
                    <a:tailEnd/>
                  </a:ln>
                </p:spPr>
                <p:txBody>
                  <a:bodyPr/>
                  <a:lstStyle/>
                  <a:p>
                    <a:endParaRPr lang="en-US"/>
                  </a:p>
                </p:txBody>
              </p:sp>
              <p:sp>
                <p:nvSpPr>
                  <p:cNvPr id="14593" name="Freeform 17"/>
                  <p:cNvSpPr>
                    <a:spLocks/>
                  </p:cNvSpPr>
                  <p:nvPr/>
                </p:nvSpPr>
                <p:spPr bwMode="auto">
                  <a:xfrm>
                    <a:off x="923" y="2372"/>
                    <a:ext cx="78" cy="95"/>
                  </a:xfrm>
                  <a:custGeom>
                    <a:avLst/>
                    <a:gdLst>
                      <a:gd name="T0" fmla="*/ 18 w 78"/>
                      <a:gd name="T1" fmla="*/ 0 h 95"/>
                      <a:gd name="T2" fmla="*/ 13 w 78"/>
                      <a:gd name="T3" fmla="*/ 29 h 95"/>
                      <a:gd name="T4" fmla="*/ 10 w 78"/>
                      <a:gd name="T5" fmla="*/ 32 h 95"/>
                      <a:gd name="T6" fmla="*/ 5 w 78"/>
                      <a:gd name="T7" fmla="*/ 35 h 95"/>
                      <a:gd name="T8" fmla="*/ 0 w 78"/>
                      <a:gd name="T9" fmla="*/ 37 h 95"/>
                      <a:gd name="T10" fmla="*/ 6 w 78"/>
                      <a:gd name="T11" fmla="*/ 65 h 95"/>
                      <a:gd name="T12" fmla="*/ 9 w 78"/>
                      <a:gd name="T13" fmla="*/ 79 h 95"/>
                      <a:gd name="T14" fmla="*/ 11 w 78"/>
                      <a:gd name="T15" fmla="*/ 87 h 95"/>
                      <a:gd name="T16" fmla="*/ 15 w 78"/>
                      <a:gd name="T17" fmla="*/ 94 h 95"/>
                      <a:gd name="T18" fmla="*/ 15 w 78"/>
                      <a:gd name="T19" fmla="*/ 88 h 95"/>
                      <a:gd name="T20" fmla="*/ 15 w 78"/>
                      <a:gd name="T21" fmla="*/ 83 h 95"/>
                      <a:gd name="T22" fmla="*/ 17 w 78"/>
                      <a:gd name="T23" fmla="*/ 77 h 95"/>
                      <a:gd name="T24" fmla="*/ 18 w 78"/>
                      <a:gd name="T25" fmla="*/ 74 h 95"/>
                      <a:gd name="T26" fmla="*/ 19 w 78"/>
                      <a:gd name="T27" fmla="*/ 67 h 95"/>
                      <a:gd name="T28" fmla="*/ 20 w 78"/>
                      <a:gd name="T29" fmla="*/ 61 h 95"/>
                      <a:gd name="T30" fmla="*/ 22 w 78"/>
                      <a:gd name="T31" fmla="*/ 53 h 95"/>
                      <a:gd name="T32" fmla="*/ 25 w 78"/>
                      <a:gd name="T33" fmla="*/ 48 h 95"/>
                      <a:gd name="T34" fmla="*/ 30 w 78"/>
                      <a:gd name="T35" fmla="*/ 43 h 95"/>
                      <a:gd name="T36" fmla="*/ 35 w 78"/>
                      <a:gd name="T37" fmla="*/ 39 h 95"/>
                      <a:gd name="T38" fmla="*/ 40 w 78"/>
                      <a:gd name="T39" fmla="*/ 34 h 95"/>
                      <a:gd name="T40" fmla="*/ 48 w 78"/>
                      <a:gd name="T41" fmla="*/ 30 h 95"/>
                      <a:gd name="T42" fmla="*/ 77 w 78"/>
                      <a:gd name="T43" fmla="*/ 12 h 95"/>
                      <a:gd name="T44" fmla="*/ 18 w 78"/>
                      <a:gd name="T45" fmla="*/ 0 h 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95"/>
                      <a:gd name="T71" fmla="*/ 78 w 78"/>
                      <a:gd name="T72" fmla="*/ 95 h 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95">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w="9525" cap="rnd">
                    <a:noFill/>
                    <a:round/>
                    <a:headEnd/>
                    <a:tailEnd/>
                  </a:ln>
                </p:spPr>
                <p:txBody>
                  <a:bodyPr/>
                  <a:lstStyle/>
                  <a:p>
                    <a:endParaRPr lang="en-US"/>
                  </a:p>
                </p:txBody>
              </p:sp>
              <p:sp>
                <p:nvSpPr>
                  <p:cNvPr id="14594" name="Freeform 18"/>
                  <p:cNvSpPr>
                    <a:spLocks/>
                  </p:cNvSpPr>
                  <p:nvPr/>
                </p:nvSpPr>
                <p:spPr bwMode="auto">
                  <a:xfrm>
                    <a:off x="923" y="2372"/>
                    <a:ext cx="78" cy="80"/>
                  </a:xfrm>
                  <a:custGeom>
                    <a:avLst/>
                    <a:gdLst>
                      <a:gd name="T0" fmla="*/ 18 w 78"/>
                      <a:gd name="T1" fmla="*/ 0 h 80"/>
                      <a:gd name="T2" fmla="*/ 12 w 78"/>
                      <a:gd name="T3" fmla="*/ 29 h 80"/>
                      <a:gd name="T4" fmla="*/ 10 w 78"/>
                      <a:gd name="T5" fmla="*/ 32 h 80"/>
                      <a:gd name="T6" fmla="*/ 5 w 78"/>
                      <a:gd name="T7" fmla="*/ 35 h 80"/>
                      <a:gd name="T8" fmla="*/ 0 w 78"/>
                      <a:gd name="T9" fmla="*/ 37 h 80"/>
                      <a:gd name="T10" fmla="*/ 6 w 78"/>
                      <a:gd name="T11" fmla="*/ 65 h 80"/>
                      <a:gd name="T12" fmla="*/ 8 w 78"/>
                      <a:gd name="T13" fmla="*/ 79 h 80"/>
                      <a:gd name="T14" fmla="*/ 9 w 78"/>
                      <a:gd name="T15" fmla="*/ 71 h 80"/>
                      <a:gd name="T16" fmla="*/ 10 w 78"/>
                      <a:gd name="T17" fmla="*/ 64 h 80"/>
                      <a:gd name="T18" fmla="*/ 12 w 78"/>
                      <a:gd name="T19" fmla="*/ 58 h 80"/>
                      <a:gd name="T20" fmla="*/ 12 w 78"/>
                      <a:gd name="T21" fmla="*/ 52 h 80"/>
                      <a:gd name="T22" fmla="*/ 14 w 78"/>
                      <a:gd name="T23" fmla="*/ 47 h 80"/>
                      <a:gd name="T24" fmla="*/ 18 w 78"/>
                      <a:gd name="T25" fmla="*/ 42 h 80"/>
                      <a:gd name="T26" fmla="*/ 22 w 78"/>
                      <a:gd name="T27" fmla="*/ 40 h 80"/>
                      <a:gd name="T28" fmla="*/ 27 w 78"/>
                      <a:gd name="T29" fmla="*/ 37 h 80"/>
                      <a:gd name="T30" fmla="*/ 32 w 78"/>
                      <a:gd name="T31" fmla="*/ 35 h 80"/>
                      <a:gd name="T32" fmla="*/ 39 w 78"/>
                      <a:gd name="T33" fmla="*/ 31 h 80"/>
                      <a:gd name="T34" fmla="*/ 46 w 78"/>
                      <a:gd name="T35" fmla="*/ 28 h 80"/>
                      <a:gd name="T36" fmla="*/ 77 w 78"/>
                      <a:gd name="T37" fmla="*/ 12 h 80"/>
                      <a:gd name="T38" fmla="*/ 18 w 78"/>
                      <a:gd name="T39" fmla="*/ 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0"/>
                      <a:gd name="T62" fmla="*/ 78 w 78"/>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0">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w="9525" cap="rnd">
                    <a:noFill/>
                    <a:round/>
                    <a:headEnd/>
                    <a:tailEnd/>
                  </a:ln>
                </p:spPr>
                <p:txBody>
                  <a:bodyPr/>
                  <a:lstStyle/>
                  <a:p>
                    <a:endParaRPr lang="en-US"/>
                  </a:p>
                </p:txBody>
              </p:sp>
            </p:grpSp>
            <p:grpSp>
              <p:nvGrpSpPr>
                <p:cNvPr id="7" name="Group 19"/>
                <p:cNvGrpSpPr>
                  <a:grpSpLocks/>
                </p:cNvGrpSpPr>
                <p:nvPr/>
              </p:nvGrpSpPr>
              <p:grpSpPr bwMode="auto">
                <a:xfrm>
                  <a:off x="911" y="2232"/>
                  <a:ext cx="148" cy="168"/>
                  <a:chOff x="911" y="2232"/>
                  <a:chExt cx="148" cy="168"/>
                </a:xfrm>
              </p:grpSpPr>
              <p:grpSp>
                <p:nvGrpSpPr>
                  <p:cNvPr id="8" name="Group 20"/>
                  <p:cNvGrpSpPr>
                    <a:grpSpLocks/>
                  </p:cNvGrpSpPr>
                  <p:nvPr/>
                </p:nvGrpSpPr>
                <p:grpSpPr bwMode="auto">
                  <a:xfrm>
                    <a:off x="920" y="2258"/>
                    <a:ext cx="108" cy="142"/>
                    <a:chOff x="920" y="2258"/>
                    <a:chExt cx="108" cy="142"/>
                  </a:xfrm>
                </p:grpSpPr>
                <p:grpSp>
                  <p:nvGrpSpPr>
                    <p:cNvPr id="9" name="Group 21"/>
                    <p:cNvGrpSpPr>
                      <a:grpSpLocks/>
                    </p:cNvGrpSpPr>
                    <p:nvPr/>
                  </p:nvGrpSpPr>
                  <p:grpSpPr bwMode="auto">
                    <a:xfrm>
                      <a:off x="920" y="2258"/>
                      <a:ext cx="108" cy="142"/>
                      <a:chOff x="920" y="2258"/>
                      <a:chExt cx="108" cy="142"/>
                    </a:xfrm>
                  </p:grpSpPr>
                  <p:sp>
                    <p:nvSpPr>
                      <p:cNvPr id="14589" name="Freeform 22"/>
                      <p:cNvSpPr>
                        <a:spLocks/>
                      </p:cNvSpPr>
                      <p:nvPr/>
                    </p:nvSpPr>
                    <p:spPr bwMode="auto">
                      <a:xfrm>
                        <a:off x="942" y="2376"/>
                        <a:ext cx="57" cy="24"/>
                      </a:xfrm>
                      <a:custGeom>
                        <a:avLst/>
                        <a:gdLst>
                          <a:gd name="T0" fmla="*/ 0 w 57"/>
                          <a:gd name="T1" fmla="*/ 0 h 24"/>
                          <a:gd name="T2" fmla="*/ 1 w 57"/>
                          <a:gd name="T3" fmla="*/ 3 h 24"/>
                          <a:gd name="T4" fmla="*/ 2 w 57"/>
                          <a:gd name="T5" fmla="*/ 6 h 24"/>
                          <a:gd name="T6" fmla="*/ 4 w 57"/>
                          <a:gd name="T7" fmla="*/ 9 h 24"/>
                          <a:gd name="T8" fmla="*/ 7 w 57"/>
                          <a:gd name="T9" fmla="*/ 13 h 24"/>
                          <a:gd name="T10" fmla="*/ 11 w 57"/>
                          <a:gd name="T11" fmla="*/ 15 h 24"/>
                          <a:gd name="T12" fmla="*/ 14 w 57"/>
                          <a:gd name="T13" fmla="*/ 17 h 24"/>
                          <a:gd name="T14" fmla="*/ 19 w 57"/>
                          <a:gd name="T15" fmla="*/ 20 h 24"/>
                          <a:gd name="T16" fmla="*/ 23 w 57"/>
                          <a:gd name="T17" fmla="*/ 21 h 24"/>
                          <a:gd name="T18" fmla="*/ 29 w 57"/>
                          <a:gd name="T19" fmla="*/ 22 h 24"/>
                          <a:gd name="T20" fmla="*/ 34 w 57"/>
                          <a:gd name="T21" fmla="*/ 23 h 24"/>
                          <a:gd name="T22" fmla="*/ 41 w 57"/>
                          <a:gd name="T23" fmla="*/ 22 h 24"/>
                          <a:gd name="T24" fmla="*/ 45 w 57"/>
                          <a:gd name="T25" fmla="*/ 21 h 24"/>
                          <a:gd name="T26" fmla="*/ 48 w 57"/>
                          <a:gd name="T27" fmla="*/ 20 h 24"/>
                          <a:gd name="T28" fmla="*/ 52 w 57"/>
                          <a:gd name="T29" fmla="*/ 17 h 24"/>
                          <a:gd name="T30" fmla="*/ 56 w 57"/>
                          <a:gd name="T31" fmla="*/ 13 h 24"/>
                          <a:gd name="T32" fmla="*/ 0 w 57"/>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24"/>
                          <a:gd name="T53" fmla="*/ 57 w 57"/>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24">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w="12700" cap="rnd">
                        <a:solidFill>
                          <a:srgbClr val="7F3F00"/>
                        </a:solidFill>
                        <a:round/>
                        <a:headEnd/>
                        <a:tailEnd/>
                      </a:ln>
                    </p:spPr>
                    <p:txBody>
                      <a:bodyPr/>
                      <a:lstStyle/>
                      <a:p>
                        <a:endParaRPr lang="en-US"/>
                      </a:p>
                    </p:txBody>
                  </p:sp>
                  <p:sp>
                    <p:nvSpPr>
                      <p:cNvPr id="14590" name="Freeform 23"/>
                      <p:cNvSpPr>
                        <a:spLocks/>
                      </p:cNvSpPr>
                      <p:nvPr/>
                    </p:nvSpPr>
                    <p:spPr bwMode="auto">
                      <a:xfrm>
                        <a:off x="920" y="2258"/>
                        <a:ext cx="108" cy="142"/>
                      </a:xfrm>
                      <a:custGeom>
                        <a:avLst/>
                        <a:gdLst>
                          <a:gd name="T0" fmla="*/ 80 w 108"/>
                          <a:gd name="T1" fmla="*/ 129 h 142"/>
                          <a:gd name="T2" fmla="*/ 82 w 108"/>
                          <a:gd name="T3" fmla="*/ 125 h 142"/>
                          <a:gd name="T4" fmla="*/ 85 w 108"/>
                          <a:gd name="T5" fmla="*/ 120 h 142"/>
                          <a:gd name="T6" fmla="*/ 90 w 108"/>
                          <a:gd name="T7" fmla="*/ 109 h 142"/>
                          <a:gd name="T8" fmla="*/ 98 w 108"/>
                          <a:gd name="T9" fmla="*/ 90 h 142"/>
                          <a:gd name="T10" fmla="*/ 102 w 108"/>
                          <a:gd name="T11" fmla="*/ 75 h 142"/>
                          <a:gd name="T12" fmla="*/ 104 w 108"/>
                          <a:gd name="T13" fmla="*/ 62 h 142"/>
                          <a:gd name="T14" fmla="*/ 107 w 108"/>
                          <a:gd name="T15" fmla="*/ 43 h 142"/>
                          <a:gd name="T16" fmla="*/ 106 w 108"/>
                          <a:gd name="T17" fmla="*/ 26 h 142"/>
                          <a:gd name="T18" fmla="*/ 103 w 108"/>
                          <a:gd name="T19" fmla="*/ 16 h 142"/>
                          <a:gd name="T20" fmla="*/ 95 w 108"/>
                          <a:gd name="T21" fmla="*/ 9 h 142"/>
                          <a:gd name="T22" fmla="*/ 83 w 108"/>
                          <a:gd name="T23" fmla="*/ 3 h 142"/>
                          <a:gd name="T24" fmla="*/ 72 w 108"/>
                          <a:gd name="T25" fmla="*/ 1 h 142"/>
                          <a:gd name="T26" fmla="*/ 61 w 108"/>
                          <a:gd name="T27" fmla="*/ 0 h 142"/>
                          <a:gd name="T28" fmla="*/ 50 w 108"/>
                          <a:gd name="T29" fmla="*/ 1 h 142"/>
                          <a:gd name="T30" fmla="*/ 40 w 108"/>
                          <a:gd name="T31" fmla="*/ 2 h 142"/>
                          <a:gd name="T32" fmla="*/ 32 w 108"/>
                          <a:gd name="T33" fmla="*/ 5 h 142"/>
                          <a:gd name="T34" fmla="*/ 25 w 108"/>
                          <a:gd name="T35" fmla="*/ 10 h 142"/>
                          <a:gd name="T36" fmla="*/ 19 w 108"/>
                          <a:gd name="T37" fmla="*/ 17 h 142"/>
                          <a:gd name="T38" fmla="*/ 14 w 108"/>
                          <a:gd name="T39" fmla="*/ 26 h 142"/>
                          <a:gd name="T40" fmla="*/ 11 w 108"/>
                          <a:gd name="T41" fmla="*/ 35 h 142"/>
                          <a:gd name="T42" fmla="*/ 8 w 108"/>
                          <a:gd name="T43" fmla="*/ 44 h 142"/>
                          <a:gd name="T44" fmla="*/ 7 w 108"/>
                          <a:gd name="T45" fmla="*/ 55 h 142"/>
                          <a:gd name="T46" fmla="*/ 7 w 108"/>
                          <a:gd name="T47" fmla="*/ 61 h 142"/>
                          <a:gd name="T48" fmla="*/ 7 w 108"/>
                          <a:gd name="T49" fmla="*/ 66 h 142"/>
                          <a:gd name="T50" fmla="*/ 3 w 108"/>
                          <a:gd name="T51" fmla="*/ 67 h 142"/>
                          <a:gd name="T52" fmla="*/ 1 w 108"/>
                          <a:gd name="T53" fmla="*/ 69 h 142"/>
                          <a:gd name="T54" fmla="*/ 0 w 108"/>
                          <a:gd name="T55" fmla="*/ 72 h 142"/>
                          <a:gd name="T56" fmla="*/ 3 w 108"/>
                          <a:gd name="T57" fmla="*/ 78 h 142"/>
                          <a:gd name="T58" fmla="*/ 5 w 108"/>
                          <a:gd name="T59" fmla="*/ 81 h 142"/>
                          <a:gd name="T60" fmla="*/ 8 w 108"/>
                          <a:gd name="T61" fmla="*/ 85 h 142"/>
                          <a:gd name="T62" fmla="*/ 12 w 108"/>
                          <a:gd name="T63" fmla="*/ 88 h 142"/>
                          <a:gd name="T64" fmla="*/ 17 w 108"/>
                          <a:gd name="T65" fmla="*/ 88 h 142"/>
                          <a:gd name="T66" fmla="*/ 15 w 108"/>
                          <a:gd name="T67" fmla="*/ 95 h 142"/>
                          <a:gd name="T68" fmla="*/ 17 w 108"/>
                          <a:gd name="T69" fmla="*/ 104 h 142"/>
                          <a:gd name="T70" fmla="*/ 19 w 108"/>
                          <a:gd name="T71" fmla="*/ 112 h 142"/>
                          <a:gd name="T72" fmla="*/ 21 w 108"/>
                          <a:gd name="T73" fmla="*/ 117 h 142"/>
                          <a:gd name="T74" fmla="*/ 23 w 108"/>
                          <a:gd name="T75" fmla="*/ 122 h 142"/>
                          <a:gd name="T76" fmla="*/ 25 w 108"/>
                          <a:gd name="T77" fmla="*/ 125 h 142"/>
                          <a:gd name="T78" fmla="*/ 28 w 108"/>
                          <a:gd name="T79" fmla="*/ 128 h 142"/>
                          <a:gd name="T80" fmla="*/ 31 w 108"/>
                          <a:gd name="T81" fmla="*/ 132 h 142"/>
                          <a:gd name="T82" fmla="*/ 35 w 108"/>
                          <a:gd name="T83" fmla="*/ 135 h 142"/>
                          <a:gd name="T84" fmla="*/ 39 w 108"/>
                          <a:gd name="T85" fmla="*/ 137 h 142"/>
                          <a:gd name="T86" fmla="*/ 42 w 108"/>
                          <a:gd name="T87" fmla="*/ 138 h 142"/>
                          <a:gd name="T88" fmla="*/ 46 w 108"/>
                          <a:gd name="T89" fmla="*/ 139 h 142"/>
                          <a:gd name="T90" fmla="*/ 50 w 108"/>
                          <a:gd name="T91" fmla="*/ 140 h 142"/>
                          <a:gd name="T92" fmla="*/ 54 w 108"/>
                          <a:gd name="T93" fmla="*/ 140 h 142"/>
                          <a:gd name="T94" fmla="*/ 59 w 108"/>
                          <a:gd name="T95" fmla="*/ 141 h 142"/>
                          <a:gd name="T96" fmla="*/ 64 w 108"/>
                          <a:gd name="T97" fmla="*/ 140 h 142"/>
                          <a:gd name="T98" fmla="*/ 69 w 108"/>
                          <a:gd name="T99" fmla="*/ 139 h 142"/>
                          <a:gd name="T100" fmla="*/ 72 w 108"/>
                          <a:gd name="T101" fmla="*/ 137 h 142"/>
                          <a:gd name="T102" fmla="*/ 76 w 108"/>
                          <a:gd name="T103" fmla="*/ 133 h 142"/>
                          <a:gd name="T104" fmla="*/ 80 w 108"/>
                          <a:gd name="T105" fmla="*/ 129 h 1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8"/>
                          <a:gd name="T160" fmla="*/ 0 h 142"/>
                          <a:gd name="T161" fmla="*/ 108 w 108"/>
                          <a:gd name="T162" fmla="*/ 142 h 14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8" h="142">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w="9525" cap="rnd">
                        <a:noFill/>
                        <a:round/>
                        <a:headEnd/>
                        <a:tailEnd/>
                      </a:ln>
                    </p:spPr>
                    <p:txBody>
                      <a:bodyPr/>
                      <a:lstStyle/>
                      <a:p>
                        <a:endParaRPr lang="en-US"/>
                      </a:p>
                    </p:txBody>
                  </p:sp>
                  <p:sp>
                    <p:nvSpPr>
                      <p:cNvPr id="14591" name="Freeform 24"/>
                      <p:cNvSpPr>
                        <a:spLocks/>
                      </p:cNvSpPr>
                      <p:nvPr/>
                    </p:nvSpPr>
                    <p:spPr bwMode="auto">
                      <a:xfrm>
                        <a:off x="966" y="2348"/>
                        <a:ext cx="53" cy="52"/>
                      </a:xfrm>
                      <a:custGeom>
                        <a:avLst/>
                        <a:gdLst>
                          <a:gd name="T0" fmla="*/ 34 w 53"/>
                          <a:gd name="T1" fmla="*/ 39 h 52"/>
                          <a:gd name="T2" fmla="*/ 36 w 53"/>
                          <a:gd name="T3" fmla="*/ 35 h 52"/>
                          <a:gd name="T4" fmla="*/ 39 w 53"/>
                          <a:gd name="T5" fmla="*/ 31 h 52"/>
                          <a:gd name="T6" fmla="*/ 44 w 53"/>
                          <a:gd name="T7" fmla="*/ 19 h 52"/>
                          <a:gd name="T8" fmla="*/ 52 w 53"/>
                          <a:gd name="T9" fmla="*/ 0 h 52"/>
                          <a:gd name="T10" fmla="*/ 47 w 53"/>
                          <a:gd name="T11" fmla="*/ 8 h 52"/>
                          <a:gd name="T12" fmla="*/ 41 w 53"/>
                          <a:gd name="T13" fmla="*/ 16 h 52"/>
                          <a:gd name="T14" fmla="*/ 39 w 53"/>
                          <a:gd name="T15" fmla="*/ 21 h 52"/>
                          <a:gd name="T16" fmla="*/ 38 w 53"/>
                          <a:gd name="T17" fmla="*/ 26 h 52"/>
                          <a:gd name="T18" fmla="*/ 35 w 53"/>
                          <a:gd name="T19" fmla="*/ 31 h 52"/>
                          <a:gd name="T20" fmla="*/ 32 w 53"/>
                          <a:gd name="T21" fmla="*/ 37 h 52"/>
                          <a:gd name="T22" fmla="*/ 29 w 53"/>
                          <a:gd name="T23" fmla="*/ 40 h 52"/>
                          <a:gd name="T24" fmla="*/ 26 w 53"/>
                          <a:gd name="T25" fmla="*/ 42 h 52"/>
                          <a:gd name="T26" fmla="*/ 23 w 53"/>
                          <a:gd name="T27" fmla="*/ 44 h 52"/>
                          <a:gd name="T28" fmla="*/ 18 w 53"/>
                          <a:gd name="T29" fmla="*/ 43 h 52"/>
                          <a:gd name="T30" fmla="*/ 17 w 53"/>
                          <a:gd name="T31" fmla="*/ 40 h 52"/>
                          <a:gd name="T32" fmla="*/ 13 w 53"/>
                          <a:gd name="T33" fmla="*/ 36 h 52"/>
                          <a:gd name="T34" fmla="*/ 14 w 53"/>
                          <a:gd name="T35" fmla="*/ 42 h 52"/>
                          <a:gd name="T36" fmla="*/ 12 w 53"/>
                          <a:gd name="T37" fmla="*/ 46 h 52"/>
                          <a:gd name="T38" fmla="*/ 9 w 53"/>
                          <a:gd name="T39" fmla="*/ 48 h 52"/>
                          <a:gd name="T40" fmla="*/ 0 w 53"/>
                          <a:gd name="T41" fmla="*/ 49 h 52"/>
                          <a:gd name="T42" fmla="*/ 4 w 53"/>
                          <a:gd name="T43" fmla="*/ 50 h 52"/>
                          <a:gd name="T44" fmla="*/ 8 w 53"/>
                          <a:gd name="T45" fmla="*/ 51 h 52"/>
                          <a:gd name="T46" fmla="*/ 13 w 53"/>
                          <a:gd name="T47" fmla="*/ 51 h 52"/>
                          <a:gd name="T48" fmla="*/ 18 w 53"/>
                          <a:gd name="T49" fmla="*/ 50 h 52"/>
                          <a:gd name="T50" fmla="*/ 23 w 53"/>
                          <a:gd name="T51" fmla="*/ 49 h 52"/>
                          <a:gd name="T52" fmla="*/ 26 w 53"/>
                          <a:gd name="T53" fmla="*/ 47 h 52"/>
                          <a:gd name="T54" fmla="*/ 30 w 53"/>
                          <a:gd name="T55" fmla="*/ 43 h 52"/>
                          <a:gd name="T56" fmla="*/ 34 w 53"/>
                          <a:gd name="T57" fmla="*/ 39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3"/>
                          <a:gd name="T88" fmla="*/ 0 h 52"/>
                          <a:gd name="T89" fmla="*/ 53 w 53"/>
                          <a:gd name="T90" fmla="*/ 52 h 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3" h="52">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w="9525" cap="rnd">
                        <a:noFill/>
                        <a:round/>
                        <a:headEnd/>
                        <a:tailEnd/>
                      </a:ln>
                    </p:spPr>
                    <p:txBody>
                      <a:bodyPr/>
                      <a:lstStyle/>
                      <a:p>
                        <a:endParaRPr lang="en-US"/>
                      </a:p>
                    </p:txBody>
                  </p:sp>
                </p:grpSp>
                <p:sp>
                  <p:nvSpPr>
                    <p:cNvPr id="14588" name="Freeform 25"/>
                    <p:cNvSpPr>
                      <a:spLocks/>
                    </p:cNvSpPr>
                    <p:nvPr/>
                  </p:nvSpPr>
                  <p:spPr bwMode="auto">
                    <a:xfrm>
                      <a:off x="921" y="2328"/>
                      <a:ext cx="23" cy="49"/>
                    </a:xfrm>
                    <a:custGeom>
                      <a:avLst/>
                      <a:gdLst>
                        <a:gd name="T0" fmla="*/ 20 w 23"/>
                        <a:gd name="T1" fmla="*/ 39 h 49"/>
                        <a:gd name="T2" fmla="*/ 19 w 23"/>
                        <a:gd name="T3" fmla="*/ 36 h 49"/>
                        <a:gd name="T4" fmla="*/ 19 w 23"/>
                        <a:gd name="T5" fmla="*/ 32 h 49"/>
                        <a:gd name="T6" fmla="*/ 20 w 23"/>
                        <a:gd name="T7" fmla="*/ 29 h 49"/>
                        <a:gd name="T8" fmla="*/ 20 w 23"/>
                        <a:gd name="T9" fmla="*/ 26 h 49"/>
                        <a:gd name="T10" fmla="*/ 21 w 23"/>
                        <a:gd name="T11" fmla="*/ 22 h 49"/>
                        <a:gd name="T12" fmla="*/ 21 w 23"/>
                        <a:gd name="T13" fmla="*/ 19 h 49"/>
                        <a:gd name="T14" fmla="*/ 21 w 23"/>
                        <a:gd name="T15" fmla="*/ 16 h 49"/>
                        <a:gd name="T16" fmla="*/ 22 w 23"/>
                        <a:gd name="T17" fmla="*/ 12 h 49"/>
                        <a:gd name="T18" fmla="*/ 21 w 23"/>
                        <a:gd name="T19" fmla="*/ 11 h 49"/>
                        <a:gd name="T20" fmla="*/ 19 w 23"/>
                        <a:gd name="T21" fmla="*/ 9 h 49"/>
                        <a:gd name="T22" fmla="*/ 17 w 23"/>
                        <a:gd name="T23" fmla="*/ 6 h 49"/>
                        <a:gd name="T24" fmla="*/ 17 w 23"/>
                        <a:gd name="T25" fmla="*/ 5 h 49"/>
                        <a:gd name="T26" fmla="*/ 16 w 23"/>
                        <a:gd name="T27" fmla="*/ 3 h 49"/>
                        <a:gd name="T28" fmla="*/ 14 w 23"/>
                        <a:gd name="T29" fmla="*/ 1 h 49"/>
                        <a:gd name="T30" fmla="*/ 12 w 23"/>
                        <a:gd name="T31" fmla="*/ 2 h 49"/>
                        <a:gd name="T32" fmla="*/ 0 w 23"/>
                        <a:gd name="T33" fmla="*/ 0 h 49"/>
                        <a:gd name="T34" fmla="*/ 0 w 23"/>
                        <a:gd name="T35" fmla="*/ 2 h 49"/>
                        <a:gd name="T36" fmla="*/ 2 w 23"/>
                        <a:gd name="T37" fmla="*/ 9 h 49"/>
                        <a:gd name="T38" fmla="*/ 5 w 23"/>
                        <a:gd name="T39" fmla="*/ 12 h 49"/>
                        <a:gd name="T40" fmla="*/ 7 w 23"/>
                        <a:gd name="T41" fmla="*/ 16 h 49"/>
                        <a:gd name="T42" fmla="*/ 11 w 23"/>
                        <a:gd name="T43" fmla="*/ 18 h 49"/>
                        <a:gd name="T44" fmla="*/ 16 w 23"/>
                        <a:gd name="T45" fmla="*/ 18 h 49"/>
                        <a:gd name="T46" fmla="*/ 15 w 23"/>
                        <a:gd name="T47" fmla="*/ 26 h 49"/>
                        <a:gd name="T48" fmla="*/ 16 w 23"/>
                        <a:gd name="T49" fmla="*/ 34 h 49"/>
                        <a:gd name="T50" fmla="*/ 19 w 23"/>
                        <a:gd name="T51" fmla="*/ 42 h 49"/>
                        <a:gd name="T52" fmla="*/ 20 w 23"/>
                        <a:gd name="T53" fmla="*/ 48 h 49"/>
                        <a:gd name="T54" fmla="*/ 20 w 23"/>
                        <a:gd name="T55" fmla="*/ 39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
                        <a:gd name="T85" fmla="*/ 0 h 49"/>
                        <a:gd name="T86" fmla="*/ 23 w 23"/>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 h="49">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w="9525" cap="rnd">
                      <a:noFill/>
                      <a:round/>
                      <a:headEnd/>
                      <a:tailEnd/>
                    </a:ln>
                  </p:spPr>
                  <p:txBody>
                    <a:bodyPr/>
                    <a:lstStyle/>
                    <a:p>
                      <a:endParaRPr lang="en-US"/>
                    </a:p>
                  </p:txBody>
                </p:sp>
              </p:grpSp>
              <p:grpSp>
                <p:nvGrpSpPr>
                  <p:cNvPr id="10" name="Group 26"/>
                  <p:cNvGrpSpPr>
                    <a:grpSpLocks/>
                  </p:cNvGrpSpPr>
                  <p:nvPr/>
                </p:nvGrpSpPr>
                <p:grpSpPr bwMode="auto">
                  <a:xfrm>
                    <a:off x="946" y="2304"/>
                    <a:ext cx="67" cy="82"/>
                    <a:chOff x="946" y="2304"/>
                    <a:chExt cx="67" cy="82"/>
                  </a:xfrm>
                </p:grpSpPr>
                <p:grpSp>
                  <p:nvGrpSpPr>
                    <p:cNvPr id="11" name="Group 27"/>
                    <p:cNvGrpSpPr>
                      <a:grpSpLocks/>
                    </p:cNvGrpSpPr>
                    <p:nvPr/>
                  </p:nvGrpSpPr>
                  <p:grpSpPr bwMode="auto">
                    <a:xfrm>
                      <a:off x="961" y="2363"/>
                      <a:ext cx="28" cy="23"/>
                      <a:chOff x="961" y="2363"/>
                      <a:chExt cx="28" cy="23"/>
                    </a:xfrm>
                  </p:grpSpPr>
                  <p:sp>
                    <p:nvSpPr>
                      <p:cNvPr id="14584" name="Oval 28"/>
                      <p:cNvSpPr>
                        <a:spLocks noChangeArrowheads="1"/>
                      </p:cNvSpPr>
                      <p:nvPr/>
                    </p:nvSpPr>
                    <p:spPr bwMode="auto">
                      <a:xfrm>
                        <a:off x="964" y="2368"/>
                        <a:ext cx="19" cy="6"/>
                      </a:xfrm>
                      <a:prstGeom prst="ellipse">
                        <a:avLst/>
                      </a:prstGeom>
                      <a:solidFill>
                        <a:srgbClr val="FFFFFF"/>
                      </a:solidFill>
                      <a:ln w="9525">
                        <a:noFill/>
                        <a:round/>
                        <a:headEnd/>
                        <a:tailEnd/>
                      </a:ln>
                    </p:spPr>
                    <p:txBody>
                      <a:bodyPr wrap="none" anchor="ctr"/>
                      <a:lstStyle/>
                      <a:p>
                        <a:endParaRPr lang="en-US"/>
                      </a:p>
                    </p:txBody>
                  </p:sp>
                  <p:sp>
                    <p:nvSpPr>
                      <p:cNvPr id="14585" name="Freeform 29"/>
                      <p:cNvSpPr>
                        <a:spLocks/>
                      </p:cNvSpPr>
                      <p:nvPr/>
                    </p:nvSpPr>
                    <p:spPr bwMode="auto">
                      <a:xfrm>
                        <a:off x="961" y="2363"/>
                        <a:ext cx="28" cy="17"/>
                      </a:xfrm>
                      <a:custGeom>
                        <a:avLst/>
                        <a:gdLst>
                          <a:gd name="T0" fmla="*/ 0 w 28"/>
                          <a:gd name="T1" fmla="*/ 9 h 17"/>
                          <a:gd name="T2" fmla="*/ 2 w 28"/>
                          <a:gd name="T3" fmla="*/ 6 h 17"/>
                          <a:gd name="T4" fmla="*/ 4 w 28"/>
                          <a:gd name="T5" fmla="*/ 4 h 17"/>
                          <a:gd name="T6" fmla="*/ 6 w 28"/>
                          <a:gd name="T7" fmla="*/ 3 h 17"/>
                          <a:gd name="T8" fmla="*/ 8 w 28"/>
                          <a:gd name="T9" fmla="*/ 1 h 17"/>
                          <a:gd name="T10" fmla="*/ 10 w 28"/>
                          <a:gd name="T11" fmla="*/ 0 h 17"/>
                          <a:gd name="T12" fmla="*/ 12 w 28"/>
                          <a:gd name="T13" fmla="*/ 1 h 17"/>
                          <a:gd name="T14" fmla="*/ 14 w 28"/>
                          <a:gd name="T15" fmla="*/ 3 h 17"/>
                          <a:gd name="T16" fmla="*/ 16 w 28"/>
                          <a:gd name="T17" fmla="*/ 3 h 17"/>
                          <a:gd name="T18" fmla="*/ 17 w 28"/>
                          <a:gd name="T19" fmla="*/ 3 h 17"/>
                          <a:gd name="T20" fmla="*/ 20 w 28"/>
                          <a:gd name="T21" fmla="*/ 3 h 17"/>
                          <a:gd name="T22" fmla="*/ 22 w 28"/>
                          <a:gd name="T23" fmla="*/ 4 h 17"/>
                          <a:gd name="T24" fmla="*/ 23 w 28"/>
                          <a:gd name="T25" fmla="*/ 8 h 17"/>
                          <a:gd name="T26" fmla="*/ 24 w 28"/>
                          <a:gd name="T27" fmla="*/ 11 h 17"/>
                          <a:gd name="T28" fmla="*/ 25 w 28"/>
                          <a:gd name="T29" fmla="*/ 12 h 17"/>
                          <a:gd name="T30" fmla="*/ 27 w 28"/>
                          <a:gd name="T31" fmla="*/ 16 h 17"/>
                          <a:gd name="T32" fmla="*/ 19 w 28"/>
                          <a:gd name="T33" fmla="*/ 14 h 17"/>
                          <a:gd name="T34" fmla="*/ 17 w 28"/>
                          <a:gd name="T35" fmla="*/ 12 h 17"/>
                          <a:gd name="T36" fmla="*/ 15 w 28"/>
                          <a:gd name="T37" fmla="*/ 11 h 17"/>
                          <a:gd name="T38" fmla="*/ 13 w 28"/>
                          <a:gd name="T39" fmla="*/ 11 h 17"/>
                          <a:gd name="T40" fmla="*/ 11 w 28"/>
                          <a:gd name="T41" fmla="*/ 11 h 17"/>
                          <a:gd name="T42" fmla="*/ 9 w 28"/>
                          <a:gd name="T43" fmla="*/ 11 h 17"/>
                          <a:gd name="T44" fmla="*/ 6 w 28"/>
                          <a:gd name="T45" fmla="*/ 11 h 17"/>
                          <a:gd name="T46" fmla="*/ 4 w 28"/>
                          <a:gd name="T47" fmla="*/ 11 h 17"/>
                          <a:gd name="T48" fmla="*/ 0 w 28"/>
                          <a:gd name="T49" fmla="*/ 9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7"/>
                          <a:gd name="T77" fmla="*/ 28 w 28"/>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7">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w="9525" cap="rnd">
                        <a:noFill/>
                        <a:round/>
                        <a:headEnd/>
                        <a:tailEnd/>
                      </a:ln>
                    </p:spPr>
                    <p:txBody>
                      <a:bodyPr/>
                      <a:lstStyle/>
                      <a:p>
                        <a:endParaRPr lang="en-US"/>
                      </a:p>
                    </p:txBody>
                  </p:sp>
                  <p:sp>
                    <p:nvSpPr>
                      <p:cNvPr id="14586" name="Freeform 30"/>
                      <p:cNvSpPr>
                        <a:spLocks/>
                      </p:cNvSpPr>
                      <p:nvPr/>
                    </p:nvSpPr>
                    <p:spPr bwMode="auto">
                      <a:xfrm>
                        <a:off x="961" y="2369"/>
                        <a:ext cx="27" cy="17"/>
                      </a:xfrm>
                      <a:custGeom>
                        <a:avLst/>
                        <a:gdLst>
                          <a:gd name="T0" fmla="*/ 0 w 27"/>
                          <a:gd name="T1" fmla="*/ 0 h 17"/>
                          <a:gd name="T2" fmla="*/ 3 w 27"/>
                          <a:gd name="T3" fmla="*/ 0 h 17"/>
                          <a:gd name="T4" fmla="*/ 5 w 27"/>
                          <a:gd name="T5" fmla="*/ 1 h 17"/>
                          <a:gd name="T6" fmla="*/ 7 w 27"/>
                          <a:gd name="T7" fmla="*/ 1 h 17"/>
                          <a:gd name="T8" fmla="*/ 9 w 27"/>
                          <a:gd name="T9" fmla="*/ 1 h 17"/>
                          <a:gd name="T10" fmla="*/ 11 w 27"/>
                          <a:gd name="T11" fmla="*/ 3 h 17"/>
                          <a:gd name="T12" fmla="*/ 12 w 27"/>
                          <a:gd name="T13" fmla="*/ 3 h 17"/>
                          <a:gd name="T14" fmla="*/ 14 w 27"/>
                          <a:gd name="T15" fmla="*/ 3 h 17"/>
                          <a:gd name="T16" fmla="*/ 16 w 27"/>
                          <a:gd name="T17" fmla="*/ 3 h 17"/>
                          <a:gd name="T18" fmla="*/ 19 w 27"/>
                          <a:gd name="T19" fmla="*/ 5 h 17"/>
                          <a:gd name="T20" fmla="*/ 21 w 27"/>
                          <a:gd name="T21" fmla="*/ 5 h 17"/>
                          <a:gd name="T22" fmla="*/ 24 w 27"/>
                          <a:gd name="T23" fmla="*/ 5 h 17"/>
                          <a:gd name="T24" fmla="*/ 26 w 27"/>
                          <a:gd name="T25" fmla="*/ 7 h 17"/>
                          <a:gd name="T26" fmla="*/ 25 w 27"/>
                          <a:gd name="T27" fmla="*/ 10 h 17"/>
                          <a:gd name="T28" fmla="*/ 21 w 27"/>
                          <a:gd name="T29" fmla="*/ 14 h 17"/>
                          <a:gd name="T30" fmla="*/ 19 w 27"/>
                          <a:gd name="T31" fmla="*/ 16 h 17"/>
                          <a:gd name="T32" fmla="*/ 16 w 27"/>
                          <a:gd name="T33" fmla="*/ 16 h 17"/>
                          <a:gd name="T34" fmla="*/ 14 w 27"/>
                          <a:gd name="T35" fmla="*/ 16 h 17"/>
                          <a:gd name="T36" fmla="*/ 12 w 27"/>
                          <a:gd name="T37" fmla="*/ 16 h 17"/>
                          <a:gd name="T38" fmla="*/ 9 w 27"/>
                          <a:gd name="T39" fmla="*/ 16 h 17"/>
                          <a:gd name="T40" fmla="*/ 7 w 27"/>
                          <a:gd name="T41" fmla="*/ 12 h 17"/>
                          <a:gd name="T42" fmla="*/ 5 w 27"/>
                          <a:gd name="T43" fmla="*/ 10 h 17"/>
                          <a:gd name="T44" fmla="*/ 3 w 27"/>
                          <a:gd name="T45" fmla="*/ 5 h 17"/>
                          <a:gd name="T46" fmla="*/ 2 w 27"/>
                          <a:gd name="T47" fmla="*/ 3 h 17"/>
                          <a:gd name="T48" fmla="*/ 0 w 2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
                          <a:gd name="T76" fmla="*/ 0 h 17"/>
                          <a:gd name="T77" fmla="*/ 27 w 2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 h="1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w="9525" cap="rnd">
                        <a:noFill/>
                        <a:round/>
                        <a:headEnd/>
                        <a:tailEnd/>
                      </a:ln>
                    </p:spPr>
                    <p:txBody>
                      <a:bodyPr/>
                      <a:lstStyle/>
                      <a:p>
                        <a:endParaRPr lang="en-US"/>
                      </a:p>
                    </p:txBody>
                  </p:sp>
                </p:grpSp>
                <p:grpSp>
                  <p:nvGrpSpPr>
                    <p:cNvPr id="12" name="Group 31"/>
                    <p:cNvGrpSpPr>
                      <a:grpSpLocks/>
                    </p:cNvGrpSpPr>
                    <p:nvPr/>
                  </p:nvGrpSpPr>
                  <p:grpSpPr bwMode="auto">
                    <a:xfrm>
                      <a:off x="946" y="2304"/>
                      <a:ext cx="67" cy="41"/>
                      <a:chOff x="946" y="2304"/>
                      <a:chExt cx="67" cy="41"/>
                    </a:xfrm>
                  </p:grpSpPr>
                  <p:grpSp>
                    <p:nvGrpSpPr>
                      <p:cNvPr id="13" name="Group 32"/>
                      <p:cNvGrpSpPr>
                        <a:grpSpLocks/>
                      </p:cNvGrpSpPr>
                      <p:nvPr/>
                    </p:nvGrpSpPr>
                    <p:grpSpPr bwMode="auto">
                      <a:xfrm>
                        <a:off x="946" y="2304"/>
                        <a:ext cx="28" cy="32"/>
                        <a:chOff x="946" y="2304"/>
                        <a:chExt cx="28" cy="32"/>
                      </a:xfrm>
                    </p:grpSpPr>
                    <p:sp>
                      <p:nvSpPr>
                        <p:cNvPr id="14581" name="Freeform 33"/>
                        <p:cNvSpPr>
                          <a:spLocks/>
                        </p:cNvSpPr>
                        <p:nvPr/>
                      </p:nvSpPr>
                      <p:spPr bwMode="auto">
                        <a:xfrm>
                          <a:off x="948" y="2304"/>
                          <a:ext cx="26" cy="17"/>
                        </a:xfrm>
                        <a:custGeom>
                          <a:avLst/>
                          <a:gdLst>
                            <a:gd name="T0" fmla="*/ 1 w 26"/>
                            <a:gd name="T1" fmla="*/ 3 h 17"/>
                            <a:gd name="T2" fmla="*/ 7 w 26"/>
                            <a:gd name="T3" fmla="*/ 1 h 17"/>
                            <a:gd name="T4" fmla="*/ 10 w 26"/>
                            <a:gd name="T5" fmla="*/ 0 h 17"/>
                            <a:gd name="T6" fmla="*/ 12 w 26"/>
                            <a:gd name="T7" fmla="*/ 0 h 17"/>
                            <a:gd name="T8" fmla="*/ 16 w 26"/>
                            <a:gd name="T9" fmla="*/ 1 h 17"/>
                            <a:gd name="T10" fmla="*/ 19 w 26"/>
                            <a:gd name="T11" fmla="*/ 3 h 17"/>
                            <a:gd name="T12" fmla="*/ 21 w 26"/>
                            <a:gd name="T13" fmla="*/ 5 h 17"/>
                            <a:gd name="T14" fmla="*/ 23 w 26"/>
                            <a:gd name="T15" fmla="*/ 9 h 17"/>
                            <a:gd name="T16" fmla="*/ 25 w 26"/>
                            <a:gd name="T17" fmla="*/ 12 h 17"/>
                            <a:gd name="T18" fmla="*/ 25 w 26"/>
                            <a:gd name="T19" fmla="*/ 16 h 17"/>
                            <a:gd name="T20" fmla="*/ 21 w 26"/>
                            <a:gd name="T21" fmla="*/ 12 h 17"/>
                            <a:gd name="T22" fmla="*/ 18 w 26"/>
                            <a:gd name="T23" fmla="*/ 8 h 17"/>
                            <a:gd name="T24" fmla="*/ 16 w 26"/>
                            <a:gd name="T25" fmla="*/ 5 h 17"/>
                            <a:gd name="T26" fmla="*/ 13 w 26"/>
                            <a:gd name="T27" fmla="*/ 3 h 17"/>
                            <a:gd name="T28" fmla="*/ 9 w 26"/>
                            <a:gd name="T29" fmla="*/ 2 h 17"/>
                            <a:gd name="T30" fmla="*/ 6 w 26"/>
                            <a:gd name="T31" fmla="*/ 3 h 17"/>
                            <a:gd name="T32" fmla="*/ 0 w 26"/>
                            <a:gd name="T33" fmla="*/ 5 h 17"/>
                            <a:gd name="T34" fmla="*/ 1 w 2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7"/>
                            <a:gd name="T56" fmla="*/ 26 w 2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7">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w="9525" cap="rnd">
                          <a:noFill/>
                          <a:round/>
                          <a:headEnd/>
                          <a:tailEnd/>
                        </a:ln>
                      </p:spPr>
                      <p:txBody>
                        <a:bodyPr/>
                        <a:lstStyle/>
                        <a:p>
                          <a:endParaRPr lang="en-US"/>
                        </a:p>
                      </p:txBody>
                    </p:sp>
                    <p:sp>
                      <p:nvSpPr>
                        <p:cNvPr id="14582" name="Freeform 34"/>
                        <p:cNvSpPr>
                          <a:spLocks/>
                        </p:cNvSpPr>
                        <p:nvPr/>
                      </p:nvSpPr>
                      <p:spPr bwMode="auto">
                        <a:xfrm>
                          <a:off x="946" y="2313"/>
                          <a:ext cx="25" cy="17"/>
                        </a:xfrm>
                        <a:custGeom>
                          <a:avLst/>
                          <a:gdLst>
                            <a:gd name="T0" fmla="*/ 0 w 25"/>
                            <a:gd name="T1" fmla="*/ 4 h 17"/>
                            <a:gd name="T2" fmla="*/ 4 w 25"/>
                            <a:gd name="T3" fmla="*/ 4 h 17"/>
                            <a:gd name="T4" fmla="*/ 6 w 25"/>
                            <a:gd name="T5" fmla="*/ 3 h 17"/>
                            <a:gd name="T6" fmla="*/ 8 w 25"/>
                            <a:gd name="T7" fmla="*/ 1 h 17"/>
                            <a:gd name="T8" fmla="*/ 11 w 25"/>
                            <a:gd name="T9" fmla="*/ 0 h 17"/>
                            <a:gd name="T10" fmla="*/ 14 w 25"/>
                            <a:gd name="T11" fmla="*/ 0 h 17"/>
                            <a:gd name="T12" fmla="*/ 17 w 25"/>
                            <a:gd name="T13" fmla="*/ 1 h 17"/>
                            <a:gd name="T14" fmla="*/ 19 w 25"/>
                            <a:gd name="T15" fmla="*/ 3 h 17"/>
                            <a:gd name="T16" fmla="*/ 21 w 25"/>
                            <a:gd name="T17" fmla="*/ 6 h 17"/>
                            <a:gd name="T18" fmla="*/ 23 w 25"/>
                            <a:gd name="T19" fmla="*/ 9 h 17"/>
                            <a:gd name="T20" fmla="*/ 24 w 25"/>
                            <a:gd name="T21" fmla="*/ 12 h 17"/>
                            <a:gd name="T22" fmla="*/ 24 w 25"/>
                            <a:gd name="T23" fmla="*/ 14 h 17"/>
                            <a:gd name="T24" fmla="*/ 22 w 25"/>
                            <a:gd name="T25" fmla="*/ 16 h 17"/>
                            <a:gd name="T26" fmla="*/ 20 w 25"/>
                            <a:gd name="T27" fmla="*/ 9 h 17"/>
                            <a:gd name="T28" fmla="*/ 18 w 25"/>
                            <a:gd name="T29" fmla="*/ 8 h 17"/>
                            <a:gd name="T30" fmla="*/ 17 w 25"/>
                            <a:gd name="T31" fmla="*/ 11 h 17"/>
                            <a:gd name="T32" fmla="*/ 15 w 25"/>
                            <a:gd name="T33" fmla="*/ 12 h 17"/>
                            <a:gd name="T34" fmla="*/ 13 w 25"/>
                            <a:gd name="T35" fmla="*/ 12 h 17"/>
                            <a:gd name="T36" fmla="*/ 11 w 25"/>
                            <a:gd name="T37" fmla="*/ 11 h 17"/>
                            <a:gd name="T38" fmla="*/ 10 w 25"/>
                            <a:gd name="T39" fmla="*/ 9 h 17"/>
                            <a:gd name="T40" fmla="*/ 10 w 25"/>
                            <a:gd name="T41" fmla="*/ 6 h 17"/>
                            <a:gd name="T42" fmla="*/ 7 w 25"/>
                            <a:gd name="T43" fmla="*/ 8 h 17"/>
                            <a:gd name="T44" fmla="*/ 4 w 25"/>
                            <a:gd name="T45" fmla="*/ 8 h 17"/>
                            <a:gd name="T46" fmla="*/ 2 w 25"/>
                            <a:gd name="T47" fmla="*/ 8 h 17"/>
                            <a:gd name="T48" fmla="*/ 0 w 25"/>
                            <a:gd name="T49" fmla="*/ 4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17"/>
                            <a:gd name="T77" fmla="*/ 25 w 25"/>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17">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w="9525" cap="rnd">
                          <a:noFill/>
                          <a:round/>
                          <a:headEnd/>
                          <a:tailEnd/>
                        </a:ln>
                      </p:spPr>
                      <p:txBody>
                        <a:bodyPr/>
                        <a:lstStyle/>
                        <a:p>
                          <a:endParaRPr lang="en-US"/>
                        </a:p>
                      </p:txBody>
                    </p:sp>
                    <p:sp>
                      <p:nvSpPr>
                        <p:cNvPr id="14583" name="Freeform 35"/>
                        <p:cNvSpPr>
                          <a:spLocks/>
                        </p:cNvSpPr>
                        <p:nvPr/>
                      </p:nvSpPr>
                      <p:spPr bwMode="auto">
                        <a:xfrm>
                          <a:off x="951" y="2319"/>
                          <a:ext cx="17" cy="17"/>
                        </a:xfrm>
                        <a:custGeom>
                          <a:avLst/>
                          <a:gdLst>
                            <a:gd name="T0" fmla="*/ 0 w 17"/>
                            <a:gd name="T1" fmla="*/ 0 h 17"/>
                            <a:gd name="T2" fmla="*/ 2 w 17"/>
                            <a:gd name="T3" fmla="*/ 4 h 17"/>
                            <a:gd name="T4" fmla="*/ 5 w 17"/>
                            <a:gd name="T5" fmla="*/ 8 h 17"/>
                            <a:gd name="T6" fmla="*/ 7 w 17"/>
                            <a:gd name="T7" fmla="*/ 12 h 17"/>
                            <a:gd name="T8" fmla="*/ 10 w 17"/>
                            <a:gd name="T9" fmla="*/ 12 h 17"/>
                            <a:gd name="T10" fmla="*/ 13 w 17"/>
                            <a:gd name="T11" fmla="*/ 12 h 17"/>
                            <a:gd name="T12" fmla="*/ 16 w 17"/>
                            <a:gd name="T13" fmla="*/ 12 h 17"/>
                            <a:gd name="T14" fmla="*/ 13 w 17"/>
                            <a:gd name="T15" fmla="*/ 16 h 17"/>
                            <a:gd name="T16" fmla="*/ 11 w 17"/>
                            <a:gd name="T17" fmla="*/ 16 h 17"/>
                            <a:gd name="T18" fmla="*/ 8 w 17"/>
                            <a:gd name="T19" fmla="*/ 16 h 17"/>
                            <a:gd name="T20" fmla="*/ 4 w 17"/>
                            <a:gd name="T21" fmla="*/ 8 h 17"/>
                            <a:gd name="T22" fmla="*/ 0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w="9525" cap="rnd">
                          <a:noFill/>
                          <a:round/>
                          <a:headEnd/>
                          <a:tailEnd/>
                        </a:ln>
                      </p:spPr>
                      <p:txBody>
                        <a:bodyPr/>
                        <a:lstStyle/>
                        <a:p>
                          <a:endParaRPr lang="en-US"/>
                        </a:p>
                      </p:txBody>
                    </p:sp>
                  </p:grpSp>
                  <p:grpSp>
                    <p:nvGrpSpPr>
                      <p:cNvPr id="14" name="Group 36"/>
                      <p:cNvGrpSpPr>
                        <a:grpSpLocks/>
                      </p:cNvGrpSpPr>
                      <p:nvPr/>
                    </p:nvGrpSpPr>
                    <p:grpSpPr bwMode="auto">
                      <a:xfrm>
                        <a:off x="986" y="2314"/>
                        <a:ext cx="27" cy="31"/>
                        <a:chOff x="986" y="2314"/>
                        <a:chExt cx="27" cy="31"/>
                      </a:xfrm>
                    </p:grpSpPr>
                    <p:sp>
                      <p:nvSpPr>
                        <p:cNvPr id="14578" name="Freeform 37"/>
                        <p:cNvSpPr>
                          <a:spLocks/>
                        </p:cNvSpPr>
                        <p:nvPr/>
                      </p:nvSpPr>
                      <p:spPr bwMode="auto">
                        <a:xfrm>
                          <a:off x="986" y="2314"/>
                          <a:ext cx="27" cy="17"/>
                        </a:xfrm>
                        <a:custGeom>
                          <a:avLst/>
                          <a:gdLst>
                            <a:gd name="T0" fmla="*/ 1 w 27"/>
                            <a:gd name="T1" fmla="*/ 16 h 17"/>
                            <a:gd name="T2" fmla="*/ 0 w 27"/>
                            <a:gd name="T3" fmla="*/ 13 h 17"/>
                            <a:gd name="T4" fmla="*/ 2 w 27"/>
                            <a:gd name="T5" fmla="*/ 8 h 17"/>
                            <a:gd name="T6" fmla="*/ 4 w 27"/>
                            <a:gd name="T7" fmla="*/ 4 h 17"/>
                            <a:gd name="T8" fmla="*/ 6 w 27"/>
                            <a:gd name="T9" fmla="*/ 2 h 17"/>
                            <a:gd name="T10" fmla="*/ 10 w 27"/>
                            <a:gd name="T11" fmla="*/ 1 h 17"/>
                            <a:gd name="T12" fmla="*/ 14 w 27"/>
                            <a:gd name="T13" fmla="*/ 0 h 17"/>
                            <a:gd name="T14" fmla="*/ 19 w 27"/>
                            <a:gd name="T15" fmla="*/ 0 h 17"/>
                            <a:gd name="T16" fmla="*/ 22 w 27"/>
                            <a:gd name="T17" fmla="*/ 0 h 17"/>
                            <a:gd name="T18" fmla="*/ 25 w 27"/>
                            <a:gd name="T19" fmla="*/ 1 h 17"/>
                            <a:gd name="T20" fmla="*/ 26 w 27"/>
                            <a:gd name="T21" fmla="*/ 3 h 17"/>
                            <a:gd name="T22" fmla="*/ 25 w 27"/>
                            <a:gd name="T23" fmla="*/ 2 h 17"/>
                            <a:gd name="T24" fmla="*/ 21 w 27"/>
                            <a:gd name="T25" fmla="*/ 1 h 17"/>
                            <a:gd name="T26" fmla="*/ 17 w 27"/>
                            <a:gd name="T27" fmla="*/ 1 h 17"/>
                            <a:gd name="T28" fmla="*/ 13 w 27"/>
                            <a:gd name="T29" fmla="*/ 2 h 17"/>
                            <a:gd name="T30" fmla="*/ 10 w 27"/>
                            <a:gd name="T31" fmla="*/ 4 h 17"/>
                            <a:gd name="T32" fmla="*/ 8 w 27"/>
                            <a:gd name="T33" fmla="*/ 6 h 17"/>
                            <a:gd name="T34" fmla="*/ 6 w 27"/>
                            <a:gd name="T35" fmla="*/ 7 h 17"/>
                            <a:gd name="T36" fmla="*/ 4 w 27"/>
                            <a:gd name="T37" fmla="*/ 9 h 17"/>
                            <a:gd name="T38" fmla="*/ 3 w 27"/>
                            <a:gd name="T39" fmla="*/ 13 h 17"/>
                            <a:gd name="T40" fmla="*/ 1 w 2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17"/>
                            <a:gd name="T65" fmla="*/ 27 w 2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1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w="9525" cap="rnd">
                          <a:noFill/>
                          <a:round/>
                          <a:headEnd/>
                          <a:tailEnd/>
                        </a:ln>
                      </p:spPr>
                      <p:txBody>
                        <a:bodyPr/>
                        <a:lstStyle/>
                        <a:p>
                          <a:endParaRPr lang="en-US"/>
                        </a:p>
                      </p:txBody>
                    </p:sp>
                    <p:sp>
                      <p:nvSpPr>
                        <p:cNvPr id="14579" name="Freeform 38"/>
                        <p:cNvSpPr>
                          <a:spLocks/>
                        </p:cNvSpPr>
                        <p:nvPr/>
                      </p:nvSpPr>
                      <p:spPr bwMode="auto">
                        <a:xfrm>
                          <a:off x="992" y="2321"/>
                          <a:ext cx="21" cy="17"/>
                        </a:xfrm>
                        <a:custGeom>
                          <a:avLst/>
                          <a:gdLst>
                            <a:gd name="T0" fmla="*/ 0 w 21"/>
                            <a:gd name="T1" fmla="*/ 8 h 17"/>
                            <a:gd name="T2" fmla="*/ 0 w 21"/>
                            <a:gd name="T3" fmla="*/ 5 h 17"/>
                            <a:gd name="T4" fmla="*/ 3 w 21"/>
                            <a:gd name="T5" fmla="*/ 2 h 17"/>
                            <a:gd name="T6" fmla="*/ 5 w 21"/>
                            <a:gd name="T7" fmla="*/ 1 h 17"/>
                            <a:gd name="T8" fmla="*/ 9 w 21"/>
                            <a:gd name="T9" fmla="*/ 0 h 17"/>
                            <a:gd name="T10" fmla="*/ 12 w 21"/>
                            <a:gd name="T11" fmla="*/ 1 h 17"/>
                            <a:gd name="T12" fmla="*/ 15 w 21"/>
                            <a:gd name="T13" fmla="*/ 2 h 17"/>
                            <a:gd name="T14" fmla="*/ 18 w 21"/>
                            <a:gd name="T15" fmla="*/ 2 h 17"/>
                            <a:gd name="T16" fmla="*/ 16 w 21"/>
                            <a:gd name="T17" fmla="*/ 4 h 17"/>
                            <a:gd name="T18" fmla="*/ 18 w 21"/>
                            <a:gd name="T19" fmla="*/ 6 h 17"/>
                            <a:gd name="T20" fmla="*/ 19 w 21"/>
                            <a:gd name="T21" fmla="*/ 9 h 17"/>
                            <a:gd name="T22" fmla="*/ 19 w 21"/>
                            <a:gd name="T23" fmla="*/ 12 h 17"/>
                            <a:gd name="T24" fmla="*/ 20 w 21"/>
                            <a:gd name="T25" fmla="*/ 13 h 17"/>
                            <a:gd name="T26" fmla="*/ 19 w 21"/>
                            <a:gd name="T27" fmla="*/ 16 h 17"/>
                            <a:gd name="T28" fmla="*/ 17 w 21"/>
                            <a:gd name="T29" fmla="*/ 14 h 17"/>
                            <a:gd name="T30" fmla="*/ 16 w 21"/>
                            <a:gd name="T31" fmla="*/ 10 h 17"/>
                            <a:gd name="T32" fmla="*/ 15 w 21"/>
                            <a:gd name="T33" fmla="*/ 9 h 17"/>
                            <a:gd name="T34" fmla="*/ 13 w 21"/>
                            <a:gd name="T35" fmla="*/ 9 h 17"/>
                            <a:gd name="T36" fmla="*/ 12 w 21"/>
                            <a:gd name="T37" fmla="*/ 10 h 17"/>
                            <a:gd name="T38" fmla="*/ 10 w 21"/>
                            <a:gd name="T39" fmla="*/ 10 h 17"/>
                            <a:gd name="T40" fmla="*/ 8 w 21"/>
                            <a:gd name="T41" fmla="*/ 10 h 17"/>
                            <a:gd name="T42" fmla="*/ 6 w 21"/>
                            <a:gd name="T43" fmla="*/ 9 h 17"/>
                            <a:gd name="T44" fmla="*/ 5 w 21"/>
                            <a:gd name="T45" fmla="*/ 8 h 17"/>
                            <a:gd name="T46" fmla="*/ 5 w 21"/>
                            <a:gd name="T47" fmla="*/ 5 h 17"/>
                            <a:gd name="T48" fmla="*/ 2 w 21"/>
                            <a:gd name="T49" fmla="*/ 6 h 17"/>
                            <a:gd name="T50" fmla="*/ 0 w 21"/>
                            <a:gd name="T51" fmla="*/ 8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
                            <a:gd name="T79" fmla="*/ 0 h 17"/>
                            <a:gd name="T80" fmla="*/ 21 w 21"/>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 h="17">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w="9525" cap="rnd">
                          <a:noFill/>
                          <a:round/>
                          <a:headEnd/>
                          <a:tailEnd/>
                        </a:ln>
                      </p:spPr>
                      <p:txBody>
                        <a:bodyPr/>
                        <a:lstStyle/>
                        <a:p>
                          <a:endParaRPr lang="en-US"/>
                        </a:p>
                      </p:txBody>
                    </p:sp>
                    <p:sp>
                      <p:nvSpPr>
                        <p:cNvPr id="14580" name="Freeform 39"/>
                        <p:cNvSpPr>
                          <a:spLocks/>
                        </p:cNvSpPr>
                        <p:nvPr/>
                      </p:nvSpPr>
                      <p:spPr bwMode="auto">
                        <a:xfrm>
                          <a:off x="990" y="2328"/>
                          <a:ext cx="17" cy="17"/>
                        </a:xfrm>
                        <a:custGeom>
                          <a:avLst/>
                          <a:gdLst>
                            <a:gd name="T0" fmla="*/ 16 w 17"/>
                            <a:gd name="T1" fmla="*/ 0 h 17"/>
                            <a:gd name="T2" fmla="*/ 0 w 17"/>
                            <a:gd name="T3" fmla="*/ 8 h 17"/>
                            <a:gd name="T4" fmla="*/ 0 w 17"/>
                            <a:gd name="T5" fmla="*/ 16 h 17"/>
                            <a:gd name="T6" fmla="*/ 8 w 17"/>
                            <a:gd name="T7" fmla="*/ 16 h 17"/>
                            <a:gd name="T8" fmla="*/ 8 w 17"/>
                            <a:gd name="T9" fmla="*/ 0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0" y="8"/>
                              </a:lnTo>
                              <a:lnTo>
                                <a:pt x="0" y="16"/>
                              </a:lnTo>
                              <a:lnTo>
                                <a:pt x="8" y="16"/>
                              </a:lnTo>
                              <a:lnTo>
                                <a:pt x="8" y="0"/>
                              </a:lnTo>
                              <a:lnTo>
                                <a:pt x="16" y="0"/>
                              </a:lnTo>
                            </a:path>
                          </a:pathLst>
                        </a:custGeom>
                        <a:solidFill>
                          <a:srgbClr val="000000"/>
                        </a:solidFill>
                        <a:ln w="9525" cap="rnd">
                          <a:noFill/>
                          <a:round/>
                          <a:headEnd/>
                          <a:tailEnd/>
                        </a:ln>
                      </p:spPr>
                      <p:txBody>
                        <a:bodyPr/>
                        <a:lstStyle/>
                        <a:p>
                          <a:endParaRPr lang="en-US"/>
                        </a:p>
                      </p:txBody>
                    </p:sp>
                  </p:grpSp>
                </p:grpSp>
                <p:sp>
                  <p:nvSpPr>
                    <p:cNvPr id="14575" name="Freeform 40"/>
                    <p:cNvSpPr>
                      <a:spLocks/>
                    </p:cNvSpPr>
                    <p:nvPr/>
                  </p:nvSpPr>
                  <p:spPr bwMode="auto">
                    <a:xfrm>
                      <a:off x="968" y="2342"/>
                      <a:ext cx="20" cy="17"/>
                    </a:xfrm>
                    <a:custGeom>
                      <a:avLst/>
                      <a:gdLst>
                        <a:gd name="T0" fmla="*/ 5 w 20"/>
                        <a:gd name="T1" fmla="*/ 0 h 17"/>
                        <a:gd name="T2" fmla="*/ 3 w 20"/>
                        <a:gd name="T3" fmla="*/ 1 h 17"/>
                        <a:gd name="T4" fmla="*/ 1 w 20"/>
                        <a:gd name="T5" fmla="*/ 1 h 17"/>
                        <a:gd name="T6" fmla="*/ 0 w 20"/>
                        <a:gd name="T7" fmla="*/ 4 h 17"/>
                        <a:gd name="T8" fmla="*/ 0 w 20"/>
                        <a:gd name="T9" fmla="*/ 7 h 17"/>
                        <a:gd name="T10" fmla="*/ 0 w 20"/>
                        <a:gd name="T11" fmla="*/ 10 h 17"/>
                        <a:gd name="T12" fmla="*/ 3 w 20"/>
                        <a:gd name="T13" fmla="*/ 10 h 17"/>
                        <a:gd name="T14" fmla="*/ 5 w 20"/>
                        <a:gd name="T15" fmla="*/ 11 h 17"/>
                        <a:gd name="T16" fmla="*/ 7 w 20"/>
                        <a:gd name="T17" fmla="*/ 13 h 17"/>
                        <a:gd name="T18" fmla="*/ 9 w 20"/>
                        <a:gd name="T19" fmla="*/ 16 h 17"/>
                        <a:gd name="T20" fmla="*/ 12 w 20"/>
                        <a:gd name="T21" fmla="*/ 14 h 17"/>
                        <a:gd name="T22" fmla="*/ 14 w 20"/>
                        <a:gd name="T23" fmla="*/ 13 h 17"/>
                        <a:gd name="T24" fmla="*/ 17 w 20"/>
                        <a:gd name="T25" fmla="*/ 11 h 17"/>
                        <a:gd name="T26" fmla="*/ 19 w 20"/>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17"/>
                        <a:gd name="T44" fmla="*/ 20 w 20"/>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17">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w="12700" cap="rnd">
                      <a:solidFill>
                        <a:srgbClr val="FF7F3F"/>
                      </a:solidFill>
                      <a:round/>
                      <a:headEnd type="none" w="sm" len="sm"/>
                      <a:tailEnd type="none" w="sm" len="sm"/>
                    </a:ln>
                  </p:spPr>
                  <p:txBody>
                    <a:bodyPr/>
                    <a:lstStyle/>
                    <a:p>
                      <a:endParaRPr lang="en-US"/>
                    </a:p>
                  </p:txBody>
                </p:sp>
              </p:grpSp>
              <p:grpSp>
                <p:nvGrpSpPr>
                  <p:cNvPr id="15" name="Group 41"/>
                  <p:cNvGrpSpPr>
                    <a:grpSpLocks/>
                  </p:cNvGrpSpPr>
                  <p:nvPr/>
                </p:nvGrpSpPr>
                <p:grpSpPr bwMode="auto">
                  <a:xfrm>
                    <a:off x="911" y="2232"/>
                    <a:ext cx="148" cy="144"/>
                    <a:chOff x="911" y="2232"/>
                    <a:chExt cx="148" cy="144"/>
                  </a:xfrm>
                </p:grpSpPr>
                <p:sp>
                  <p:nvSpPr>
                    <p:cNvPr id="14567" name="Freeform 42"/>
                    <p:cNvSpPr>
                      <a:spLocks/>
                    </p:cNvSpPr>
                    <p:nvPr/>
                  </p:nvSpPr>
                  <p:spPr bwMode="auto">
                    <a:xfrm>
                      <a:off x="911" y="2232"/>
                      <a:ext cx="148" cy="144"/>
                    </a:xfrm>
                    <a:custGeom>
                      <a:avLst/>
                      <a:gdLst>
                        <a:gd name="T0" fmla="*/ 22 w 148"/>
                        <a:gd name="T1" fmla="*/ 131 h 144"/>
                        <a:gd name="T2" fmla="*/ 18 w 148"/>
                        <a:gd name="T3" fmla="*/ 125 h 144"/>
                        <a:gd name="T4" fmla="*/ 13 w 148"/>
                        <a:gd name="T5" fmla="*/ 117 h 144"/>
                        <a:gd name="T6" fmla="*/ 10 w 148"/>
                        <a:gd name="T7" fmla="*/ 108 h 144"/>
                        <a:gd name="T8" fmla="*/ 7 w 148"/>
                        <a:gd name="T9" fmla="*/ 101 h 144"/>
                        <a:gd name="T10" fmla="*/ 5 w 148"/>
                        <a:gd name="T11" fmla="*/ 77 h 144"/>
                        <a:gd name="T12" fmla="*/ 0 w 148"/>
                        <a:gd name="T13" fmla="*/ 66 h 144"/>
                        <a:gd name="T14" fmla="*/ 0 w 148"/>
                        <a:gd name="T15" fmla="*/ 53 h 144"/>
                        <a:gd name="T16" fmla="*/ 12 w 148"/>
                        <a:gd name="T17" fmla="*/ 41 h 144"/>
                        <a:gd name="T18" fmla="*/ 19 w 148"/>
                        <a:gd name="T19" fmla="*/ 24 h 144"/>
                        <a:gd name="T20" fmla="*/ 26 w 148"/>
                        <a:gd name="T21" fmla="*/ 15 h 144"/>
                        <a:gd name="T22" fmla="*/ 38 w 148"/>
                        <a:gd name="T23" fmla="*/ 11 h 144"/>
                        <a:gd name="T24" fmla="*/ 56 w 148"/>
                        <a:gd name="T25" fmla="*/ 1 h 144"/>
                        <a:gd name="T26" fmla="*/ 68 w 148"/>
                        <a:gd name="T27" fmla="*/ 0 h 144"/>
                        <a:gd name="T28" fmla="*/ 79 w 148"/>
                        <a:gd name="T29" fmla="*/ 1 h 144"/>
                        <a:gd name="T30" fmla="*/ 95 w 148"/>
                        <a:gd name="T31" fmla="*/ 6 h 144"/>
                        <a:gd name="T32" fmla="*/ 110 w 148"/>
                        <a:gd name="T33" fmla="*/ 12 h 144"/>
                        <a:gd name="T34" fmla="*/ 121 w 148"/>
                        <a:gd name="T35" fmla="*/ 23 h 144"/>
                        <a:gd name="T36" fmla="*/ 126 w 148"/>
                        <a:gd name="T37" fmla="*/ 34 h 144"/>
                        <a:gd name="T38" fmla="*/ 132 w 148"/>
                        <a:gd name="T39" fmla="*/ 44 h 144"/>
                        <a:gd name="T40" fmla="*/ 141 w 148"/>
                        <a:gd name="T41" fmla="*/ 60 h 144"/>
                        <a:gd name="T42" fmla="*/ 147 w 148"/>
                        <a:gd name="T43" fmla="*/ 75 h 144"/>
                        <a:gd name="T44" fmla="*/ 143 w 148"/>
                        <a:gd name="T45" fmla="*/ 87 h 144"/>
                        <a:gd name="T46" fmla="*/ 141 w 148"/>
                        <a:gd name="T47" fmla="*/ 100 h 144"/>
                        <a:gd name="T48" fmla="*/ 131 w 148"/>
                        <a:gd name="T49" fmla="*/ 109 h 144"/>
                        <a:gd name="T50" fmla="*/ 116 w 148"/>
                        <a:gd name="T51" fmla="*/ 125 h 144"/>
                        <a:gd name="T52" fmla="*/ 110 w 148"/>
                        <a:gd name="T53" fmla="*/ 135 h 144"/>
                        <a:gd name="T54" fmla="*/ 96 w 148"/>
                        <a:gd name="T55" fmla="*/ 143 h 144"/>
                        <a:gd name="T56" fmla="*/ 107 w 148"/>
                        <a:gd name="T57" fmla="*/ 115 h 144"/>
                        <a:gd name="T58" fmla="*/ 113 w 148"/>
                        <a:gd name="T59" fmla="*/ 92 h 144"/>
                        <a:gd name="T60" fmla="*/ 111 w 148"/>
                        <a:gd name="T61" fmla="*/ 79 h 144"/>
                        <a:gd name="T62" fmla="*/ 110 w 148"/>
                        <a:gd name="T63" fmla="*/ 63 h 144"/>
                        <a:gd name="T64" fmla="*/ 96 w 148"/>
                        <a:gd name="T65" fmla="*/ 66 h 144"/>
                        <a:gd name="T66" fmla="*/ 81 w 148"/>
                        <a:gd name="T67" fmla="*/ 70 h 144"/>
                        <a:gd name="T68" fmla="*/ 60 w 148"/>
                        <a:gd name="T69" fmla="*/ 69 h 144"/>
                        <a:gd name="T70" fmla="*/ 51 w 148"/>
                        <a:gd name="T71" fmla="*/ 66 h 144"/>
                        <a:gd name="T72" fmla="*/ 39 w 148"/>
                        <a:gd name="T73" fmla="*/ 68 h 144"/>
                        <a:gd name="T74" fmla="*/ 36 w 148"/>
                        <a:gd name="T75" fmla="*/ 76 h 144"/>
                        <a:gd name="T76" fmla="*/ 30 w 148"/>
                        <a:gd name="T77" fmla="*/ 82 h 144"/>
                        <a:gd name="T78" fmla="*/ 26 w 148"/>
                        <a:gd name="T79" fmla="*/ 96 h 144"/>
                        <a:gd name="T80" fmla="*/ 21 w 148"/>
                        <a:gd name="T81" fmla="*/ 100 h 144"/>
                        <a:gd name="T82" fmla="*/ 16 w 148"/>
                        <a:gd name="T83" fmla="*/ 101 h 144"/>
                        <a:gd name="T84" fmla="*/ 15 w 148"/>
                        <a:gd name="T85" fmla="*/ 105 h 144"/>
                        <a:gd name="T86" fmla="*/ 17 w 148"/>
                        <a:gd name="T87" fmla="*/ 111 h 144"/>
                        <a:gd name="T88" fmla="*/ 25 w 148"/>
                        <a:gd name="T89" fmla="*/ 114 h 144"/>
                        <a:gd name="T90" fmla="*/ 28 w 148"/>
                        <a:gd name="T91" fmla="*/ 134 h 1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8"/>
                        <a:gd name="T139" fmla="*/ 0 h 144"/>
                        <a:gd name="T140" fmla="*/ 148 w 148"/>
                        <a:gd name="T141" fmla="*/ 144 h 1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8" h="144">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w="9525" cap="rnd">
                      <a:noFill/>
                      <a:round/>
                      <a:headEnd/>
                      <a:tailEnd/>
                    </a:ln>
                  </p:spPr>
                  <p:txBody>
                    <a:bodyPr/>
                    <a:lstStyle/>
                    <a:p>
                      <a:endParaRPr lang="en-US"/>
                    </a:p>
                  </p:txBody>
                </p:sp>
                <p:grpSp>
                  <p:nvGrpSpPr>
                    <p:cNvPr id="16" name="Group 43"/>
                    <p:cNvGrpSpPr>
                      <a:grpSpLocks/>
                    </p:cNvGrpSpPr>
                    <p:nvPr/>
                  </p:nvGrpSpPr>
                  <p:grpSpPr bwMode="auto">
                    <a:xfrm>
                      <a:off x="915" y="2237"/>
                      <a:ext cx="139" cy="101"/>
                      <a:chOff x="915" y="2237"/>
                      <a:chExt cx="139" cy="101"/>
                    </a:xfrm>
                  </p:grpSpPr>
                  <p:sp>
                    <p:nvSpPr>
                      <p:cNvPr id="14569" name="Freeform 44"/>
                      <p:cNvSpPr>
                        <a:spLocks/>
                      </p:cNvSpPr>
                      <p:nvPr/>
                    </p:nvSpPr>
                    <p:spPr bwMode="auto">
                      <a:xfrm>
                        <a:off x="915" y="2275"/>
                        <a:ext cx="59" cy="41"/>
                      </a:xfrm>
                      <a:custGeom>
                        <a:avLst/>
                        <a:gdLst>
                          <a:gd name="T0" fmla="*/ 2 w 59"/>
                          <a:gd name="T1" fmla="*/ 40 h 41"/>
                          <a:gd name="T2" fmla="*/ 13 w 59"/>
                          <a:gd name="T3" fmla="*/ 40 h 41"/>
                          <a:gd name="T4" fmla="*/ 29 w 59"/>
                          <a:gd name="T5" fmla="*/ 31 h 41"/>
                          <a:gd name="T6" fmla="*/ 17 w 59"/>
                          <a:gd name="T7" fmla="*/ 30 h 41"/>
                          <a:gd name="T8" fmla="*/ 8 w 59"/>
                          <a:gd name="T9" fmla="*/ 29 h 41"/>
                          <a:gd name="T10" fmla="*/ 4 w 59"/>
                          <a:gd name="T11" fmla="*/ 27 h 41"/>
                          <a:gd name="T12" fmla="*/ 0 w 59"/>
                          <a:gd name="T13" fmla="*/ 22 h 41"/>
                          <a:gd name="T14" fmla="*/ 1 w 59"/>
                          <a:gd name="T15" fmla="*/ 13 h 41"/>
                          <a:gd name="T16" fmla="*/ 8 w 59"/>
                          <a:gd name="T17" fmla="*/ 16 h 41"/>
                          <a:gd name="T18" fmla="*/ 13 w 59"/>
                          <a:gd name="T19" fmla="*/ 19 h 41"/>
                          <a:gd name="T20" fmla="*/ 21 w 59"/>
                          <a:gd name="T21" fmla="*/ 20 h 41"/>
                          <a:gd name="T22" fmla="*/ 27 w 59"/>
                          <a:gd name="T23" fmla="*/ 20 h 41"/>
                          <a:gd name="T24" fmla="*/ 35 w 59"/>
                          <a:gd name="T25" fmla="*/ 24 h 41"/>
                          <a:gd name="T26" fmla="*/ 29 w 59"/>
                          <a:gd name="T27" fmla="*/ 17 h 41"/>
                          <a:gd name="T28" fmla="*/ 24 w 59"/>
                          <a:gd name="T29" fmla="*/ 13 h 41"/>
                          <a:gd name="T30" fmla="*/ 18 w 59"/>
                          <a:gd name="T31" fmla="*/ 10 h 41"/>
                          <a:gd name="T32" fmla="*/ 19 w 59"/>
                          <a:gd name="T33" fmla="*/ 2 h 41"/>
                          <a:gd name="T34" fmla="*/ 18 w 59"/>
                          <a:gd name="T35" fmla="*/ 0 h 41"/>
                          <a:gd name="T36" fmla="*/ 27 w 59"/>
                          <a:gd name="T37" fmla="*/ 0 h 41"/>
                          <a:gd name="T38" fmla="*/ 27 w 59"/>
                          <a:gd name="T39" fmla="*/ 6 h 41"/>
                          <a:gd name="T40" fmla="*/ 28 w 59"/>
                          <a:gd name="T41" fmla="*/ 11 h 41"/>
                          <a:gd name="T42" fmla="*/ 31 w 59"/>
                          <a:gd name="T43" fmla="*/ 15 h 41"/>
                          <a:gd name="T44" fmla="*/ 36 w 59"/>
                          <a:gd name="T45" fmla="*/ 17 h 41"/>
                          <a:gd name="T46" fmla="*/ 44 w 59"/>
                          <a:gd name="T47" fmla="*/ 20 h 41"/>
                          <a:gd name="T48" fmla="*/ 54 w 59"/>
                          <a:gd name="T49" fmla="*/ 24 h 41"/>
                          <a:gd name="T50" fmla="*/ 58 w 59"/>
                          <a:gd name="T51" fmla="*/ 25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
                          <a:gd name="T79" fmla="*/ 0 h 41"/>
                          <a:gd name="T80" fmla="*/ 59 w 59"/>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 h="41">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w="12700" cap="rnd">
                        <a:solidFill>
                          <a:srgbClr val="5F3F1F"/>
                        </a:solidFill>
                        <a:round/>
                        <a:headEnd type="none" w="sm" len="sm"/>
                        <a:tailEnd type="none" w="sm" len="sm"/>
                      </a:ln>
                    </p:spPr>
                    <p:txBody>
                      <a:bodyPr/>
                      <a:lstStyle/>
                      <a:p>
                        <a:endParaRPr lang="en-US"/>
                      </a:p>
                    </p:txBody>
                  </p:sp>
                  <p:sp>
                    <p:nvSpPr>
                      <p:cNvPr id="14570" name="Freeform 45"/>
                      <p:cNvSpPr>
                        <a:spLocks/>
                      </p:cNvSpPr>
                      <p:nvPr/>
                    </p:nvSpPr>
                    <p:spPr bwMode="auto">
                      <a:xfrm>
                        <a:off x="925" y="2257"/>
                        <a:ext cx="113" cy="34"/>
                      </a:xfrm>
                      <a:custGeom>
                        <a:avLst/>
                        <a:gdLst>
                          <a:gd name="T0" fmla="*/ 0 w 113"/>
                          <a:gd name="T1" fmla="*/ 15 h 34"/>
                          <a:gd name="T2" fmla="*/ 7 w 113"/>
                          <a:gd name="T3" fmla="*/ 13 h 34"/>
                          <a:gd name="T4" fmla="*/ 18 w 113"/>
                          <a:gd name="T5" fmla="*/ 13 h 34"/>
                          <a:gd name="T6" fmla="*/ 26 w 113"/>
                          <a:gd name="T7" fmla="*/ 12 h 34"/>
                          <a:gd name="T8" fmla="*/ 23 w 113"/>
                          <a:gd name="T9" fmla="*/ 19 h 34"/>
                          <a:gd name="T10" fmla="*/ 27 w 113"/>
                          <a:gd name="T11" fmla="*/ 25 h 34"/>
                          <a:gd name="T12" fmla="*/ 34 w 113"/>
                          <a:gd name="T13" fmla="*/ 19 h 34"/>
                          <a:gd name="T14" fmla="*/ 41 w 113"/>
                          <a:gd name="T15" fmla="*/ 12 h 34"/>
                          <a:gd name="T16" fmla="*/ 49 w 113"/>
                          <a:gd name="T17" fmla="*/ 7 h 34"/>
                          <a:gd name="T18" fmla="*/ 60 w 113"/>
                          <a:gd name="T19" fmla="*/ 1 h 34"/>
                          <a:gd name="T20" fmla="*/ 63 w 113"/>
                          <a:gd name="T21" fmla="*/ 0 h 34"/>
                          <a:gd name="T22" fmla="*/ 87 w 113"/>
                          <a:gd name="T23" fmla="*/ 6 h 34"/>
                          <a:gd name="T24" fmla="*/ 95 w 113"/>
                          <a:gd name="T25" fmla="*/ 17 h 34"/>
                          <a:gd name="T26" fmla="*/ 98 w 113"/>
                          <a:gd name="T27" fmla="*/ 20 h 34"/>
                          <a:gd name="T28" fmla="*/ 98 w 113"/>
                          <a:gd name="T29" fmla="*/ 32 h 34"/>
                          <a:gd name="T30" fmla="*/ 103 w 113"/>
                          <a:gd name="T31" fmla="*/ 33 h 34"/>
                          <a:gd name="T32" fmla="*/ 110 w 113"/>
                          <a:gd name="T33" fmla="*/ 24 h 34"/>
                          <a:gd name="T34" fmla="*/ 112 w 113"/>
                          <a:gd name="T35" fmla="*/ 18 h 34"/>
                          <a:gd name="T36" fmla="*/ 111 w 113"/>
                          <a:gd name="T37" fmla="*/ 11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34"/>
                          <a:gd name="T59" fmla="*/ 113 w 113"/>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34">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w="12700" cap="rnd">
                        <a:solidFill>
                          <a:srgbClr val="5F3F1F"/>
                        </a:solidFill>
                        <a:round/>
                        <a:headEnd type="none" w="sm" len="sm"/>
                        <a:tailEnd type="none" w="sm" len="sm"/>
                      </a:ln>
                    </p:spPr>
                    <p:txBody>
                      <a:bodyPr/>
                      <a:lstStyle/>
                      <a:p>
                        <a:endParaRPr lang="en-US"/>
                      </a:p>
                    </p:txBody>
                  </p:sp>
                  <p:sp>
                    <p:nvSpPr>
                      <p:cNvPr id="14571" name="Freeform 46"/>
                      <p:cNvSpPr>
                        <a:spLocks/>
                      </p:cNvSpPr>
                      <p:nvPr/>
                    </p:nvSpPr>
                    <p:spPr bwMode="auto">
                      <a:xfrm>
                        <a:off x="931" y="2237"/>
                        <a:ext cx="99" cy="42"/>
                      </a:xfrm>
                      <a:custGeom>
                        <a:avLst/>
                        <a:gdLst>
                          <a:gd name="T0" fmla="*/ 34 w 99"/>
                          <a:gd name="T1" fmla="*/ 28 h 42"/>
                          <a:gd name="T2" fmla="*/ 26 w 99"/>
                          <a:gd name="T3" fmla="*/ 24 h 42"/>
                          <a:gd name="T4" fmla="*/ 13 w 99"/>
                          <a:gd name="T5" fmla="*/ 24 h 42"/>
                          <a:gd name="T6" fmla="*/ 0 w 99"/>
                          <a:gd name="T7" fmla="*/ 26 h 42"/>
                          <a:gd name="T8" fmla="*/ 21 w 99"/>
                          <a:gd name="T9" fmla="*/ 19 h 42"/>
                          <a:gd name="T10" fmla="*/ 37 w 99"/>
                          <a:gd name="T11" fmla="*/ 18 h 42"/>
                          <a:gd name="T12" fmla="*/ 31 w 99"/>
                          <a:gd name="T13" fmla="*/ 14 h 42"/>
                          <a:gd name="T14" fmla="*/ 19 w 99"/>
                          <a:gd name="T15" fmla="*/ 11 h 42"/>
                          <a:gd name="T16" fmla="*/ 35 w 99"/>
                          <a:gd name="T17" fmla="*/ 10 h 42"/>
                          <a:gd name="T18" fmla="*/ 41 w 99"/>
                          <a:gd name="T19" fmla="*/ 13 h 42"/>
                          <a:gd name="T20" fmla="*/ 49 w 99"/>
                          <a:gd name="T21" fmla="*/ 16 h 42"/>
                          <a:gd name="T22" fmla="*/ 54 w 99"/>
                          <a:gd name="T23" fmla="*/ 12 h 42"/>
                          <a:gd name="T24" fmla="*/ 44 w 99"/>
                          <a:gd name="T25" fmla="*/ 2 h 42"/>
                          <a:gd name="T26" fmla="*/ 51 w 99"/>
                          <a:gd name="T27" fmla="*/ 0 h 42"/>
                          <a:gd name="T28" fmla="*/ 57 w 99"/>
                          <a:gd name="T29" fmla="*/ 0 h 42"/>
                          <a:gd name="T30" fmla="*/ 62 w 99"/>
                          <a:gd name="T31" fmla="*/ 13 h 42"/>
                          <a:gd name="T32" fmla="*/ 66 w 99"/>
                          <a:gd name="T33" fmla="*/ 8 h 42"/>
                          <a:gd name="T34" fmla="*/ 68 w 99"/>
                          <a:gd name="T35" fmla="*/ 4 h 42"/>
                          <a:gd name="T36" fmla="*/ 73 w 99"/>
                          <a:gd name="T37" fmla="*/ 9 h 42"/>
                          <a:gd name="T38" fmla="*/ 76 w 99"/>
                          <a:gd name="T39" fmla="*/ 15 h 42"/>
                          <a:gd name="T40" fmla="*/ 78 w 99"/>
                          <a:gd name="T41" fmla="*/ 17 h 42"/>
                          <a:gd name="T42" fmla="*/ 80 w 99"/>
                          <a:gd name="T43" fmla="*/ 21 h 42"/>
                          <a:gd name="T44" fmla="*/ 83 w 99"/>
                          <a:gd name="T45" fmla="*/ 22 h 42"/>
                          <a:gd name="T46" fmla="*/ 85 w 99"/>
                          <a:gd name="T47" fmla="*/ 12 h 42"/>
                          <a:gd name="T48" fmla="*/ 91 w 99"/>
                          <a:gd name="T49" fmla="*/ 14 h 42"/>
                          <a:gd name="T50" fmla="*/ 90 w 99"/>
                          <a:gd name="T51" fmla="*/ 22 h 42"/>
                          <a:gd name="T52" fmla="*/ 89 w 99"/>
                          <a:gd name="T53" fmla="*/ 26 h 42"/>
                          <a:gd name="T54" fmla="*/ 93 w 99"/>
                          <a:gd name="T55" fmla="*/ 31 h 42"/>
                          <a:gd name="T56" fmla="*/ 98 w 99"/>
                          <a:gd name="T57" fmla="*/ 41 h 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9"/>
                          <a:gd name="T88" fmla="*/ 0 h 42"/>
                          <a:gd name="T89" fmla="*/ 99 w 99"/>
                          <a:gd name="T90" fmla="*/ 42 h 4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9" h="42">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w="12700" cap="rnd">
                        <a:solidFill>
                          <a:srgbClr val="5F3F1F"/>
                        </a:solidFill>
                        <a:round/>
                        <a:headEnd type="none" w="sm" len="sm"/>
                        <a:tailEnd type="none" w="sm" len="sm"/>
                      </a:ln>
                    </p:spPr>
                    <p:txBody>
                      <a:bodyPr/>
                      <a:lstStyle/>
                      <a:p>
                        <a:endParaRPr lang="en-US"/>
                      </a:p>
                    </p:txBody>
                  </p:sp>
                  <p:sp>
                    <p:nvSpPr>
                      <p:cNvPr id="14572" name="Freeform 47"/>
                      <p:cNvSpPr>
                        <a:spLocks/>
                      </p:cNvSpPr>
                      <p:nvPr/>
                    </p:nvSpPr>
                    <p:spPr bwMode="auto">
                      <a:xfrm>
                        <a:off x="1026" y="2275"/>
                        <a:ext cx="28" cy="63"/>
                      </a:xfrm>
                      <a:custGeom>
                        <a:avLst/>
                        <a:gdLst>
                          <a:gd name="T0" fmla="*/ 14 w 28"/>
                          <a:gd name="T1" fmla="*/ 0 h 63"/>
                          <a:gd name="T2" fmla="*/ 21 w 28"/>
                          <a:gd name="T3" fmla="*/ 15 h 63"/>
                          <a:gd name="T4" fmla="*/ 24 w 28"/>
                          <a:gd name="T5" fmla="*/ 23 h 63"/>
                          <a:gd name="T6" fmla="*/ 27 w 28"/>
                          <a:gd name="T7" fmla="*/ 30 h 63"/>
                          <a:gd name="T8" fmla="*/ 27 w 28"/>
                          <a:gd name="T9" fmla="*/ 36 h 63"/>
                          <a:gd name="T10" fmla="*/ 26 w 28"/>
                          <a:gd name="T11" fmla="*/ 43 h 63"/>
                          <a:gd name="T12" fmla="*/ 23 w 28"/>
                          <a:gd name="T13" fmla="*/ 46 h 63"/>
                          <a:gd name="T14" fmla="*/ 21 w 28"/>
                          <a:gd name="T15" fmla="*/ 36 h 63"/>
                          <a:gd name="T16" fmla="*/ 18 w 28"/>
                          <a:gd name="T17" fmla="*/ 28 h 63"/>
                          <a:gd name="T18" fmla="*/ 13 w 28"/>
                          <a:gd name="T19" fmla="*/ 19 h 63"/>
                          <a:gd name="T20" fmla="*/ 8 w 28"/>
                          <a:gd name="T21" fmla="*/ 11 h 63"/>
                          <a:gd name="T22" fmla="*/ 5 w 28"/>
                          <a:gd name="T23" fmla="*/ 27 h 63"/>
                          <a:gd name="T24" fmla="*/ 12 w 28"/>
                          <a:gd name="T25" fmla="*/ 37 h 63"/>
                          <a:gd name="T26" fmla="*/ 15 w 28"/>
                          <a:gd name="T27" fmla="*/ 41 h 63"/>
                          <a:gd name="T28" fmla="*/ 18 w 28"/>
                          <a:gd name="T29" fmla="*/ 62 h 63"/>
                          <a:gd name="T30" fmla="*/ 6 w 28"/>
                          <a:gd name="T31" fmla="*/ 57 h 63"/>
                          <a:gd name="T32" fmla="*/ 3 w 28"/>
                          <a:gd name="T33" fmla="*/ 49 h 63"/>
                          <a:gd name="T34" fmla="*/ 0 w 28"/>
                          <a:gd name="T35" fmla="*/ 40 h 6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63"/>
                          <a:gd name="T56" fmla="*/ 28 w 28"/>
                          <a:gd name="T57" fmla="*/ 63 h 6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63">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w="12700" cap="rnd">
                        <a:solidFill>
                          <a:srgbClr val="5F3F1F"/>
                        </a:solidFill>
                        <a:round/>
                        <a:headEnd type="none" w="sm" len="sm"/>
                        <a:tailEnd type="none" w="sm" len="sm"/>
                      </a:ln>
                    </p:spPr>
                    <p:txBody>
                      <a:bodyPr/>
                      <a:lstStyle/>
                      <a:p>
                        <a:endParaRPr lang="en-US"/>
                      </a:p>
                    </p:txBody>
                  </p:sp>
                </p:grpSp>
              </p:grpSp>
              <p:sp>
                <p:nvSpPr>
                  <p:cNvPr id="14566" name="Oval 48"/>
                  <p:cNvSpPr>
                    <a:spLocks noChangeArrowheads="1"/>
                  </p:cNvSpPr>
                  <p:nvPr/>
                </p:nvSpPr>
                <p:spPr bwMode="auto">
                  <a:xfrm>
                    <a:off x="934" y="2345"/>
                    <a:ext cx="0" cy="1"/>
                  </a:xfrm>
                  <a:prstGeom prst="ellipse">
                    <a:avLst/>
                  </a:prstGeom>
                  <a:solidFill>
                    <a:srgbClr val="FF5FBF"/>
                  </a:solidFill>
                  <a:ln w="12700">
                    <a:solidFill>
                      <a:srgbClr val="FF009F"/>
                    </a:solidFill>
                    <a:round/>
                    <a:headEnd/>
                    <a:tailEnd/>
                  </a:ln>
                </p:spPr>
                <p:txBody>
                  <a:bodyPr wrap="none" anchor="ctr"/>
                  <a:lstStyle/>
                  <a:p>
                    <a:endParaRPr lang="en-US"/>
                  </a:p>
                </p:txBody>
              </p:sp>
            </p:grpSp>
            <p:grpSp>
              <p:nvGrpSpPr>
                <p:cNvPr id="17" name="Group 49"/>
                <p:cNvGrpSpPr>
                  <a:grpSpLocks/>
                </p:cNvGrpSpPr>
                <p:nvPr/>
              </p:nvGrpSpPr>
              <p:grpSpPr bwMode="auto">
                <a:xfrm>
                  <a:off x="832" y="2370"/>
                  <a:ext cx="256" cy="314"/>
                  <a:chOff x="832" y="2370"/>
                  <a:chExt cx="256" cy="314"/>
                </a:xfrm>
              </p:grpSpPr>
              <p:sp>
                <p:nvSpPr>
                  <p:cNvPr id="14550" name="Freeform 50"/>
                  <p:cNvSpPr>
                    <a:spLocks/>
                  </p:cNvSpPr>
                  <p:nvPr/>
                </p:nvSpPr>
                <p:spPr bwMode="auto">
                  <a:xfrm>
                    <a:off x="952" y="2370"/>
                    <a:ext cx="25" cy="98"/>
                  </a:xfrm>
                  <a:custGeom>
                    <a:avLst/>
                    <a:gdLst>
                      <a:gd name="T0" fmla="*/ 24 w 25"/>
                      <a:gd name="T1" fmla="*/ 1 h 98"/>
                      <a:gd name="T2" fmla="*/ 5 w 25"/>
                      <a:gd name="T3" fmla="*/ 94 h 98"/>
                      <a:gd name="T4" fmla="*/ 0 w 25"/>
                      <a:gd name="T5" fmla="*/ 97 h 98"/>
                      <a:gd name="T6" fmla="*/ 20 w 25"/>
                      <a:gd name="T7" fmla="*/ 0 h 98"/>
                      <a:gd name="T8" fmla="*/ 21 w 25"/>
                      <a:gd name="T9" fmla="*/ 0 h 98"/>
                      <a:gd name="T10" fmla="*/ 23 w 25"/>
                      <a:gd name="T11" fmla="*/ 0 h 98"/>
                      <a:gd name="T12" fmla="*/ 24 w 25"/>
                      <a:gd name="T13" fmla="*/ 1 h 98"/>
                      <a:gd name="T14" fmla="*/ 0 60000 65536"/>
                      <a:gd name="T15" fmla="*/ 0 60000 65536"/>
                      <a:gd name="T16" fmla="*/ 0 60000 65536"/>
                      <a:gd name="T17" fmla="*/ 0 60000 65536"/>
                      <a:gd name="T18" fmla="*/ 0 60000 65536"/>
                      <a:gd name="T19" fmla="*/ 0 60000 65536"/>
                      <a:gd name="T20" fmla="*/ 0 60000 65536"/>
                      <a:gd name="T21" fmla="*/ 0 w 25"/>
                      <a:gd name="T22" fmla="*/ 0 h 98"/>
                      <a:gd name="T23" fmla="*/ 25 w 25"/>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98">
                        <a:moveTo>
                          <a:pt x="24" y="1"/>
                        </a:moveTo>
                        <a:lnTo>
                          <a:pt x="5" y="94"/>
                        </a:lnTo>
                        <a:lnTo>
                          <a:pt x="0" y="97"/>
                        </a:lnTo>
                        <a:lnTo>
                          <a:pt x="20" y="0"/>
                        </a:lnTo>
                        <a:lnTo>
                          <a:pt x="21" y="0"/>
                        </a:lnTo>
                        <a:lnTo>
                          <a:pt x="23" y="0"/>
                        </a:lnTo>
                        <a:lnTo>
                          <a:pt x="24" y="1"/>
                        </a:lnTo>
                      </a:path>
                    </a:pathLst>
                  </a:custGeom>
                  <a:solidFill>
                    <a:srgbClr val="BF7F1F"/>
                  </a:solidFill>
                  <a:ln w="9525" cap="rnd">
                    <a:noFill/>
                    <a:round/>
                    <a:headEnd/>
                    <a:tailEnd/>
                  </a:ln>
                </p:spPr>
                <p:txBody>
                  <a:bodyPr/>
                  <a:lstStyle/>
                  <a:p>
                    <a:endParaRPr lang="en-US"/>
                  </a:p>
                </p:txBody>
              </p:sp>
              <p:grpSp>
                <p:nvGrpSpPr>
                  <p:cNvPr id="18" name="Group 51"/>
                  <p:cNvGrpSpPr>
                    <a:grpSpLocks/>
                  </p:cNvGrpSpPr>
                  <p:nvPr/>
                </p:nvGrpSpPr>
                <p:grpSpPr bwMode="auto">
                  <a:xfrm>
                    <a:off x="832" y="2406"/>
                    <a:ext cx="256" cy="278"/>
                    <a:chOff x="832" y="2406"/>
                    <a:chExt cx="256" cy="278"/>
                  </a:xfrm>
                </p:grpSpPr>
                <p:sp>
                  <p:nvSpPr>
                    <p:cNvPr id="14555" name="Freeform 52"/>
                    <p:cNvSpPr>
                      <a:spLocks/>
                    </p:cNvSpPr>
                    <p:nvPr/>
                  </p:nvSpPr>
                  <p:spPr bwMode="auto">
                    <a:xfrm>
                      <a:off x="832" y="2406"/>
                      <a:ext cx="256" cy="278"/>
                    </a:xfrm>
                    <a:custGeom>
                      <a:avLst/>
                      <a:gdLst>
                        <a:gd name="T0" fmla="*/ 89 w 256"/>
                        <a:gd name="T1" fmla="*/ 3 h 278"/>
                        <a:gd name="T2" fmla="*/ 76 w 256"/>
                        <a:gd name="T3" fmla="*/ 6 h 278"/>
                        <a:gd name="T4" fmla="*/ 63 w 256"/>
                        <a:gd name="T5" fmla="*/ 9 h 278"/>
                        <a:gd name="T6" fmla="*/ 53 w 256"/>
                        <a:gd name="T7" fmla="*/ 12 h 278"/>
                        <a:gd name="T8" fmla="*/ 45 w 256"/>
                        <a:gd name="T9" fmla="*/ 16 h 278"/>
                        <a:gd name="T10" fmla="*/ 38 w 256"/>
                        <a:gd name="T11" fmla="*/ 21 h 278"/>
                        <a:gd name="T12" fmla="*/ 31 w 256"/>
                        <a:gd name="T13" fmla="*/ 28 h 278"/>
                        <a:gd name="T14" fmla="*/ 22 w 256"/>
                        <a:gd name="T15" fmla="*/ 42 h 278"/>
                        <a:gd name="T16" fmla="*/ 0 w 256"/>
                        <a:gd name="T17" fmla="*/ 79 h 278"/>
                        <a:gd name="T18" fmla="*/ 6 w 256"/>
                        <a:gd name="T19" fmla="*/ 85 h 278"/>
                        <a:gd name="T20" fmla="*/ 63 w 256"/>
                        <a:gd name="T21" fmla="*/ 112 h 278"/>
                        <a:gd name="T22" fmla="*/ 61 w 256"/>
                        <a:gd name="T23" fmla="*/ 171 h 278"/>
                        <a:gd name="T24" fmla="*/ 56 w 256"/>
                        <a:gd name="T25" fmla="*/ 213 h 278"/>
                        <a:gd name="T26" fmla="*/ 41 w 256"/>
                        <a:gd name="T27" fmla="*/ 254 h 278"/>
                        <a:gd name="T28" fmla="*/ 240 w 256"/>
                        <a:gd name="T29" fmla="*/ 277 h 278"/>
                        <a:gd name="T30" fmla="*/ 208 w 256"/>
                        <a:gd name="T31" fmla="*/ 172 h 278"/>
                        <a:gd name="T32" fmla="*/ 219 w 256"/>
                        <a:gd name="T33" fmla="*/ 162 h 278"/>
                        <a:gd name="T34" fmla="*/ 224 w 256"/>
                        <a:gd name="T35" fmla="*/ 145 h 278"/>
                        <a:gd name="T36" fmla="*/ 225 w 256"/>
                        <a:gd name="T37" fmla="*/ 129 h 278"/>
                        <a:gd name="T38" fmla="*/ 226 w 256"/>
                        <a:gd name="T39" fmla="*/ 114 h 278"/>
                        <a:gd name="T40" fmla="*/ 237 w 256"/>
                        <a:gd name="T41" fmla="*/ 36 h 278"/>
                        <a:gd name="T42" fmla="*/ 229 w 256"/>
                        <a:gd name="T43" fmla="*/ 23 h 278"/>
                        <a:gd name="T44" fmla="*/ 217 w 256"/>
                        <a:gd name="T45" fmla="*/ 15 h 278"/>
                        <a:gd name="T46" fmla="*/ 180 w 256"/>
                        <a:gd name="T47" fmla="*/ 4 h 278"/>
                        <a:gd name="T48" fmla="*/ 173 w 256"/>
                        <a:gd name="T49" fmla="*/ 1 h 278"/>
                        <a:gd name="T50" fmla="*/ 166 w 256"/>
                        <a:gd name="T51" fmla="*/ 0 h 278"/>
                        <a:gd name="T52" fmla="*/ 168 w 256"/>
                        <a:gd name="T53" fmla="*/ 8 h 278"/>
                        <a:gd name="T54" fmla="*/ 173 w 256"/>
                        <a:gd name="T55" fmla="*/ 15 h 278"/>
                        <a:gd name="T56" fmla="*/ 178 w 256"/>
                        <a:gd name="T57" fmla="*/ 24 h 278"/>
                        <a:gd name="T58" fmla="*/ 180 w 256"/>
                        <a:gd name="T59" fmla="*/ 31 h 278"/>
                        <a:gd name="T60" fmla="*/ 181 w 256"/>
                        <a:gd name="T61" fmla="*/ 40 h 278"/>
                        <a:gd name="T62" fmla="*/ 178 w 256"/>
                        <a:gd name="T63" fmla="*/ 49 h 278"/>
                        <a:gd name="T64" fmla="*/ 172 w 256"/>
                        <a:gd name="T65" fmla="*/ 56 h 278"/>
                        <a:gd name="T66" fmla="*/ 162 w 256"/>
                        <a:gd name="T67" fmla="*/ 61 h 278"/>
                        <a:gd name="T68" fmla="*/ 152 w 256"/>
                        <a:gd name="T69" fmla="*/ 64 h 278"/>
                        <a:gd name="T70" fmla="*/ 140 w 256"/>
                        <a:gd name="T71" fmla="*/ 64 h 278"/>
                        <a:gd name="T72" fmla="*/ 129 w 256"/>
                        <a:gd name="T73" fmla="*/ 61 h 278"/>
                        <a:gd name="T74" fmla="*/ 115 w 256"/>
                        <a:gd name="T75" fmla="*/ 54 h 278"/>
                        <a:gd name="T76" fmla="*/ 106 w 256"/>
                        <a:gd name="T77" fmla="*/ 46 h 278"/>
                        <a:gd name="T78" fmla="*/ 102 w 256"/>
                        <a:gd name="T79" fmla="*/ 35 h 278"/>
                        <a:gd name="T80" fmla="*/ 98 w 256"/>
                        <a:gd name="T81" fmla="*/ 23 h 278"/>
                        <a:gd name="T82" fmla="*/ 94 w 256"/>
                        <a:gd name="T83" fmla="*/ 10 h 278"/>
                        <a:gd name="T84" fmla="*/ 93 w 256"/>
                        <a:gd name="T85" fmla="*/ 1 h 2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6"/>
                        <a:gd name="T130" fmla="*/ 0 h 278"/>
                        <a:gd name="T131" fmla="*/ 256 w 256"/>
                        <a:gd name="T132" fmla="*/ 278 h 2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6" h="278">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w="9525" cap="rnd">
                      <a:noFill/>
                      <a:round/>
                      <a:headEnd/>
                      <a:tailEnd/>
                    </a:ln>
                  </p:spPr>
                  <p:txBody>
                    <a:bodyPr/>
                    <a:lstStyle/>
                    <a:p>
                      <a:endParaRPr lang="en-US"/>
                    </a:p>
                  </p:txBody>
                </p:sp>
                <p:grpSp>
                  <p:nvGrpSpPr>
                    <p:cNvPr id="19" name="Group 53"/>
                    <p:cNvGrpSpPr>
                      <a:grpSpLocks/>
                    </p:cNvGrpSpPr>
                    <p:nvPr/>
                  </p:nvGrpSpPr>
                  <p:grpSpPr bwMode="auto">
                    <a:xfrm>
                      <a:off x="841" y="2451"/>
                      <a:ext cx="139" cy="204"/>
                      <a:chOff x="841" y="2451"/>
                      <a:chExt cx="139" cy="204"/>
                    </a:xfrm>
                  </p:grpSpPr>
                  <p:sp>
                    <p:nvSpPr>
                      <p:cNvPr id="14558" name="Freeform 54"/>
                      <p:cNvSpPr>
                        <a:spLocks/>
                      </p:cNvSpPr>
                      <p:nvPr/>
                    </p:nvSpPr>
                    <p:spPr bwMode="auto">
                      <a:xfrm>
                        <a:off x="841" y="2451"/>
                        <a:ext cx="139" cy="204"/>
                      </a:xfrm>
                      <a:custGeom>
                        <a:avLst/>
                        <a:gdLst>
                          <a:gd name="T0" fmla="*/ 1 w 139"/>
                          <a:gd name="T1" fmla="*/ 47 h 204"/>
                          <a:gd name="T2" fmla="*/ 0 w 139"/>
                          <a:gd name="T3" fmla="*/ 74 h 204"/>
                          <a:gd name="T4" fmla="*/ 3 w 139"/>
                          <a:gd name="T5" fmla="*/ 123 h 204"/>
                          <a:gd name="T6" fmla="*/ 0 w 139"/>
                          <a:gd name="T7" fmla="*/ 149 h 204"/>
                          <a:gd name="T8" fmla="*/ 3 w 139"/>
                          <a:gd name="T9" fmla="*/ 178 h 204"/>
                          <a:gd name="T10" fmla="*/ 13 w 139"/>
                          <a:gd name="T11" fmla="*/ 203 h 204"/>
                          <a:gd name="T12" fmla="*/ 39 w 139"/>
                          <a:gd name="T13" fmla="*/ 200 h 204"/>
                          <a:gd name="T14" fmla="*/ 69 w 139"/>
                          <a:gd name="T15" fmla="*/ 180 h 204"/>
                          <a:gd name="T16" fmla="*/ 117 w 139"/>
                          <a:gd name="T17" fmla="*/ 107 h 204"/>
                          <a:gd name="T18" fmla="*/ 127 w 139"/>
                          <a:gd name="T19" fmla="*/ 92 h 204"/>
                          <a:gd name="T20" fmla="*/ 130 w 139"/>
                          <a:gd name="T21" fmla="*/ 84 h 204"/>
                          <a:gd name="T22" fmla="*/ 135 w 139"/>
                          <a:gd name="T23" fmla="*/ 68 h 204"/>
                          <a:gd name="T24" fmla="*/ 135 w 139"/>
                          <a:gd name="T25" fmla="*/ 63 h 204"/>
                          <a:gd name="T26" fmla="*/ 132 w 139"/>
                          <a:gd name="T27" fmla="*/ 58 h 204"/>
                          <a:gd name="T28" fmla="*/ 127 w 139"/>
                          <a:gd name="T29" fmla="*/ 52 h 204"/>
                          <a:gd name="T30" fmla="*/ 124 w 139"/>
                          <a:gd name="T31" fmla="*/ 47 h 204"/>
                          <a:gd name="T32" fmla="*/ 125 w 139"/>
                          <a:gd name="T33" fmla="*/ 42 h 204"/>
                          <a:gd name="T34" fmla="*/ 130 w 139"/>
                          <a:gd name="T35" fmla="*/ 44 h 204"/>
                          <a:gd name="T36" fmla="*/ 133 w 139"/>
                          <a:gd name="T37" fmla="*/ 50 h 204"/>
                          <a:gd name="T38" fmla="*/ 135 w 139"/>
                          <a:gd name="T39" fmla="*/ 53 h 204"/>
                          <a:gd name="T40" fmla="*/ 138 w 139"/>
                          <a:gd name="T41" fmla="*/ 52 h 204"/>
                          <a:gd name="T42" fmla="*/ 137 w 139"/>
                          <a:gd name="T43" fmla="*/ 46 h 204"/>
                          <a:gd name="T44" fmla="*/ 136 w 139"/>
                          <a:gd name="T45" fmla="*/ 33 h 204"/>
                          <a:gd name="T46" fmla="*/ 134 w 139"/>
                          <a:gd name="T47" fmla="*/ 27 h 204"/>
                          <a:gd name="T48" fmla="*/ 130 w 139"/>
                          <a:gd name="T49" fmla="*/ 24 h 204"/>
                          <a:gd name="T50" fmla="*/ 127 w 139"/>
                          <a:gd name="T51" fmla="*/ 13 h 204"/>
                          <a:gd name="T52" fmla="*/ 124 w 139"/>
                          <a:gd name="T53" fmla="*/ 6 h 204"/>
                          <a:gd name="T54" fmla="*/ 123 w 139"/>
                          <a:gd name="T55" fmla="*/ 1 h 204"/>
                          <a:gd name="T56" fmla="*/ 118 w 139"/>
                          <a:gd name="T57" fmla="*/ 0 h 204"/>
                          <a:gd name="T58" fmla="*/ 101 w 139"/>
                          <a:gd name="T59" fmla="*/ 26 h 204"/>
                          <a:gd name="T60" fmla="*/ 96 w 139"/>
                          <a:gd name="T61" fmla="*/ 33 h 204"/>
                          <a:gd name="T62" fmla="*/ 95 w 139"/>
                          <a:gd name="T63" fmla="*/ 38 h 204"/>
                          <a:gd name="T64" fmla="*/ 101 w 139"/>
                          <a:gd name="T65" fmla="*/ 60 h 204"/>
                          <a:gd name="T66" fmla="*/ 107 w 139"/>
                          <a:gd name="T67" fmla="*/ 80 h 204"/>
                          <a:gd name="T68" fmla="*/ 53 w 139"/>
                          <a:gd name="T69" fmla="*/ 124 h 204"/>
                          <a:gd name="T70" fmla="*/ 53 w 139"/>
                          <a:gd name="T71" fmla="*/ 61 h 2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9"/>
                          <a:gd name="T109" fmla="*/ 0 h 204"/>
                          <a:gd name="T110" fmla="*/ 139 w 139"/>
                          <a:gd name="T111" fmla="*/ 204 h 2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9" h="204">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w="12700" cap="rnd">
                        <a:solidFill>
                          <a:srgbClr val="BF3F00"/>
                        </a:solidFill>
                        <a:round/>
                        <a:headEnd/>
                        <a:tailEnd/>
                      </a:ln>
                    </p:spPr>
                    <p:txBody>
                      <a:bodyPr/>
                      <a:lstStyle/>
                      <a:p>
                        <a:endParaRPr lang="en-US"/>
                      </a:p>
                    </p:txBody>
                  </p:sp>
                  <p:sp>
                    <p:nvSpPr>
                      <p:cNvPr id="14559" name="Freeform 55"/>
                      <p:cNvSpPr>
                        <a:spLocks/>
                      </p:cNvSpPr>
                      <p:nvPr/>
                    </p:nvSpPr>
                    <p:spPr bwMode="auto">
                      <a:xfrm>
                        <a:off x="952" y="2476"/>
                        <a:ext cx="20" cy="17"/>
                      </a:xfrm>
                      <a:custGeom>
                        <a:avLst/>
                        <a:gdLst>
                          <a:gd name="T0" fmla="*/ 0 w 20"/>
                          <a:gd name="T1" fmla="*/ 16 h 17"/>
                          <a:gd name="T2" fmla="*/ 12 w 20"/>
                          <a:gd name="T3" fmla="*/ 0 h 17"/>
                          <a:gd name="T4" fmla="*/ 19 w 20"/>
                          <a:gd name="T5" fmla="*/ 0 h 17"/>
                          <a:gd name="T6" fmla="*/ 0 60000 65536"/>
                          <a:gd name="T7" fmla="*/ 0 60000 65536"/>
                          <a:gd name="T8" fmla="*/ 0 60000 65536"/>
                          <a:gd name="T9" fmla="*/ 0 w 20"/>
                          <a:gd name="T10" fmla="*/ 0 h 17"/>
                          <a:gd name="T11" fmla="*/ 20 w 20"/>
                          <a:gd name="T12" fmla="*/ 17 h 17"/>
                        </a:gdLst>
                        <a:ahLst/>
                        <a:cxnLst>
                          <a:cxn ang="T6">
                            <a:pos x="T0" y="T1"/>
                          </a:cxn>
                          <a:cxn ang="T7">
                            <a:pos x="T2" y="T3"/>
                          </a:cxn>
                          <a:cxn ang="T8">
                            <a:pos x="T4" y="T5"/>
                          </a:cxn>
                        </a:cxnLst>
                        <a:rect l="T9" t="T10" r="T11" b="T12"/>
                        <a:pathLst>
                          <a:path w="20" h="17">
                            <a:moveTo>
                              <a:pt x="0" y="16"/>
                            </a:moveTo>
                            <a:lnTo>
                              <a:pt x="12" y="0"/>
                            </a:lnTo>
                            <a:lnTo>
                              <a:pt x="19" y="0"/>
                            </a:lnTo>
                          </a:path>
                        </a:pathLst>
                      </a:custGeom>
                      <a:noFill/>
                      <a:ln w="12700" cap="rnd">
                        <a:solidFill>
                          <a:srgbClr val="BF3F00"/>
                        </a:solidFill>
                        <a:round/>
                        <a:headEnd type="none" w="sm" len="sm"/>
                        <a:tailEnd type="none" w="sm" len="sm"/>
                      </a:ln>
                    </p:spPr>
                    <p:txBody>
                      <a:bodyPr/>
                      <a:lstStyle/>
                      <a:p>
                        <a:endParaRPr lang="en-US"/>
                      </a:p>
                    </p:txBody>
                  </p:sp>
                  <p:sp>
                    <p:nvSpPr>
                      <p:cNvPr id="14560" name="Freeform 56"/>
                      <p:cNvSpPr>
                        <a:spLocks/>
                      </p:cNvSpPr>
                      <p:nvPr/>
                    </p:nvSpPr>
                    <p:spPr bwMode="auto">
                      <a:xfrm>
                        <a:off x="949" y="2484"/>
                        <a:ext cx="27" cy="17"/>
                      </a:xfrm>
                      <a:custGeom>
                        <a:avLst/>
                        <a:gdLst>
                          <a:gd name="T0" fmla="*/ 0 w 27"/>
                          <a:gd name="T1" fmla="*/ 16 h 17"/>
                          <a:gd name="T2" fmla="*/ 15 w 27"/>
                          <a:gd name="T3" fmla="*/ 5 h 17"/>
                          <a:gd name="T4" fmla="*/ 26 w 27"/>
                          <a:gd name="T5" fmla="*/ 0 h 17"/>
                          <a:gd name="T6" fmla="*/ 0 60000 65536"/>
                          <a:gd name="T7" fmla="*/ 0 60000 65536"/>
                          <a:gd name="T8" fmla="*/ 0 60000 65536"/>
                          <a:gd name="T9" fmla="*/ 0 w 27"/>
                          <a:gd name="T10" fmla="*/ 0 h 17"/>
                          <a:gd name="T11" fmla="*/ 27 w 27"/>
                          <a:gd name="T12" fmla="*/ 17 h 17"/>
                        </a:gdLst>
                        <a:ahLst/>
                        <a:cxnLst>
                          <a:cxn ang="T6">
                            <a:pos x="T0" y="T1"/>
                          </a:cxn>
                          <a:cxn ang="T7">
                            <a:pos x="T2" y="T3"/>
                          </a:cxn>
                          <a:cxn ang="T8">
                            <a:pos x="T4" y="T5"/>
                          </a:cxn>
                        </a:cxnLst>
                        <a:rect l="T9" t="T10" r="T11" b="T12"/>
                        <a:pathLst>
                          <a:path w="27" h="17">
                            <a:moveTo>
                              <a:pt x="0" y="16"/>
                            </a:moveTo>
                            <a:lnTo>
                              <a:pt x="15" y="5"/>
                            </a:lnTo>
                            <a:lnTo>
                              <a:pt x="26" y="0"/>
                            </a:lnTo>
                          </a:path>
                        </a:pathLst>
                      </a:custGeom>
                      <a:noFill/>
                      <a:ln w="12700" cap="rnd">
                        <a:solidFill>
                          <a:srgbClr val="BF3F00"/>
                        </a:solidFill>
                        <a:round/>
                        <a:headEnd type="none" w="sm" len="sm"/>
                        <a:tailEnd type="none" w="sm" len="sm"/>
                      </a:ln>
                    </p:spPr>
                    <p:txBody>
                      <a:bodyPr/>
                      <a:lstStyle/>
                      <a:p>
                        <a:endParaRPr lang="en-US"/>
                      </a:p>
                    </p:txBody>
                  </p:sp>
                  <p:sp>
                    <p:nvSpPr>
                      <p:cNvPr id="14561" name="Freeform 57"/>
                      <p:cNvSpPr>
                        <a:spLocks/>
                      </p:cNvSpPr>
                      <p:nvPr/>
                    </p:nvSpPr>
                    <p:spPr bwMode="auto">
                      <a:xfrm>
                        <a:off x="951" y="2472"/>
                        <a:ext cx="17" cy="17"/>
                      </a:xfrm>
                      <a:custGeom>
                        <a:avLst/>
                        <a:gdLst>
                          <a:gd name="T0" fmla="*/ 0 w 17"/>
                          <a:gd name="T1" fmla="*/ 16 h 17"/>
                          <a:gd name="T2" fmla="*/ 14 w 17"/>
                          <a:gd name="T3" fmla="*/ 0 h 17"/>
                          <a:gd name="T4" fmla="*/ 16 w 17"/>
                          <a:gd name="T5" fmla="*/ 8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16"/>
                            </a:moveTo>
                            <a:lnTo>
                              <a:pt x="14" y="0"/>
                            </a:lnTo>
                            <a:lnTo>
                              <a:pt x="16" y="8"/>
                            </a:lnTo>
                          </a:path>
                        </a:pathLst>
                      </a:custGeom>
                      <a:noFill/>
                      <a:ln w="12700" cap="rnd">
                        <a:solidFill>
                          <a:srgbClr val="BF3F00"/>
                        </a:solidFill>
                        <a:round/>
                        <a:headEnd type="none" w="sm" len="sm"/>
                        <a:tailEnd type="none" w="sm" len="sm"/>
                      </a:ln>
                    </p:spPr>
                    <p:txBody>
                      <a:bodyPr/>
                      <a:lstStyle/>
                      <a:p>
                        <a:endParaRPr lang="en-US"/>
                      </a:p>
                    </p:txBody>
                  </p:sp>
                  <p:sp>
                    <p:nvSpPr>
                      <p:cNvPr id="14562" name="Line 58"/>
                      <p:cNvSpPr>
                        <a:spLocks noChangeShapeType="1"/>
                      </p:cNvSpPr>
                      <p:nvPr/>
                    </p:nvSpPr>
                    <p:spPr bwMode="auto">
                      <a:xfrm flipH="1" flipV="1">
                        <a:off x="960" y="2459"/>
                        <a:ext cx="5" cy="2"/>
                      </a:xfrm>
                      <a:prstGeom prst="line">
                        <a:avLst/>
                      </a:prstGeom>
                      <a:noFill/>
                      <a:ln w="12700">
                        <a:solidFill>
                          <a:srgbClr val="BF3F00"/>
                        </a:solidFill>
                        <a:round/>
                        <a:headEnd type="none" w="sm" len="sm"/>
                        <a:tailEnd type="none" w="sm" len="sm"/>
                      </a:ln>
                    </p:spPr>
                    <p:txBody>
                      <a:bodyPr wrap="none" anchor="ctr"/>
                      <a:lstStyle/>
                      <a:p>
                        <a:endParaRPr lang="en-US"/>
                      </a:p>
                    </p:txBody>
                  </p:sp>
                </p:grpSp>
                <p:sp>
                  <p:nvSpPr>
                    <p:cNvPr id="14557" name="Freeform 59"/>
                    <p:cNvSpPr>
                      <a:spLocks/>
                    </p:cNvSpPr>
                    <p:nvPr/>
                  </p:nvSpPr>
                  <p:spPr bwMode="auto">
                    <a:xfrm>
                      <a:off x="832" y="2474"/>
                      <a:ext cx="66" cy="42"/>
                    </a:xfrm>
                    <a:custGeom>
                      <a:avLst/>
                      <a:gdLst>
                        <a:gd name="T0" fmla="*/ 30 w 66"/>
                        <a:gd name="T1" fmla="*/ 15 h 42"/>
                        <a:gd name="T2" fmla="*/ 6 w 66"/>
                        <a:gd name="T3" fmla="*/ 0 h 42"/>
                        <a:gd name="T4" fmla="*/ 0 w 66"/>
                        <a:gd name="T5" fmla="*/ 11 h 42"/>
                        <a:gd name="T6" fmla="*/ 2 w 66"/>
                        <a:gd name="T7" fmla="*/ 14 h 42"/>
                        <a:gd name="T8" fmla="*/ 6 w 66"/>
                        <a:gd name="T9" fmla="*/ 17 h 42"/>
                        <a:gd name="T10" fmla="*/ 65 w 66"/>
                        <a:gd name="T11" fmla="*/ 41 h 42"/>
                        <a:gd name="T12" fmla="*/ 65 w 66"/>
                        <a:gd name="T13" fmla="*/ 35 h 42"/>
                        <a:gd name="T14" fmla="*/ 30 w 66"/>
                        <a:gd name="T15" fmla="*/ 15 h 42"/>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42"/>
                        <a:gd name="T26" fmla="*/ 66 w 66"/>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42">
                          <a:moveTo>
                            <a:pt x="30" y="15"/>
                          </a:moveTo>
                          <a:lnTo>
                            <a:pt x="6" y="0"/>
                          </a:lnTo>
                          <a:lnTo>
                            <a:pt x="0" y="11"/>
                          </a:lnTo>
                          <a:lnTo>
                            <a:pt x="2" y="14"/>
                          </a:lnTo>
                          <a:lnTo>
                            <a:pt x="6" y="17"/>
                          </a:lnTo>
                          <a:lnTo>
                            <a:pt x="65" y="41"/>
                          </a:lnTo>
                          <a:lnTo>
                            <a:pt x="65" y="35"/>
                          </a:lnTo>
                          <a:lnTo>
                            <a:pt x="30" y="15"/>
                          </a:lnTo>
                        </a:path>
                      </a:pathLst>
                    </a:custGeom>
                    <a:solidFill>
                      <a:srgbClr val="FFFF00"/>
                    </a:solidFill>
                    <a:ln w="9525" cap="rnd">
                      <a:noFill/>
                      <a:round/>
                      <a:headEnd/>
                      <a:tailEnd/>
                    </a:ln>
                  </p:spPr>
                  <p:txBody>
                    <a:bodyPr/>
                    <a:lstStyle/>
                    <a:p>
                      <a:endParaRPr lang="en-US"/>
                    </a:p>
                  </p:txBody>
                </p:sp>
              </p:grpSp>
              <p:grpSp>
                <p:nvGrpSpPr>
                  <p:cNvPr id="20" name="Group 60"/>
                  <p:cNvGrpSpPr>
                    <a:grpSpLocks/>
                  </p:cNvGrpSpPr>
                  <p:nvPr/>
                </p:nvGrpSpPr>
                <p:grpSpPr bwMode="auto">
                  <a:xfrm>
                    <a:off x="939" y="2430"/>
                    <a:ext cx="33" cy="48"/>
                    <a:chOff x="939" y="2430"/>
                    <a:chExt cx="33" cy="48"/>
                  </a:xfrm>
                </p:grpSpPr>
                <p:sp>
                  <p:nvSpPr>
                    <p:cNvPr id="14553" name="Freeform 61"/>
                    <p:cNvSpPr>
                      <a:spLocks/>
                    </p:cNvSpPr>
                    <p:nvPr/>
                  </p:nvSpPr>
                  <p:spPr bwMode="auto">
                    <a:xfrm>
                      <a:off x="939" y="2431"/>
                      <a:ext cx="26" cy="47"/>
                    </a:xfrm>
                    <a:custGeom>
                      <a:avLst/>
                      <a:gdLst>
                        <a:gd name="T0" fmla="*/ 24 w 26"/>
                        <a:gd name="T1" fmla="*/ 0 h 47"/>
                        <a:gd name="T2" fmla="*/ 16 w 26"/>
                        <a:gd name="T3" fmla="*/ 3 h 47"/>
                        <a:gd name="T4" fmla="*/ 9 w 26"/>
                        <a:gd name="T5" fmla="*/ 7 h 47"/>
                        <a:gd name="T6" fmla="*/ 4 w 26"/>
                        <a:gd name="T7" fmla="*/ 15 h 47"/>
                        <a:gd name="T8" fmla="*/ 0 w 26"/>
                        <a:gd name="T9" fmla="*/ 20 h 47"/>
                        <a:gd name="T10" fmla="*/ 1 w 26"/>
                        <a:gd name="T11" fmla="*/ 27 h 47"/>
                        <a:gd name="T12" fmla="*/ 2 w 26"/>
                        <a:gd name="T13" fmla="*/ 39 h 47"/>
                        <a:gd name="T14" fmla="*/ 3 w 26"/>
                        <a:gd name="T15" fmla="*/ 46 h 47"/>
                        <a:gd name="T16" fmla="*/ 12 w 26"/>
                        <a:gd name="T17" fmla="*/ 38 h 47"/>
                        <a:gd name="T18" fmla="*/ 12 w 26"/>
                        <a:gd name="T19" fmla="*/ 30 h 47"/>
                        <a:gd name="T20" fmla="*/ 11 w 26"/>
                        <a:gd name="T21" fmla="*/ 27 h 47"/>
                        <a:gd name="T22" fmla="*/ 10 w 26"/>
                        <a:gd name="T23" fmla="*/ 24 h 47"/>
                        <a:gd name="T24" fmla="*/ 12 w 26"/>
                        <a:gd name="T25" fmla="*/ 23 h 47"/>
                        <a:gd name="T26" fmla="*/ 13 w 26"/>
                        <a:gd name="T27" fmla="*/ 21 h 47"/>
                        <a:gd name="T28" fmla="*/ 15 w 26"/>
                        <a:gd name="T29" fmla="*/ 18 h 47"/>
                        <a:gd name="T30" fmla="*/ 16 w 26"/>
                        <a:gd name="T31" fmla="*/ 15 h 47"/>
                        <a:gd name="T32" fmla="*/ 17 w 26"/>
                        <a:gd name="T33" fmla="*/ 12 h 47"/>
                        <a:gd name="T34" fmla="*/ 19 w 26"/>
                        <a:gd name="T35" fmla="*/ 11 h 47"/>
                        <a:gd name="T36" fmla="*/ 22 w 26"/>
                        <a:gd name="T37" fmla="*/ 10 h 47"/>
                        <a:gd name="T38" fmla="*/ 24 w 26"/>
                        <a:gd name="T39" fmla="*/ 8 h 47"/>
                        <a:gd name="T40" fmla="*/ 25 w 26"/>
                        <a:gd name="T41" fmla="*/ 6 h 47"/>
                        <a:gd name="T42" fmla="*/ 25 w 26"/>
                        <a:gd name="T43" fmla="*/ 3 h 47"/>
                        <a:gd name="T44" fmla="*/ 24 w 26"/>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47"/>
                        <a:gd name="T71" fmla="*/ 26 w 26"/>
                        <a:gd name="T72" fmla="*/ 47 h 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47">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w="12700" cap="rnd">
                      <a:solidFill>
                        <a:srgbClr val="BF3F00"/>
                      </a:solidFill>
                      <a:round/>
                      <a:headEnd/>
                      <a:tailEnd/>
                    </a:ln>
                  </p:spPr>
                  <p:txBody>
                    <a:bodyPr/>
                    <a:lstStyle/>
                    <a:p>
                      <a:endParaRPr lang="en-US"/>
                    </a:p>
                  </p:txBody>
                </p:sp>
                <p:sp>
                  <p:nvSpPr>
                    <p:cNvPr id="14554" name="Freeform 62"/>
                    <p:cNvSpPr>
                      <a:spLocks/>
                    </p:cNvSpPr>
                    <p:nvPr/>
                  </p:nvSpPr>
                  <p:spPr bwMode="auto">
                    <a:xfrm>
                      <a:off x="955" y="2430"/>
                      <a:ext cx="17" cy="17"/>
                    </a:xfrm>
                    <a:custGeom>
                      <a:avLst/>
                      <a:gdLst>
                        <a:gd name="T0" fmla="*/ 0 w 17"/>
                        <a:gd name="T1" fmla="*/ 12 h 17"/>
                        <a:gd name="T2" fmla="*/ 14 w 17"/>
                        <a:gd name="T3" fmla="*/ 0 h 17"/>
                        <a:gd name="T4" fmla="*/ 16 w 17"/>
                        <a:gd name="T5" fmla="*/ 6 h 17"/>
                        <a:gd name="T6" fmla="*/ 14 w 17"/>
                        <a:gd name="T7" fmla="*/ 9 h 17"/>
                        <a:gd name="T8" fmla="*/ 5 w 17"/>
                        <a:gd name="T9" fmla="*/ 16 h 17"/>
                        <a:gd name="T10" fmla="*/ 4 w 17"/>
                        <a:gd name="T11" fmla="*/ 16 h 17"/>
                        <a:gd name="T12" fmla="*/ 1 w 17"/>
                        <a:gd name="T13" fmla="*/ 16 h 17"/>
                        <a:gd name="T14" fmla="*/ 0 w 17"/>
                        <a:gd name="T15" fmla="*/ 12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12"/>
                          </a:moveTo>
                          <a:lnTo>
                            <a:pt x="14" y="0"/>
                          </a:lnTo>
                          <a:lnTo>
                            <a:pt x="16" y="6"/>
                          </a:lnTo>
                          <a:lnTo>
                            <a:pt x="14" y="9"/>
                          </a:lnTo>
                          <a:lnTo>
                            <a:pt x="5" y="16"/>
                          </a:lnTo>
                          <a:lnTo>
                            <a:pt x="4" y="16"/>
                          </a:lnTo>
                          <a:lnTo>
                            <a:pt x="1" y="16"/>
                          </a:lnTo>
                          <a:lnTo>
                            <a:pt x="0" y="12"/>
                          </a:lnTo>
                        </a:path>
                      </a:pathLst>
                    </a:custGeom>
                    <a:solidFill>
                      <a:srgbClr val="FF001F"/>
                    </a:solidFill>
                    <a:ln w="12700" cap="rnd">
                      <a:solidFill>
                        <a:srgbClr val="FF001F"/>
                      </a:solidFill>
                      <a:round/>
                      <a:headEnd/>
                      <a:tailEnd/>
                    </a:ln>
                  </p:spPr>
                  <p:txBody>
                    <a:bodyPr/>
                    <a:lstStyle/>
                    <a:p>
                      <a:endParaRPr lang="en-US"/>
                    </a:p>
                  </p:txBody>
                </p:sp>
              </p:grpSp>
            </p:grpSp>
          </p:grpSp>
          <p:sp>
            <p:nvSpPr>
              <p:cNvPr id="14545" name="Freeform 63"/>
              <p:cNvSpPr>
                <a:spLocks/>
              </p:cNvSpPr>
              <p:nvPr/>
            </p:nvSpPr>
            <p:spPr bwMode="auto">
              <a:xfrm>
                <a:off x="962" y="2406"/>
                <a:ext cx="168" cy="201"/>
              </a:xfrm>
              <a:custGeom>
                <a:avLst/>
                <a:gdLst>
                  <a:gd name="T0" fmla="*/ 65 w 168"/>
                  <a:gd name="T1" fmla="*/ 0 h 201"/>
                  <a:gd name="T2" fmla="*/ 162 w 168"/>
                  <a:gd name="T3" fmla="*/ 20 h 201"/>
                  <a:gd name="T4" fmla="*/ 154 w 168"/>
                  <a:gd name="T5" fmla="*/ 22 h 201"/>
                  <a:gd name="T6" fmla="*/ 167 w 168"/>
                  <a:gd name="T7" fmla="*/ 28 h 201"/>
                  <a:gd name="T8" fmla="*/ 111 w 168"/>
                  <a:gd name="T9" fmla="*/ 200 h 201"/>
                  <a:gd name="T10" fmla="*/ 41 w 168"/>
                  <a:gd name="T11" fmla="*/ 192 h 201"/>
                  <a:gd name="T12" fmla="*/ 0 w 168"/>
                  <a:gd name="T13" fmla="*/ 169 h 201"/>
                  <a:gd name="T14" fmla="*/ 65 w 168"/>
                  <a:gd name="T15" fmla="*/ 0 h 201"/>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201"/>
                  <a:gd name="T26" fmla="*/ 168 w 168"/>
                  <a:gd name="T27" fmla="*/ 201 h 2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201">
                    <a:moveTo>
                      <a:pt x="65" y="0"/>
                    </a:moveTo>
                    <a:lnTo>
                      <a:pt x="162" y="20"/>
                    </a:lnTo>
                    <a:lnTo>
                      <a:pt x="154" y="22"/>
                    </a:lnTo>
                    <a:lnTo>
                      <a:pt x="167" y="28"/>
                    </a:lnTo>
                    <a:lnTo>
                      <a:pt x="111" y="200"/>
                    </a:lnTo>
                    <a:lnTo>
                      <a:pt x="41" y="192"/>
                    </a:lnTo>
                    <a:lnTo>
                      <a:pt x="0" y="169"/>
                    </a:lnTo>
                    <a:lnTo>
                      <a:pt x="65" y="0"/>
                    </a:lnTo>
                  </a:path>
                </a:pathLst>
              </a:custGeom>
              <a:solidFill>
                <a:srgbClr val="9FBFFF"/>
              </a:solidFill>
              <a:ln w="9525" cap="rnd">
                <a:noFill/>
                <a:round/>
                <a:headEnd/>
                <a:tailEnd/>
              </a:ln>
            </p:spPr>
            <p:txBody>
              <a:bodyPr/>
              <a:lstStyle/>
              <a:p>
                <a:endParaRPr lang="en-US"/>
              </a:p>
            </p:txBody>
          </p:sp>
          <p:sp>
            <p:nvSpPr>
              <p:cNvPr id="14546" name="Freeform 64"/>
              <p:cNvSpPr>
                <a:spLocks/>
              </p:cNvSpPr>
              <p:nvPr/>
            </p:nvSpPr>
            <p:spPr bwMode="auto">
              <a:xfrm>
                <a:off x="937" y="2530"/>
                <a:ext cx="174" cy="99"/>
              </a:xfrm>
              <a:custGeom>
                <a:avLst/>
                <a:gdLst>
                  <a:gd name="T0" fmla="*/ 160 w 174"/>
                  <a:gd name="T1" fmla="*/ 7 h 99"/>
                  <a:gd name="T2" fmla="*/ 165 w 174"/>
                  <a:gd name="T3" fmla="*/ 40 h 99"/>
                  <a:gd name="T4" fmla="*/ 171 w 174"/>
                  <a:gd name="T5" fmla="*/ 67 h 99"/>
                  <a:gd name="T6" fmla="*/ 173 w 174"/>
                  <a:gd name="T7" fmla="*/ 82 h 99"/>
                  <a:gd name="T8" fmla="*/ 170 w 174"/>
                  <a:gd name="T9" fmla="*/ 91 h 99"/>
                  <a:gd name="T10" fmla="*/ 144 w 174"/>
                  <a:gd name="T11" fmla="*/ 97 h 99"/>
                  <a:gd name="T12" fmla="*/ 92 w 174"/>
                  <a:gd name="T13" fmla="*/ 94 h 99"/>
                  <a:gd name="T14" fmla="*/ 65 w 174"/>
                  <a:gd name="T15" fmla="*/ 98 h 99"/>
                  <a:gd name="T16" fmla="*/ 44 w 174"/>
                  <a:gd name="T17" fmla="*/ 95 h 99"/>
                  <a:gd name="T18" fmla="*/ 17 w 174"/>
                  <a:gd name="T19" fmla="*/ 93 h 99"/>
                  <a:gd name="T20" fmla="*/ 10 w 174"/>
                  <a:gd name="T21" fmla="*/ 81 h 99"/>
                  <a:gd name="T22" fmla="*/ 4 w 174"/>
                  <a:gd name="T23" fmla="*/ 72 h 99"/>
                  <a:gd name="T24" fmla="*/ 1 w 174"/>
                  <a:gd name="T25" fmla="*/ 59 h 99"/>
                  <a:gd name="T26" fmla="*/ 0 w 174"/>
                  <a:gd name="T27" fmla="*/ 51 h 99"/>
                  <a:gd name="T28" fmla="*/ 4 w 174"/>
                  <a:gd name="T29" fmla="*/ 49 h 99"/>
                  <a:gd name="T30" fmla="*/ 8 w 174"/>
                  <a:gd name="T31" fmla="*/ 53 h 99"/>
                  <a:gd name="T32" fmla="*/ 19 w 174"/>
                  <a:gd name="T33" fmla="*/ 58 h 99"/>
                  <a:gd name="T34" fmla="*/ 13 w 174"/>
                  <a:gd name="T35" fmla="*/ 51 h 99"/>
                  <a:gd name="T36" fmla="*/ 21 w 174"/>
                  <a:gd name="T37" fmla="*/ 47 h 99"/>
                  <a:gd name="T38" fmla="*/ 37 w 174"/>
                  <a:gd name="T39" fmla="*/ 45 h 99"/>
                  <a:gd name="T40" fmla="*/ 50 w 174"/>
                  <a:gd name="T41" fmla="*/ 45 h 99"/>
                  <a:gd name="T42" fmla="*/ 38 w 174"/>
                  <a:gd name="T43" fmla="*/ 43 h 99"/>
                  <a:gd name="T44" fmla="*/ 29 w 174"/>
                  <a:gd name="T45" fmla="*/ 43 h 99"/>
                  <a:gd name="T46" fmla="*/ 23 w 174"/>
                  <a:gd name="T47" fmla="*/ 40 h 99"/>
                  <a:gd name="T48" fmla="*/ 31 w 174"/>
                  <a:gd name="T49" fmla="*/ 35 h 99"/>
                  <a:gd name="T50" fmla="*/ 53 w 174"/>
                  <a:gd name="T51" fmla="*/ 33 h 99"/>
                  <a:gd name="T52" fmla="*/ 66 w 174"/>
                  <a:gd name="T53" fmla="*/ 37 h 99"/>
                  <a:gd name="T54" fmla="*/ 74 w 174"/>
                  <a:gd name="T55" fmla="*/ 48 h 99"/>
                  <a:gd name="T56" fmla="*/ 88 w 174"/>
                  <a:gd name="T57" fmla="*/ 56 h 99"/>
                  <a:gd name="T58" fmla="*/ 110 w 174"/>
                  <a:gd name="T59" fmla="*/ 57 h 99"/>
                  <a:gd name="T60" fmla="*/ 136 w 174"/>
                  <a:gd name="T61" fmla="*/ 51 h 99"/>
                  <a:gd name="T62" fmla="*/ 148 w 174"/>
                  <a:gd name="T63" fmla="*/ 23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4"/>
                  <a:gd name="T97" fmla="*/ 0 h 99"/>
                  <a:gd name="T98" fmla="*/ 174 w 174"/>
                  <a:gd name="T99" fmla="*/ 99 h 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4" h="99">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w="12700" cap="rnd">
                <a:solidFill>
                  <a:srgbClr val="BF3F00"/>
                </a:solidFill>
                <a:round/>
                <a:headEnd/>
                <a:tailEnd/>
              </a:ln>
            </p:spPr>
            <p:txBody>
              <a:bodyPr/>
              <a:lstStyle/>
              <a:p>
                <a:endParaRPr lang="en-US"/>
              </a:p>
            </p:txBody>
          </p:sp>
        </p:grpSp>
        <p:grpSp>
          <p:nvGrpSpPr>
            <p:cNvPr id="21" name="Group 65"/>
            <p:cNvGrpSpPr>
              <a:grpSpLocks/>
            </p:cNvGrpSpPr>
            <p:nvPr/>
          </p:nvGrpSpPr>
          <p:grpSpPr bwMode="auto">
            <a:xfrm>
              <a:off x="440" y="2549"/>
              <a:ext cx="193" cy="219"/>
              <a:chOff x="440" y="2549"/>
              <a:chExt cx="193" cy="219"/>
            </a:xfrm>
          </p:grpSpPr>
          <p:sp>
            <p:nvSpPr>
              <p:cNvPr id="14536" name="Freeform 66"/>
              <p:cNvSpPr>
                <a:spLocks/>
              </p:cNvSpPr>
              <p:nvPr/>
            </p:nvSpPr>
            <p:spPr bwMode="auto">
              <a:xfrm>
                <a:off x="463" y="2577"/>
                <a:ext cx="149" cy="174"/>
              </a:xfrm>
              <a:custGeom>
                <a:avLst/>
                <a:gdLst>
                  <a:gd name="T0" fmla="*/ 0 w 149"/>
                  <a:gd name="T1" fmla="*/ 128 h 174"/>
                  <a:gd name="T2" fmla="*/ 3 w 149"/>
                  <a:gd name="T3" fmla="*/ 119 h 174"/>
                  <a:gd name="T4" fmla="*/ 0 w 149"/>
                  <a:gd name="T5" fmla="*/ 98 h 174"/>
                  <a:gd name="T6" fmla="*/ 0 w 149"/>
                  <a:gd name="T7" fmla="*/ 84 h 174"/>
                  <a:gd name="T8" fmla="*/ 3 w 149"/>
                  <a:gd name="T9" fmla="*/ 62 h 174"/>
                  <a:gd name="T10" fmla="*/ 8 w 149"/>
                  <a:gd name="T11" fmla="*/ 46 h 174"/>
                  <a:gd name="T12" fmla="*/ 15 w 149"/>
                  <a:gd name="T13" fmla="*/ 33 h 174"/>
                  <a:gd name="T14" fmla="*/ 24 w 149"/>
                  <a:gd name="T15" fmla="*/ 20 h 174"/>
                  <a:gd name="T16" fmla="*/ 38 w 149"/>
                  <a:gd name="T17" fmla="*/ 10 h 174"/>
                  <a:gd name="T18" fmla="*/ 55 w 149"/>
                  <a:gd name="T19" fmla="*/ 3 h 174"/>
                  <a:gd name="T20" fmla="*/ 77 w 149"/>
                  <a:gd name="T21" fmla="*/ 0 h 174"/>
                  <a:gd name="T22" fmla="*/ 103 w 149"/>
                  <a:gd name="T23" fmla="*/ 7 h 174"/>
                  <a:gd name="T24" fmla="*/ 127 w 149"/>
                  <a:gd name="T25" fmla="*/ 21 h 174"/>
                  <a:gd name="T26" fmla="*/ 140 w 149"/>
                  <a:gd name="T27" fmla="*/ 33 h 174"/>
                  <a:gd name="T28" fmla="*/ 148 w 149"/>
                  <a:gd name="T29" fmla="*/ 50 h 174"/>
                  <a:gd name="T30" fmla="*/ 148 w 149"/>
                  <a:gd name="T31" fmla="*/ 67 h 174"/>
                  <a:gd name="T32" fmla="*/ 144 w 149"/>
                  <a:gd name="T33" fmla="*/ 84 h 174"/>
                  <a:gd name="T34" fmla="*/ 135 w 149"/>
                  <a:gd name="T35" fmla="*/ 104 h 174"/>
                  <a:gd name="T36" fmla="*/ 134 w 149"/>
                  <a:gd name="T37" fmla="*/ 117 h 174"/>
                  <a:gd name="T38" fmla="*/ 133 w 149"/>
                  <a:gd name="T39" fmla="*/ 123 h 174"/>
                  <a:gd name="T40" fmla="*/ 131 w 149"/>
                  <a:gd name="T41" fmla="*/ 128 h 174"/>
                  <a:gd name="T42" fmla="*/ 119 w 149"/>
                  <a:gd name="T43" fmla="*/ 146 h 174"/>
                  <a:gd name="T44" fmla="*/ 113 w 149"/>
                  <a:gd name="T45" fmla="*/ 153 h 174"/>
                  <a:gd name="T46" fmla="*/ 107 w 149"/>
                  <a:gd name="T47" fmla="*/ 161 h 174"/>
                  <a:gd name="T48" fmla="*/ 104 w 149"/>
                  <a:gd name="T49" fmla="*/ 164 h 174"/>
                  <a:gd name="T50" fmla="*/ 102 w 149"/>
                  <a:gd name="T51" fmla="*/ 166 h 174"/>
                  <a:gd name="T52" fmla="*/ 100 w 149"/>
                  <a:gd name="T53" fmla="*/ 167 h 174"/>
                  <a:gd name="T54" fmla="*/ 96 w 149"/>
                  <a:gd name="T55" fmla="*/ 167 h 174"/>
                  <a:gd name="T56" fmla="*/ 90 w 149"/>
                  <a:gd name="T57" fmla="*/ 166 h 174"/>
                  <a:gd name="T58" fmla="*/ 87 w 149"/>
                  <a:gd name="T59" fmla="*/ 165 h 174"/>
                  <a:gd name="T60" fmla="*/ 83 w 149"/>
                  <a:gd name="T61" fmla="*/ 165 h 174"/>
                  <a:gd name="T62" fmla="*/ 73 w 149"/>
                  <a:gd name="T63" fmla="*/ 173 h 174"/>
                  <a:gd name="T64" fmla="*/ 0 w 149"/>
                  <a:gd name="T65" fmla="*/ 128 h 1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74"/>
                  <a:gd name="T101" fmla="*/ 149 w 149"/>
                  <a:gd name="T102" fmla="*/ 174 h 1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74">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w="9525" cap="rnd">
                <a:noFill/>
                <a:round/>
                <a:headEnd/>
                <a:tailEnd/>
              </a:ln>
            </p:spPr>
            <p:txBody>
              <a:bodyPr/>
              <a:lstStyle/>
              <a:p>
                <a:endParaRPr lang="en-US"/>
              </a:p>
            </p:txBody>
          </p:sp>
          <p:sp>
            <p:nvSpPr>
              <p:cNvPr id="14537" name="Oval 67"/>
              <p:cNvSpPr>
                <a:spLocks noChangeArrowheads="1"/>
              </p:cNvSpPr>
              <p:nvPr/>
            </p:nvSpPr>
            <p:spPr bwMode="auto">
              <a:xfrm>
                <a:off x="549" y="2715"/>
                <a:ext cx="15" cy="18"/>
              </a:xfrm>
              <a:prstGeom prst="ellipse">
                <a:avLst/>
              </a:prstGeom>
              <a:noFill/>
              <a:ln w="12700">
                <a:solidFill>
                  <a:srgbClr val="000000"/>
                </a:solidFill>
                <a:round/>
                <a:headEnd/>
                <a:tailEnd/>
              </a:ln>
            </p:spPr>
            <p:txBody>
              <a:bodyPr wrap="none" anchor="ctr"/>
              <a:lstStyle/>
              <a:p>
                <a:endParaRPr lang="en-US"/>
              </a:p>
            </p:txBody>
          </p:sp>
          <p:sp>
            <p:nvSpPr>
              <p:cNvPr id="14538" name="Freeform 68"/>
              <p:cNvSpPr>
                <a:spLocks/>
              </p:cNvSpPr>
              <p:nvPr/>
            </p:nvSpPr>
            <p:spPr bwMode="auto">
              <a:xfrm>
                <a:off x="544" y="2690"/>
                <a:ext cx="19" cy="34"/>
              </a:xfrm>
              <a:custGeom>
                <a:avLst/>
                <a:gdLst>
                  <a:gd name="T0" fmla="*/ 1 w 19"/>
                  <a:gd name="T1" fmla="*/ 0 h 34"/>
                  <a:gd name="T2" fmla="*/ 0 w 19"/>
                  <a:gd name="T3" fmla="*/ 5 h 34"/>
                  <a:gd name="T4" fmla="*/ 0 w 19"/>
                  <a:gd name="T5" fmla="*/ 11 h 34"/>
                  <a:gd name="T6" fmla="*/ 4 w 19"/>
                  <a:gd name="T7" fmla="*/ 22 h 34"/>
                  <a:gd name="T8" fmla="*/ 8 w 19"/>
                  <a:gd name="T9" fmla="*/ 32 h 34"/>
                  <a:gd name="T10" fmla="*/ 14 w 19"/>
                  <a:gd name="T11" fmla="*/ 33 h 34"/>
                  <a:gd name="T12" fmla="*/ 18 w 19"/>
                  <a:gd name="T13" fmla="*/ 32 h 34"/>
                  <a:gd name="T14" fmla="*/ 0 60000 65536"/>
                  <a:gd name="T15" fmla="*/ 0 60000 65536"/>
                  <a:gd name="T16" fmla="*/ 0 60000 65536"/>
                  <a:gd name="T17" fmla="*/ 0 60000 65536"/>
                  <a:gd name="T18" fmla="*/ 0 60000 65536"/>
                  <a:gd name="T19" fmla="*/ 0 60000 65536"/>
                  <a:gd name="T20" fmla="*/ 0 60000 65536"/>
                  <a:gd name="T21" fmla="*/ 0 w 19"/>
                  <a:gd name="T22" fmla="*/ 0 h 34"/>
                  <a:gd name="T23" fmla="*/ 19 w 19"/>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4">
                    <a:moveTo>
                      <a:pt x="1" y="0"/>
                    </a:moveTo>
                    <a:lnTo>
                      <a:pt x="0" y="5"/>
                    </a:lnTo>
                    <a:lnTo>
                      <a:pt x="0" y="11"/>
                    </a:lnTo>
                    <a:lnTo>
                      <a:pt x="4" y="22"/>
                    </a:lnTo>
                    <a:lnTo>
                      <a:pt x="8" y="32"/>
                    </a:lnTo>
                    <a:lnTo>
                      <a:pt x="14" y="33"/>
                    </a:lnTo>
                    <a:lnTo>
                      <a:pt x="18" y="32"/>
                    </a:lnTo>
                  </a:path>
                </a:pathLst>
              </a:custGeom>
              <a:noFill/>
              <a:ln w="12700" cap="rnd">
                <a:solidFill>
                  <a:srgbClr val="FF7F3F"/>
                </a:solidFill>
                <a:round/>
                <a:headEnd type="none" w="sm" len="sm"/>
                <a:tailEnd type="none" w="sm" len="sm"/>
              </a:ln>
            </p:spPr>
            <p:txBody>
              <a:bodyPr/>
              <a:lstStyle/>
              <a:p>
                <a:endParaRPr lang="en-US"/>
              </a:p>
            </p:txBody>
          </p:sp>
          <p:sp>
            <p:nvSpPr>
              <p:cNvPr id="14539" name="Freeform 69"/>
              <p:cNvSpPr>
                <a:spLocks/>
              </p:cNvSpPr>
              <p:nvPr/>
            </p:nvSpPr>
            <p:spPr bwMode="auto">
              <a:xfrm>
                <a:off x="452" y="2695"/>
                <a:ext cx="97" cy="73"/>
              </a:xfrm>
              <a:custGeom>
                <a:avLst/>
                <a:gdLst>
                  <a:gd name="T0" fmla="*/ 16 w 97"/>
                  <a:gd name="T1" fmla="*/ 0 h 73"/>
                  <a:gd name="T2" fmla="*/ 59 w 97"/>
                  <a:gd name="T3" fmla="*/ 20 h 73"/>
                  <a:gd name="T4" fmla="*/ 74 w 97"/>
                  <a:gd name="T5" fmla="*/ 29 h 73"/>
                  <a:gd name="T6" fmla="*/ 82 w 97"/>
                  <a:gd name="T7" fmla="*/ 35 h 73"/>
                  <a:gd name="T8" fmla="*/ 87 w 97"/>
                  <a:gd name="T9" fmla="*/ 41 h 73"/>
                  <a:gd name="T10" fmla="*/ 91 w 97"/>
                  <a:gd name="T11" fmla="*/ 45 h 73"/>
                  <a:gd name="T12" fmla="*/ 94 w 97"/>
                  <a:gd name="T13" fmla="*/ 51 h 73"/>
                  <a:gd name="T14" fmla="*/ 96 w 97"/>
                  <a:gd name="T15" fmla="*/ 55 h 73"/>
                  <a:gd name="T16" fmla="*/ 83 w 97"/>
                  <a:gd name="T17" fmla="*/ 72 h 73"/>
                  <a:gd name="T18" fmla="*/ 0 w 97"/>
                  <a:gd name="T19" fmla="*/ 12 h 73"/>
                  <a:gd name="T20" fmla="*/ 16 w 97"/>
                  <a:gd name="T21" fmla="*/ 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
                  <a:gd name="T34" fmla="*/ 0 h 73"/>
                  <a:gd name="T35" fmla="*/ 97 w 97"/>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 h="73">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w="9525" cap="rnd">
                <a:noFill/>
                <a:round/>
                <a:headEnd/>
                <a:tailEnd/>
              </a:ln>
            </p:spPr>
            <p:txBody>
              <a:bodyPr/>
              <a:lstStyle/>
              <a:p>
                <a:endParaRPr lang="en-US"/>
              </a:p>
            </p:txBody>
          </p:sp>
          <p:grpSp>
            <p:nvGrpSpPr>
              <p:cNvPr id="22" name="Group 70"/>
              <p:cNvGrpSpPr>
                <a:grpSpLocks/>
              </p:cNvGrpSpPr>
              <p:nvPr/>
            </p:nvGrpSpPr>
            <p:grpSpPr bwMode="auto">
              <a:xfrm>
                <a:off x="440" y="2549"/>
                <a:ext cx="193" cy="161"/>
                <a:chOff x="440" y="2549"/>
                <a:chExt cx="193" cy="161"/>
              </a:xfrm>
            </p:grpSpPr>
            <p:sp>
              <p:nvSpPr>
                <p:cNvPr id="14541" name="Freeform 71"/>
                <p:cNvSpPr>
                  <a:spLocks/>
                </p:cNvSpPr>
                <p:nvPr/>
              </p:nvSpPr>
              <p:spPr bwMode="auto">
                <a:xfrm>
                  <a:off x="440" y="2549"/>
                  <a:ext cx="193" cy="161"/>
                </a:xfrm>
                <a:custGeom>
                  <a:avLst/>
                  <a:gdLst>
                    <a:gd name="T0" fmla="*/ 90 w 193"/>
                    <a:gd name="T1" fmla="*/ 5 h 161"/>
                    <a:gd name="T2" fmla="*/ 98 w 193"/>
                    <a:gd name="T3" fmla="*/ 0 h 161"/>
                    <a:gd name="T4" fmla="*/ 114 w 193"/>
                    <a:gd name="T5" fmla="*/ 8 h 161"/>
                    <a:gd name="T6" fmla="*/ 137 w 193"/>
                    <a:gd name="T7" fmla="*/ 20 h 161"/>
                    <a:gd name="T8" fmla="*/ 181 w 193"/>
                    <a:gd name="T9" fmla="*/ 70 h 161"/>
                    <a:gd name="T10" fmla="*/ 188 w 193"/>
                    <a:gd name="T11" fmla="*/ 78 h 161"/>
                    <a:gd name="T12" fmla="*/ 191 w 193"/>
                    <a:gd name="T13" fmla="*/ 87 h 161"/>
                    <a:gd name="T14" fmla="*/ 192 w 193"/>
                    <a:gd name="T15" fmla="*/ 95 h 161"/>
                    <a:gd name="T16" fmla="*/ 191 w 193"/>
                    <a:gd name="T17" fmla="*/ 103 h 161"/>
                    <a:gd name="T18" fmla="*/ 189 w 193"/>
                    <a:gd name="T19" fmla="*/ 109 h 161"/>
                    <a:gd name="T20" fmla="*/ 186 w 193"/>
                    <a:gd name="T21" fmla="*/ 116 h 161"/>
                    <a:gd name="T22" fmla="*/ 181 w 193"/>
                    <a:gd name="T23" fmla="*/ 120 h 161"/>
                    <a:gd name="T24" fmla="*/ 158 w 193"/>
                    <a:gd name="T25" fmla="*/ 134 h 161"/>
                    <a:gd name="T26" fmla="*/ 153 w 193"/>
                    <a:gd name="T27" fmla="*/ 136 h 161"/>
                    <a:gd name="T28" fmla="*/ 147 w 193"/>
                    <a:gd name="T29" fmla="*/ 136 h 161"/>
                    <a:gd name="T30" fmla="*/ 137 w 193"/>
                    <a:gd name="T31" fmla="*/ 143 h 161"/>
                    <a:gd name="T32" fmla="*/ 122 w 193"/>
                    <a:gd name="T33" fmla="*/ 143 h 161"/>
                    <a:gd name="T34" fmla="*/ 117 w 193"/>
                    <a:gd name="T35" fmla="*/ 145 h 161"/>
                    <a:gd name="T36" fmla="*/ 115 w 193"/>
                    <a:gd name="T37" fmla="*/ 139 h 161"/>
                    <a:gd name="T38" fmla="*/ 110 w 193"/>
                    <a:gd name="T39" fmla="*/ 138 h 161"/>
                    <a:gd name="T40" fmla="*/ 105 w 193"/>
                    <a:gd name="T41" fmla="*/ 139 h 161"/>
                    <a:gd name="T42" fmla="*/ 102 w 193"/>
                    <a:gd name="T43" fmla="*/ 143 h 161"/>
                    <a:gd name="T44" fmla="*/ 101 w 193"/>
                    <a:gd name="T45" fmla="*/ 146 h 161"/>
                    <a:gd name="T46" fmla="*/ 102 w 193"/>
                    <a:gd name="T47" fmla="*/ 149 h 161"/>
                    <a:gd name="T48" fmla="*/ 94 w 193"/>
                    <a:gd name="T49" fmla="*/ 151 h 161"/>
                    <a:gd name="T50" fmla="*/ 86 w 193"/>
                    <a:gd name="T51" fmla="*/ 155 h 161"/>
                    <a:gd name="T52" fmla="*/ 74 w 193"/>
                    <a:gd name="T53" fmla="*/ 156 h 161"/>
                    <a:gd name="T54" fmla="*/ 62 w 193"/>
                    <a:gd name="T55" fmla="*/ 158 h 161"/>
                    <a:gd name="T56" fmla="*/ 47 w 193"/>
                    <a:gd name="T57" fmla="*/ 160 h 161"/>
                    <a:gd name="T58" fmla="*/ 28 w 193"/>
                    <a:gd name="T59" fmla="*/ 155 h 161"/>
                    <a:gd name="T60" fmla="*/ 12 w 193"/>
                    <a:gd name="T61" fmla="*/ 149 h 161"/>
                    <a:gd name="T62" fmla="*/ 10 w 193"/>
                    <a:gd name="T63" fmla="*/ 143 h 161"/>
                    <a:gd name="T64" fmla="*/ 7 w 193"/>
                    <a:gd name="T65" fmla="*/ 138 h 161"/>
                    <a:gd name="T66" fmla="*/ 6 w 193"/>
                    <a:gd name="T67" fmla="*/ 129 h 161"/>
                    <a:gd name="T68" fmla="*/ 2 w 193"/>
                    <a:gd name="T69" fmla="*/ 111 h 161"/>
                    <a:gd name="T70" fmla="*/ 1 w 193"/>
                    <a:gd name="T71" fmla="*/ 103 h 161"/>
                    <a:gd name="T72" fmla="*/ 0 w 193"/>
                    <a:gd name="T73" fmla="*/ 95 h 161"/>
                    <a:gd name="T74" fmla="*/ 2 w 193"/>
                    <a:gd name="T75" fmla="*/ 88 h 161"/>
                    <a:gd name="T76" fmla="*/ 6 w 193"/>
                    <a:gd name="T77" fmla="*/ 79 h 161"/>
                    <a:gd name="T78" fmla="*/ 10 w 193"/>
                    <a:gd name="T79" fmla="*/ 69 h 161"/>
                    <a:gd name="T80" fmla="*/ 18 w 193"/>
                    <a:gd name="T81" fmla="*/ 54 h 161"/>
                    <a:gd name="T82" fmla="*/ 34 w 193"/>
                    <a:gd name="T83" fmla="*/ 34 h 161"/>
                    <a:gd name="T84" fmla="*/ 48 w 193"/>
                    <a:gd name="T85" fmla="*/ 22 h 161"/>
                    <a:gd name="T86" fmla="*/ 68 w 193"/>
                    <a:gd name="T87" fmla="*/ 11 h 161"/>
                    <a:gd name="T88" fmla="*/ 80 w 193"/>
                    <a:gd name="T89" fmla="*/ 8 h 161"/>
                    <a:gd name="T90" fmla="*/ 90 w 193"/>
                    <a:gd name="T91" fmla="*/ 5 h 1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3"/>
                    <a:gd name="T139" fmla="*/ 0 h 161"/>
                    <a:gd name="T140" fmla="*/ 193 w 193"/>
                    <a:gd name="T141" fmla="*/ 161 h 16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3" h="161">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w="9525" cap="rnd">
                  <a:noFill/>
                  <a:round/>
                  <a:headEnd/>
                  <a:tailEnd/>
                </a:ln>
              </p:spPr>
              <p:txBody>
                <a:bodyPr/>
                <a:lstStyle/>
                <a:p>
                  <a:endParaRPr lang="en-US"/>
                </a:p>
              </p:txBody>
            </p:sp>
            <p:sp>
              <p:nvSpPr>
                <p:cNvPr id="14542" name="Freeform 72"/>
                <p:cNvSpPr>
                  <a:spLocks/>
                </p:cNvSpPr>
                <p:nvPr/>
              </p:nvSpPr>
              <p:spPr bwMode="auto">
                <a:xfrm>
                  <a:off x="588" y="2675"/>
                  <a:ext cx="28" cy="30"/>
                </a:xfrm>
                <a:custGeom>
                  <a:avLst/>
                  <a:gdLst>
                    <a:gd name="T0" fmla="*/ 5 w 28"/>
                    <a:gd name="T1" fmla="*/ 4 h 30"/>
                    <a:gd name="T2" fmla="*/ 22 w 28"/>
                    <a:gd name="T3" fmla="*/ 4 h 30"/>
                    <a:gd name="T4" fmla="*/ 20 w 28"/>
                    <a:gd name="T5" fmla="*/ 0 h 30"/>
                    <a:gd name="T6" fmla="*/ 23 w 28"/>
                    <a:gd name="T7" fmla="*/ 0 h 30"/>
                    <a:gd name="T8" fmla="*/ 27 w 28"/>
                    <a:gd name="T9" fmla="*/ 4 h 30"/>
                    <a:gd name="T10" fmla="*/ 27 w 28"/>
                    <a:gd name="T11" fmla="*/ 7 h 30"/>
                    <a:gd name="T12" fmla="*/ 24 w 28"/>
                    <a:gd name="T13" fmla="*/ 8 h 30"/>
                    <a:gd name="T14" fmla="*/ 24 w 28"/>
                    <a:gd name="T15" fmla="*/ 12 h 30"/>
                    <a:gd name="T16" fmla="*/ 23 w 28"/>
                    <a:gd name="T17" fmla="*/ 17 h 30"/>
                    <a:gd name="T18" fmla="*/ 21 w 28"/>
                    <a:gd name="T19" fmla="*/ 21 h 30"/>
                    <a:gd name="T20" fmla="*/ 20 w 28"/>
                    <a:gd name="T21" fmla="*/ 23 h 30"/>
                    <a:gd name="T22" fmla="*/ 18 w 28"/>
                    <a:gd name="T23" fmla="*/ 25 h 30"/>
                    <a:gd name="T24" fmla="*/ 16 w 28"/>
                    <a:gd name="T25" fmla="*/ 26 h 30"/>
                    <a:gd name="T26" fmla="*/ 14 w 28"/>
                    <a:gd name="T27" fmla="*/ 28 h 30"/>
                    <a:gd name="T28" fmla="*/ 11 w 28"/>
                    <a:gd name="T29" fmla="*/ 29 h 30"/>
                    <a:gd name="T30" fmla="*/ 9 w 28"/>
                    <a:gd name="T31" fmla="*/ 29 h 30"/>
                    <a:gd name="T32" fmla="*/ 7 w 28"/>
                    <a:gd name="T33" fmla="*/ 29 h 30"/>
                    <a:gd name="T34" fmla="*/ 9 w 28"/>
                    <a:gd name="T35" fmla="*/ 26 h 30"/>
                    <a:gd name="T36" fmla="*/ 11 w 28"/>
                    <a:gd name="T37" fmla="*/ 26 h 30"/>
                    <a:gd name="T38" fmla="*/ 14 w 28"/>
                    <a:gd name="T39" fmla="*/ 24 h 30"/>
                    <a:gd name="T40" fmla="*/ 17 w 28"/>
                    <a:gd name="T41" fmla="*/ 23 h 30"/>
                    <a:gd name="T42" fmla="*/ 18 w 28"/>
                    <a:gd name="T43" fmla="*/ 21 h 30"/>
                    <a:gd name="T44" fmla="*/ 19 w 28"/>
                    <a:gd name="T45" fmla="*/ 19 h 30"/>
                    <a:gd name="T46" fmla="*/ 20 w 28"/>
                    <a:gd name="T47" fmla="*/ 15 h 30"/>
                    <a:gd name="T48" fmla="*/ 21 w 28"/>
                    <a:gd name="T49" fmla="*/ 11 h 30"/>
                    <a:gd name="T50" fmla="*/ 22 w 28"/>
                    <a:gd name="T51" fmla="*/ 8 h 30"/>
                    <a:gd name="T52" fmla="*/ 0 w 28"/>
                    <a:gd name="T53" fmla="*/ 10 h 30"/>
                    <a:gd name="T54" fmla="*/ 5 w 28"/>
                    <a:gd name="T55" fmla="*/ 4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30"/>
                    <a:gd name="T86" fmla="*/ 28 w 28"/>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30">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w="9525" cap="rnd">
                  <a:noFill/>
                  <a:round/>
                  <a:headEnd/>
                  <a:tailEnd/>
                </a:ln>
              </p:spPr>
              <p:txBody>
                <a:bodyPr/>
                <a:lstStyle/>
                <a:p>
                  <a:endParaRPr lang="en-US"/>
                </a:p>
              </p:txBody>
            </p:sp>
          </p:grpSp>
        </p:grpSp>
        <p:grpSp>
          <p:nvGrpSpPr>
            <p:cNvPr id="23" name="Group 73"/>
            <p:cNvGrpSpPr>
              <a:grpSpLocks/>
            </p:cNvGrpSpPr>
            <p:nvPr/>
          </p:nvGrpSpPr>
          <p:grpSpPr bwMode="auto">
            <a:xfrm>
              <a:off x="653" y="2586"/>
              <a:ext cx="187" cy="214"/>
              <a:chOff x="653" y="2586"/>
              <a:chExt cx="187" cy="214"/>
            </a:xfrm>
          </p:grpSpPr>
          <p:grpSp>
            <p:nvGrpSpPr>
              <p:cNvPr id="24" name="Group 74"/>
              <p:cNvGrpSpPr>
                <a:grpSpLocks/>
              </p:cNvGrpSpPr>
              <p:nvPr/>
            </p:nvGrpSpPr>
            <p:grpSpPr bwMode="auto">
              <a:xfrm>
                <a:off x="653" y="2586"/>
                <a:ext cx="178" cy="214"/>
                <a:chOff x="653" y="2586"/>
                <a:chExt cx="178" cy="214"/>
              </a:xfrm>
            </p:grpSpPr>
            <p:sp>
              <p:nvSpPr>
                <p:cNvPr id="14534" name="Freeform 75"/>
                <p:cNvSpPr>
                  <a:spLocks/>
                </p:cNvSpPr>
                <p:nvPr/>
              </p:nvSpPr>
              <p:spPr bwMode="auto">
                <a:xfrm>
                  <a:off x="666" y="2595"/>
                  <a:ext cx="165" cy="205"/>
                </a:xfrm>
                <a:custGeom>
                  <a:avLst/>
                  <a:gdLst>
                    <a:gd name="T0" fmla="*/ 142 w 165"/>
                    <a:gd name="T1" fmla="*/ 29 h 205"/>
                    <a:gd name="T2" fmla="*/ 153 w 165"/>
                    <a:gd name="T3" fmla="*/ 58 h 205"/>
                    <a:gd name="T4" fmla="*/ 154 w 165"/>
                    <a:gd name="T5" fmla="*/ 68 h 205"/>
                    <a:gd name="T6" fmla="*/ 151 w 165"/>
                    <a:gd name="T7" fmla="*/ 78 h 205"/>
                    <a:gd name="T8" fmla="*/ 153 w 165"/>
                    <a:gd name="T9" fmla="*/ 93 h 205"/>
                    <a:gd name="T10" fmla="*/ 164 w 165"/>
                    <a:gd name="T11" fmla="*/ 115 h 205"/>
                    <a:gd name="T12" fmla="*/ 156 w 165"/>
                    <a:gd name="T13" fmla="*/ 126 h 205"/>
                    <a:gd name="T14" fmla="*/ 159 w 165"/>
                    <a:gd name="T15" fmla="*/ 131 h 205"/>
                    <a:gd name="T16" fmla="*/ 157 w 165"/>
                    <a:gd name="T17" fmla="*/ 144 h 205"/>
                    <a:gd name="T18" fmla="*/ 155 w 165"/>
                    <a:gd name="T19" fmla="*/ 155 h 205"/>
                    <a:gd name="T20" fmla="*/ 154 w 165"/>
                    <a:gd name="T21" fmla="*/ 162 h 205"/>
                    <a:gd name="T22" fmla="*/ 155 w 165"/>
                    <a:gd name="T23" fmla="*/ 172 h 205"/>
                    <a:gd name="T24" fmla="*/ 151 w 165"/>
                    <a:gd name="T25" fmla="*/ 181 h 205"/>
                    <a:gd name="T26" fmla="*/ 144 w 165"/>
                    <a:gd name="T27" fmla="*/ 184 h 205"/>
                    <a:gd name="T28" fmla="*/ 133 w 165"/>
                    <a:gd name="T29" fmla="*/ 186 h 205"/>
                    <a:gd name="T30" fmla="*/ 101 w 165"/>
                    <a:gd name="T31" fmla="*/ 204 h 205"/>
                    <a:gd name="T32" fmla="*/ 11 w 165"/>
                    <a:gd name="T33" fmla="*/ 148 h 205"/>
                    <a:gd name="T34" fmla="*/ 10 w 165"/>
                    <a:gd name="T35" fmla="*/ 126 h 205"/>
                    <a:gd name="T36" fmla="*/ 4 w 165"/>
                    <a:gd name="T37" fmla="*/ 110 h 205"/>
                    <a:gd name="T38" fmla="*/ 3 w 165"/>
                    <a:gd name="T39" fmla="*/ 99 h 205"/>
                    <a:gd name="T40" fmla="*/ 0 w 165"/>
                    <a:gd name="T41" fmla="*/ 85 h 205"/>
                    <a:gd name="T42" fmla="*/ 3 w 165"/>
                    <a:gd name="T43" fmla="*/ 66 h 205"/>
                    <a:gd name="T44" fmla="*/ 7 w 165"/>
                    <a:gd name="T45" fmla="*/ 46 h 205"/>
                    <a:gd name="T46" fmla="*/ 13 w 165"/>
                    <a:gd name="T47" fmla="*/ 33 h 205"/>
                    <a:gd name="T48" fmla="*/ 23 w 165"/>
                    <a:gd name="T49" fmla="*/ 22 h 205"/>
                    <a:gd name="T50" fmla="*/ 35 w 165"/>
                    <a:gd name="T51" fmla="*/ 11 h 205"/>
                    <a:gd name="T52" fmla="*/ 49 w 165"/>
                    <a:gd name="T53" fmla="*/ 4 h 205"/>
                    <a:gd name="T54" fmla="*/ 67 w 165"/>
                    <a:gd name="T55" fmla="*/ 1 h 205"/>
                    <a:gd name="T56" fmla="*/ 81 w 165"/>
                    <a:gd name="T57" fmla="*/ 0 h 205"/>
                    <a:gd name="T58" fmla="*/ 97 w 165"/>
                    <a:gd name="T59" fmla="*/ 1 h 205"/>
                    <a:gd name="T60" fmla="*/ 116 w 165"/>
                    <a:gd name="T61" fmla="*/ 5 h 205"/>
                    <a:gd name="T62" fmla="*/ 130 w 165"/>
                    <a:gd name="T63" fmla="*/ 13 h 205"/>
                    <a:gd name="T64" fmla="*/ 142 w 165"/>
                    <a:gd name="T65" fmla="*/ 29 h 2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
                    <a:gd name="T100" fmla="*/ 0 h 205"/>
                    <a:gd name="T101" fmla="*/ 165 w 165"/>
                    <a:gd name="T102" fmla="*/ 205 h 2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 h="20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w="9525" cap="rnd">
                  <a:noFill/>
                  <a:round/>
                  <a:headEnd/>
                  <a:tailEnd/>
                </a:ln>
              </p:spPr>
              <p:txBody>
                <a:bodyPr/>
                <a:lstStyle/>
                <a:p>
                  <a:endParaRPr lang="en-US"/>
                </a:p>
              </p:txBody>
            </p:sp>
            <p:sp>
              <p:nvSpPr>
                <p:cNvPr id="14535" name="Freeform 76"/>
                <p:cNvSpPr>
                  <a:spLocks/>
                </p:cNvSpPr>
                <p:nvPr/>
              </p:nvSpPr>
              <p:spPr bwMode="auto">
                <a:xfrm>
                  <a:off x="653" y="2586"/>
                  <a:ext cx="169" cy="173"/>
                </a:xfrm>
                <a:custGeom>
                  <a:avLst/>
                  <a:gdLst>
                    <a:gd name="T0" fmla="*/ 14 w 169"/>
                    <a:gd name="T1" fmla="*/ 152 h 173"/>
                    <a:gd name="T2" fmla="*/ 11 w 169"/>
                    <a:gd name="T3" fmla="*/ 131 h 173"/>
                    <a:gd name="T4" fmla="*/ 7 w 169"/>
                    <a:gd name="T5" fmla="*/ 122 h 173"/>
                    <a:gd name="T6" fmla="*/ 2 w 169"/>
                    <a:gd name="T7" fmla="*/ 108 h 173"/>
                    <a:gd name="T8" fmla="*/ 0 w 169"/>
                    <a:gd name="T9" fmla="*/ 97 h 173"/>
                    <a:gd name="T10" fmla="*/ 0 w 169"/>
                    <a:gd name="T11" fmla="*/ 83 h 173"/>
                    <a:gd name="T12" fmla="*/ 3 w 169"/>
                    <a:gd name="T13" fmla="*/ 65 h 173"/>
                    <a:gd name="T14" fmla="*/ 9 w 169"/>
                    <a:gd name="T15" fmla="*/ 47 h 173"/>
                    <a:gd name="T16" fmla="*/ 17 w 169"/>
                    <a:gd name="T17" fmla="*/ 31 h 173"/>
                    <a:gd name="T18" fmla="*/ 28 w 169"/>
                    <a:gd name="T19" fmla="*/ 18 h 173"/>
                    <a:gd name="T20" fmla="*/ 37 w 169"/>
                    <a:gd name="T21" fmla="*/ 10 h 173"/>
                    <a:gd name="T22" fmla="*/ 50 w 169"/>
                    <a:gd name="T23" fmla="*/ 3 h 173"/>
                    <a:gd name="T24" fmla="*/ 64 w 169"/>
                    <a:gd name="T25" fmla="*/ 0 h 173"/>
                    <a:gd name="T26" fmla="*/ 85 w 169"/>
                    <a:gd name="T27" fmla="*/ 0 h 173"/>
                    <a:gd name="T28" fmla="*/ 108 w 169"/>
                    <a:gd name="T29" fmla="*/ 3 h 173"/>
                    <a:gd name="T30" fmla="*/ 125 w 169"/>
                    <a:gd name="T31" fmla="*/ 3 h 173"/>
                    <a:gd name="T32" fmla="*/ 140 w 169"/>
                    <a:gd name="T33" fmla="*/ 5 h 173"/>
                    <a:gd name="T34" fmla="*/ 147 w 169"/>
                    <a:gd name="T35" fmla="*/ 6 h 173"/>
                    <a:gd name="T36" fmla="*/ 153 w 169"/>
                    <a:gd name="T37" fmla="*/ 11 h 173"/>
                    <a:gd name="T38" fmla="*/ 159 w 169"/>
                    <a:gd name="T39" fmla="*/ 21 h 173"/>
                    <a:gd name="T40" fmla="*/ 163 w 169"/>
                    <a:gd name="T41" fmla="*/ 29 h 173"/>
                    <a:gd name="T42" fmla="*/ 168 w 169"/>
                    <a:gd name="T43" fmla="*/ 37 h 173"/>
                    <a:gd name="T44" fmla="*/ 164 w 169"/>
                    <a:gd name="T45" fmla="*/ 49 h 173"/>
                    <a:gd name="T46" fmla="*/ 160 w 169"/>
                    <a:gd name="T47" fmla="*/ 60 h 173"/>
                    <a:gd name="T48" fmla="*/ 160 w 169"/>
                    <a:gd name="T49" fmla="*/ 66 h 173"/>
                    <a:gd name="T50" fmla="*/ 157 w 169"/>
                    <a:gd name="T51" fmla="*/ 73 h 173"/>
                    <a:gd name="T52" fmla="*/ 156 w 169"/>
                    <a:gd name="T53" fmla="*/ 82 h 173"/>
                    <a:gd name="T54" fmla="*/ 151 w 169"/>
                    <a:gd name="T55" fmla="*/ 86 h 173"/>
                    <a:gd name="T56" fmla="*/ 148 w 169"/>
                    <a:gd name="T57" fmla="*/ 113 h 173"/>
                    <a:gd name="T58" fmla="*/ 143 w 169"/>
                    <a:gd name="T59" fmla="*/ 118 h 173"/>
                    <a:gd name="T60" fmla="*/ 138 w 169"/>
                    <a:gd name="T61" fmla="*/ 117 h 173"/>
                    <a:gd name="T62" fmla="*/ 135 w 169"/>
                    <a:gd name="T63" fmla="*/ 111 h 173"/>
                    <a:gd name="T64" fmla="*/ 130 w 169"/>
                    <a:gd name="T65" fmla="*/ 103 h 173"/>
                    <a:gd name="T66" fmla="*/ 124 w 169"/>
                    <a:gd name="T67" fmla="*/ 103 h 173"/>
                    <a:gd name="T68" fmla="*/ 121 w 169"/>
                    <a:gd name="T69" fmla="*/ 113 h 173"/>
                    <a:gd name="T70" fmla="*/ 119 w 169"/>
                    <a:gd name="T71" fmla="*/ 127 h 173"/>
                    <a:gd name="T72" fmla="*/ 121 w 169"/>
                    <a:gd name="T73" fmla="*/ 138 h 173"/>
                    <a:gd name="T74" fmla="*/ 123 w 169"/>
                    <a:gd name="T75" fmla="*/ 144 h 173"/>
                    <a:gd name="T76" fmla="*/ 128 w 169"/>
                    <a:gd name="T77" fmla="*/ 149 h 173"/>
                    <a:gd name="T78" fmla="*/ 137 w 169"/>
                    <a:gd name="T79" fmla="*/ 155 h 173"/>
                    <a:gd name="T80" fmla="*/ 124 w 169"/>
                    <a:gd name="T81" fmla="*/ 153 h 173"/>
                    <a:gd name="T82" fmla="*/ 117 w 169"/>
                    <a:gd name="T83" fmla="*/ 153 h 173"/>
                    <a:gd name="T84" fmla="*/ 116 w 169"/>
                    <a:gd name="T85" fmla="*/ 155 h 173"/>
                    <a:gd name="T86" fmla="*/ 106 w 169"/>
                    <a:gd name="T87" fmla="*/ 165 h 173"/>
                    <a:gd name="T88" fmla="*/ 100 w 169"/>
                    <a:gd name="T89" fmla="*/ 167 h 173"/>
                    <a:gd name="T90" fmla="*/ 92 w 169"/>
                    <a:gd name="T91" fmla="*/ 170 h 173"/>
                    <a:gd name="T92" fmla="*/ 85 w 169"/>
                    <a:gd name="T93" fmla="*/ 172 h 173"/>
                    <a:gd name="T94" fmla="*/ 59 w 169"/>
                    <a:gd name="T95" fmla="*/ 169 h 173"/>
                    <a:gd name="T96" fmla="*/ 48 w 169"/>
                    <a:gd name="T97" fmla="*/ 168 h 173"/>
                    <a:gd name="T98" fmla="*/ 46 w 169"/>
                    <a:gd name="T99" fmla="*/ 165 h 173"/>
                    <a:gd name="T100" fmla="*/ 33 w 169"/>
                    <a:gd name="T101" fmla="*/ 160 h 173"/>
                    <a:gd name="T102" fmla="*/ 23 w 169"/>
                    <a:gd name="T103" fmla="*/ 158 h 173"/>
                    <a:gd name="T104" fmla="*/ 14 w 169"/>
                    <a:gd name="T105" fmla="*/ 152 h 1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9"/>
                    <a:gd name="T160" fmla="*/ 0 h 173"/>
                    <a:gd name="T161" fmla="*/ 169 w 169"/>
                    <a:gd name="T162" fmla="*/ 173 h 1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9" h="173">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w="9525" cap="rnd">
                  <a:noFill/>
                  <a:round/>
                  <a:headEnd/>
                  <a:tailEnd/>
                </a:ln>
              </p:spPr>
              <p:txBody>
                <a:bodyPr/>
                <a:lstStyle/>
                <a:p>
                  <a:endParaRPr lang="en-US"/>
                </a:p>
              </p:txBody>
            </p:sp>
          </p:grpSp>
          <p:sp>
            <p:nvSpPr>
              <p:cNvPr id="14533" name="Freeform 77"/>
              <p:cNvSpPr>
                <a:spLocks/>
              </p:cNvSpPr>
              <p:nvPr/>
            </p:nvSpPr>
            <p:spPr bwMode="auto">
              <a:xfrm>
                <a:off x="796" y="2658"/>
                <a:ext cx="44" cy="52"/>
              </a:xfrm>
              <a:custGeom>
                <a:avLst/>
                <a:gdLst>
                  <a:gd name="T0" fmla="*/ 5 w 44"/>
                  <a:gd name="T1" fmla="*/ 16 h 52"/>
                  <a:gd name="T2" fmla="*/ 32 w 44"/>
                  <a:gd name="T3" fmla="*/ 4 h 52"/>
                  <a:gd name="T4" fmla="*/ 22 w 44"/>
                  <a:gd name="T5" fmla="*/ 4 h 52"/>
                  <a:gd name="T6" fmla="*/ 23 w 44"/>
                  <a:gd name="T7" fmla="*/ 0 h 52"/>
                  <a:gd name="T8" fmla="*/ 43 w 44"/>
                  <a:gd name="T9" fmla="*/ 0 h 52"/>
                  <a:gd name="T10" fmla="*/ 43 w 44"/>
                  <a:gd name="T11" fmla="*/ 4 h 52"/>
                  <a:gd name="T12" fmla="*/ 40 w 44"/>
                  <a:gd name="T13" fmla="*/ 9 h 52"/>
                  <a:gd name="T14" fmla="*/ 41 w 44"/>
                  <a:gd name="T15" fmla="*/ 19 h 52"/>
                  <a:gd name="T16" fmla="*/ 41 w 44"/>
                  <a:gd name="T17" fmla="*/ 29 h 52"/>
                  <a:gd name="T18" fmla="*/ 40 w 44"/>
                  <a:gd name="T19" fmla="*/ 36 h 52"/>
                  <a:gd name="T20" fmla="*/ 38 w 44"/>
                  <a:gd name="T21" fmla="*/ 42 h 52"/>
                  <a:gd name="T22" fmla="*/ 35 w 44"/>
                  <a:gd name="T23" fmla="*/ 46 h 52"/>
                  <a:gd name="T24" fmla="*/ 32 w 44"/>
                  <a:gd name="T25" fmla="*/ 49 h 52"/>
                  <a:gd name="T26" fmla="*/ 28 w 44"/>
                  <a:gd name="T27" fmla="*/ 51 h 52"/>
                  <a:gd name="T28" fmla="*/ 24 w 44"/>
                  <a:gd name="T29" fmla="*/ 51 h 52"/>
                  <a:gd name="T30" fmla="*/ 24 w 44"/>
                  <a:gd name="T31" fmla="*/ 49 h 52"/>
                  <a:gd name="T32" fmla="*/ 30 w 44"/>
                  <a:gd name="T33" fmla="*/ 46 h 52"/>
                  <a:gd name="T34" fmla="*/ 34 w 44"/>
                  <a:gd name="T35" fmla="*/ 41 h 52"/>
                  <a:gd name="T36" fmla="*/ 37 w 44"/>
                  <a:gd name="T37" fmla="*/ 30 h 52"/>
                  <a:gd name="T38" fmla="*/ 37 w 44"/>
                  <a:gd name="T39" fmla="*/ 22 h 52"/>
                  <a:gd name="T40" fmla="*/ 36 w 44"/>
                  <a:gd name="T41" fmla="*/ 14 h 52"/>
                  <a:gd name="T42" fmla="*/ 0 w 44"/>
                  <a:gd name="T43" fmla="*/ 33 h 52"/>
                  <a:gd name="T44" fmla="*/ 5 w 44"/>
                  <a:gd name="T45" fmla="*/ 16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
                  <a:gd name="T70" fmla="*/ 0 h 52"/>
                  <a:gd name="T71" fmla="*/ 44 w 44"/>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 h="52">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w="9525" cap="rnd">
                <a:noFill/>
                <a:round/>
                <a:headEnd/>
                <a:tailEnd/>
              </a:ln>
            </p:spPr>
            <p:txBody>
              <a:bodyPr/>
              <a:lstStyle/>
              <a:p>
                <a:endParaRPr lang="en-US"/>
              </a:p>
            </p:txBody>
          </p:sp>
        </p:grpSp>
        <p:sp>
          <p:nvSpPr>
            <p:cNvPr id="14521" name="Rectangle 78"/>
            <p:cNvSpPr>
              <a:spLocks noChangeArrowheads="1"/>
            </p:cNvSpPr>
            <p:nvPr/>
          </p:nvSpPr>
          <p:spPr bwMode="auto">
            <a:xfrm>
              <a:off x="975" y="2535"/>
              <a:ext cx="8" cy="7"/>
            </a:xfrm>
            <a:prstGeom prst="rect">
              <a:avLst/>
            </a:prstGeom>
            <a:solidFill>
              <a:srgbClr val="FADB3A"/>
            </a:solidFill>
            <a:ln w="9525">
              <a:noFill/>
              <a:miter lim="800000"/>
              <a:headEnd/>
              <a:tailEnd/>
            </a:ln>
          </p:spPr>
          <p:txBody>
            <a:bodyPr wrap="none" anchor="ctr"/>
            <a:lstStyle/>
            <a:p>
              <a:endParaRPr lang="en-US"/>
            </a:p>
          </p:txBody>
        </p:sp>
        <p:sp>
          <p:nvSpPr>
            <p:cNvPr id="14522" name="Freeform 79"/>
            <p:cNvSpPr>
              <a:spLocks/>
            </p:cNvSpPr>
            <p:nvPr/>
          </p:nvSpPr>
          <p:spPr bwMode="auto">
            <a:xfrm>
              <a:off x="953" y="2439"/>
              <a:ext cx="17" cy="26"/>
            </a:xfrm>
            <a:custGeom>
              <a:avLst/>
              <a:gdLst>
                <a:gd name="T0" fmla="*/ 0 w 17"/>
                <a:gd name="T1" fmla="*/ 25 h 26"/>
                <a:gd name="T2" fmla="*/ 8 w 17"/>
                <a:gd name="T3" fmla="*/ 4 h 26"/>
                <a:gd name="T4" fmla="*/ 10 w 17"/>
                <a:gd name="T5" fmla="*/ 2 h 26"/>
                <a:gd name="T6" fmla="*/ 16 w 17"/>
                <a:gd name="T7" fmla="*/ 0 h 26"/>
                <a:gd name="T8" fmla="*/ 8 w 17"/>
                <a:gd name="T9" fmla="*/ 21 h 26"/>
                <a:gd name="T10" fmla="*/ 0 w 17"/>
                <a:gd name="T11" fmla="*/ 25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0" y="25"/>
                  </a:moveTo>
                  <a:lnTo>
                    <a:pt x="8" y="4"/>
                  </a:lnTo>
                  <a:lnTo>
                    <a:pt x="10" y="2"/>
                  </a:lnTo>
                  <a:lnTo>
                    <a:pt x="16" y="0"/>
                  </a:lnTo>
                  <a:lnTo>
                    <a:pt x="8" y="21"/>
                  </a:lnTo>
                  <a:lnTo>
                    <a:pt x="0" y="25"/>
                  </a:lnTo>
                </a:path>
              </a:pathLst>
            </a:custGeom>
            <a:solidFill>
              <a:srgbClr val="E56C00"/>
            </a:solidFill>
            <a:ln w="9525" cap="rnd">
              <a:noFill/>
              <a:round/>
              <a:headEnd/>
              <a:tailEnd/>
            </a:ln>
          </p:spPr>
          <p:txBody>
            <a:bodyPr/>
            <a:lstStyle/>
            <a:p>
              <a:endParaRPr lang="en-US"/>
            </a:p>
          </p:txBody>
        </p:sp>
        <p:sp>
          <p:nvSpPr>
            <p:cNvPr id="14523" name="Freeform 80"/>
            <p:cNvSpPr>
              <a:spLocks/>
            </p:cNvSpPr>
            <p:nvPr/>
          </p:nvSpPr>
          <p:spPr bwMode="auto">
            <a:xfrm>
              <a:off x="602" y="2672"/>
              <a:ext cx="17" cy="17"/>
            </a:xfrm>
            <a:custGeom>
              <a:avLst/>
              <a:gdLst>
                <a:gd name="T0" fmla="*/ 0 w 17"/>
                <a:gd name="T1" fmla="*/ 16 h 17"/>
                <a:gd name="T2" fmla="*/ 13 w 17"/>
                <a:gd name="T3" fmla="*/ 0 h 17"/>
                <a:gd name="T4" fmla="*/ 16 w 17"/>
                <a:gd name="T5" fmla="*/ 13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3" y="0"/>
                  </a:lnTo>
                  <a:lnTo>
                    <a:pt x="16" y="13"/>
                  </a:lnTo>
                  <a:lnTo>
                    <a:pt x="0" y="16"/>
                  </a:lnTo>
                </a:path>
              </a:pathLst>
            </a:custGeom>
            <a:solidFill>
              <a:srgbClr val="000000"/>
            </a:solidFill>
            <a:ln w="9525" cap="rnd">
              <a:noFill/>
              <a:round/>
              <a:headEnd/>
              <a:tailEnd/>
            </a:ln>
          </p:spPr>
          <p:txBody>
            <a:bodyPr/>
            <a:lstStyle/>
            <a:p>
              <a:endParaRPr lang="en-US"/>
            </a:p>
          </p:txBody>
        </p:sp>
        <p:sp>
          <p:nvSpPr>
            <p:cNvPr id="14524" name="Freeform 81"/>
            <p:cNvSpPr>
              <a:spLocks/>
            </p:cNvSpPr>
            <p:nvPr/>
          </p:nvSpPr>
          <p:spPr bwMode="auto">
            <a:xfrm>
              <a:off x="1031" y="2586"/>
              <a:ext cx="23" cy="44"/>
            </a:xfrm>
            <a:custGeom>
              <a:avLst/>
              <a:gdLst>
                <a:gd name="T0" fmla="*/ 7 w 23"/>
                <a:gd name="T1" fmla="*/ 2 h 44"/>
                <a:gd name="T2" fmla="*/ 8 w 23"/>
                <a:gd name="T3" fmla="*/ 6 h 44"/>
                <a:gd name="T4" fmla="*/ 10 w 23"/>
                <a:gd name="T5" fmla="*/ 11 h 44"/>
                <a:gd name="T6" fmla="*/ 10 w 23"/>
                <a:gd name="T7" fmla="*/ 16 h 44"/>
                <a:gd name="T8" fmla="*/ 10 w 23"/>
                <a:gd name="T9" fmla="*/ 20 h 44"/>
                <a:gd name="T10" fmla="*/ 9 w 23"/>
                <a:gd name="T11" fmla="*/ 27 h 44"/>
                <a:gd name="T12" fmla="*/ 7 w 23"/>
                <a:gd name="T13" fmla="*/ 30 h 44"/>
                <a:gd name="T14" fmla="*/ 4 w 23"/>
                <a:gd name="T15" fmla="*/ 35 h 44"/>
                <a:gd name="T16" fmla="*/ 0 w 23"/>
                <a:gd name="T17" fmla="*/ 38 h 44"/>
                <a:gd name="T18" fmla="*/ 2 w 23"/>
                <a:gd name="T19" fmla="*/ 41 h 44"/>
                <a:gd name="T20" fmla="*/ 4 w 23"/>
                <a:gd name="T21" fmla="*/ 42 h 44"/>
                <a:gd name="T22" fmla="*/ 6 w 23"/>
                <a:gd name="T23" fmla="*/ 42 h 44"/>
                <a:gd name="T24" fmla="*/ 7 w 23"/>
                <a:gd name="T25" fmla="*/ 42 h 44"/>
                <a:gd name="T26" fmla="*/ 9 w 23"/>
                <a:gd name="T27" fmla="*/ 41 h 44"/>
                <a:gd name="T28" fmla="*/ 10 w 23"/>
                <a:gd name="T29" fmla="*/ 41 h 44"/>
                <a:gd name="T30" fmla="*/ 13 w 23"/>
                <a:gd name="T31" fmla="*/ 41 h 44"/>
                <a:gd name="T32" fmla="*/ 14 w 23"/>
                <a:gd name="T33" fmla="*/ 41 h 44"/>
                <a:gd name="T34" fmla="*/ 14 w 23"/>
                <a:gd name="T35" fmla="*/ 42 h 44"/>
                <a:gd name="T36" fmla="*/ 17 w 23"/>
                <a:gd name="T37" fmla="*/ 43 h 44"/>
                <a:gd name="T38" fmla="*/ 19 w 23"/>
                <a:gd name="T39" fmla="*/ 42 h 44"/>
                <a:gd name="T40" fmla="*/ 20 w 23"/>
                <a:gd name="T41" fmla="*/ 38 h 44"/>
                <a:gd name="T42" fmla="*/ 21 w 23"/>
                <a:gd name="T43" fmla="*/ 32 h 44"/>
                <a:gd name="T44" fmla="*/ 22 w 23"/>
                <a:gd name="T45" fmla="*/ 25 h 44"/>
                <a:gd name="T46" fmla="*/ 21 w 23"/>
                <a:gd name="T47" fmla="*/ 17 h 44"/>
                <a:gd name="T48" fmla="*/ 21 w 23"/>
                <a:gd name="T49" fmla="*/ 12 h 44"/>
                <a:gd name="T50" fmla="*/ 18 w 23"/>
                <a:gd name="T51" fmla="*/ 5 h 44"/>
                <a:gd name="T52" fmla="*/ 17 w 23"/>
                <a:gd name="T53" fmla="*/ 2 h 44"/>
                <a:gd name="T54" fmla="*/ 16 w 23"/>
                <a:gd name="T55" fmla="*/ 0 h 44"/>
                <a:gd name="T56" fmla="*/ 14 w 23"/>
                <a:gd name="T57" fmla="*/ 0 h 44"/>
                <a:gd name="T58" fmla="*/ 11 w 23"/>
                <a:gd name="T59" fmla="*/ 0 h 44"/>
                <a:gd name="T60" fmla="*/ 8 w 23"/>
                <a:gd name="T61" fmla="*/ 0 h 44"/>
                <a:gd name="T62" fmla="*/ 7 w 23"/>
                <a:gd name="T63" fmla="*/ 2 h 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44"/>
                <a:gd name="T98" fmla="*/ 23 w 23"/>
                <a:gd name="T99" fmla="*/ 44 h 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44">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w="12700" cap="rnd">
              <a:solidFill>
                <a:srgbClr val="3F1F00"/>
              </a:solidFill>
              <a:round/>
              <a:headEnd/>
              <a:tailEnd/>
            </a:ln>
          </p:spPr>
          <p:txBody>
            <a:bodyPr/>
            <a:lstStyle/>
            <a:p>
              <a:endParaRPr lang="en-US"/>
            </a:p>
          </p:txBody>
        </p:sp>
        <p:grpSp>
          <p:nvGrpSpPr>
            <p:cNvPr id="25" name="Group 82"/>
            <p:cNvGrpSpPr>
              <a:grpSpLocks/>
            </p:cNvGrpSpPr>
            <p:nvPr/>
          </p:nvGrpSpPr>
          <p:grpSpPr bwMode="auto">
            <a:xfrm>
              <a:off x="891" y="2563"/>
              <a:ext cx="164" cy="222"/>
              <a:chOff x="891" y="2563"/>
              <a:chExt cx="164" cy="222"/>
            </a:xfrm>
          </p:grpSpPr>
          <p:sp>
            <p:nvSpPr>
              <p:cNvPr id="14530" name="Freeform 83"/>
              <p:cNvSpPr>
                <a:spLocks/>
              </p:cNvSpPr>
              <p:nvPr/>
            </p:nvSpPr>
            <p:spPr bwMode="auto">
              <a:xfrm>
                <a:off x="891" y="2571"/>
                <a:ext cx="157" cy="214"/>
              </a:xfrm>
              <a:custGeom>
                <a:avLst/>
                <a:gdLst>
                  <a:gd name="T0" fmla="*/ 15 w 157"/>
                  <a:gd name="T1" fmla="*/ 54 h 214"/>
                  <a:gd name="T2" fmla="*/ 8 w 157"/>
                  <a:gd name="T3" fmla="*/ 81 h 214"/>
                  <a:gd name="T4" fmla="*/ 5 w 157"/>
                  <a:gd name="T5" fmla="*/ 97 h 214"/>
                  <a:gd name="T6" fmla="*/ 1 w 157"/>
                  <a:gd name="T7" fmla="*/ 114 h 214"/>
                  <a:gd name="T8" fmla="*/ 0 w 157"/>
                  <a:gd name="T9" fmla="*/ 131 h 214"/>
                  <a:gd name="T10" fmla="*/ 2 w 157"/>
                  <a:gd name="T11" fmla="*/ 144 h 214"/>
                  <a:gd name="T12" fmla="*/ 4 w 157"/>
                  <a:gd name="T13" fmla="*/ 152 h 214"/>
                  <a:gd name="T14" fmla="*/ 5 w 157"/>
                  <a:gd name="T15" fmla="*/ 165 h 214"/>
                  <a:gd name="T16" fmla="*/ 12 w 157"/>
                  <a:gd name="T17" fmla="*/ 173 h 214"/>
                  <a:gd name="T18" fmla="*/ 18 w 157"/>
                  <a:gd name="T19" fmla="*/ 186 h 214"/>
                  <a:gd name="T20" fmla="*/ 31 w 157"/>
                  <a:gd name="T21" fmla="*/ 213 h 214"/>
                  <a:gd name="T22" fmla="*/ 141 w 157"/>
                  <a:gd name="T23" fmla="*/ 190 h 214"/>
                  <a:gd name="T24" fmla="*/ 136 w 157"/>
                  <a:gd name="T25" fmla="*/ 169 h 214"/>
                  <a:gd name="T26" fmla="*/ 143 w 157"/>
                  <a:gd name="T27" fmla="*/ 152 h 214"/>
                  <a:gd name="T28" fmla="*/ 150 w 157"/>
                  <a:gd name="T29" fmla="*/ 129 h 214"/>
                  <a:gd name="T30" fmla="*/ 155 w 157"/>
                  <a:gd name="T31" fmla="*/ 103 h 214"/>
                  <a:gd name="T32" fmla="*/ 156 w 157"/>
                  <a:gd name="T33" fmla="*/ 80 h 214"/>
                  <a:gd name="T34" fmla="*/ 152 w 157"/>
                  <a:gd name="T35" fmla="*/ 56 h 214"/>
                  <a:gd name="T36" fmla="*/ 146 w 157"/>
                  <a:gd name="T37" fmla="*/ 38 h 214"/>
                  <a:gd name="T38" fmla="*/ 132 w 157"/>
                  <a:gd name="T39" fmla="*/ 19 h 214"/>
                  <a:gd name="T40" fmla="*/ 118 w 157"/>
                  <a:gd name="T41" fmla="*/ 8 h 214"/>
                  <a:gd name="T42" fmla="*/ 105 w 157"/>
                  <a:gd name="T43" fmla="*/ 3 h 214"/>
                  <a:gd name="T44" fmla="*/ 88 w 157"/>
                  <a:gd name="T45" fmla="*/ 0 h 214"/>
                  <a:gd name="T46" fmla="*/ 68 w 157"/>
                  <a:gd name="T47" fmla="*/ 0 h 214"/>
                  <a:gd name="T48" fmla="*/ 53 w 157"/>
                  <a:gd name="T49" fmla="*/ 3 h 214"/>
                  <a:gd name="T50" fmla="*/ 41 w 157"/>
                  <a:gd name="T51" fmla="*/ 10 h 214"/>
                  <a:gd name="T52" fmla="*/ 29 w 157"/>
                  <a:gd name="T53" fmla="*/ 20 h 214"/>
                  <a:gd name="T54" fmla="*/ 23 w 157"/>
                  <a:gd name="T55" fmla="*/ 30 h 214"/>
                  <a:gd name="T56" fmla="*/ 17 w 157"/>
                  <a:gd name="T57" fmla="*/ 43 h 214"/>
                  <a:gd name="T58" fmla="*/ 15 w 157"/>
                  <a:gd name="T59" fmla="*/ 54 h 21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7"/>
                  <a:gd name="T91" fmla="*/ 0 h 214"/>
                  <a:gd name="T92" fmla="*/ 157 w 157"/>
                  <a:gd name="T93" fmla="*/ 214 h 21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7" h="214">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w="9525" cap="rnd">
                <a:noFill/>
                <a:round/>
                <a:headEnd/>
                <a:tailEnd/>
              </a:ln>
            </p:spPr>
            <p:txBody>
              <a:bodyPr/>
              <a:lstStyle/>
              <a:p>
                <a:endParaRPr lang="en-US"/>
              </a:p>
            </p:txBody>
          </p:sp>
          <p:sp>
            <p:nvSpPr>
              <p:cNvPr id="14531" name="Freeform 84"/>
              <p:cNvSpPr>
                <a:spLocks/>
              </p:cNvSpPr>
              <p:nvPr/>
            </p:nvSpPr>
            <p:spPr bwMode="auto">
              <a:xfrm>
                <a:off x="891" y="2563"/>
                <a:ext cx="164" cy="194"/>
              </a:xfrm>
              <a:custGeom>
                <a:avLst/>
                <a:gdLst>
                  <a:gd name="T0" fmla="*/ 23 w 164"/>
                  <a:gd name="T1" fmla="*/ 25 h 194"/>
                  <a:gd name="T2" fmla="*/ 38 w 164"/>
                  <a:gd name="T3" fmla="*/ 7 h 194"/>
                  <a:gd name="T4" fmla="*/ 63 w 164"/>
                  <a:gd name="T5" fmla="*/ 0 h 194"/>
                  <a:gd name="T6" fmla="*/ 91 w 164"/>
                  <a:gd name="T7" fmla="*/ 0 h 194"/>
                  <a:gd name="T8" fmla="*/ 111 w 164"/>
                  <a:gd name="T9" fmla="*/ 6 h 194"/>
                  <a:gd name="T10" fmla="*/ 126 w 164"/>
                  <a:gd name="T11" fmla="*/ 16 h 194"/>
                  <a:gd name="T12" fmla="*/ 141 w 164"/>
                  <a:gd name="T13" fmla="*/ 29 h 194"/>
                  <a:gd name="T14" fmla="*/ 154 w 164"/>
                  <a:gd name="T15" fmla="*/ 48 h 194"/>
                  <a:gd name="T16" fmla="*/ 161 w 164"/>
                  <a:gd name="T17" fmla="*/ 77 h 194"/>
                  <a:gd name="T18" fmla="*/ 162 w 164"/>
                  <a:gd name="T19" fmla="*/ 104 h 194"/>
                  <a:gd name="T20" fmla="*/ 157 w 164"/>
                  <a:gd name="T21" fmla="*/ 133 h 194"/>
                  <a:gd name="T22" fmla="*/ 150 w 164"/>
                  <a:gd name="T23" fmla="*/ 165 h 194"/>
                  <a:gd name="T24" fmla="*/ 136 w 164"/>
                  <a:gd name="T25" fmla="*/ 181 h 194"/>
                  <a:gd name="T26" fmla="*/ 117 w 164"/>
                  <a:gd name="T27" fmla="*/ 188 h 194"/>
                  <a:gd name="T28" fmla="*/ 102 w 164"/>
                  <a:gd name="T29" fmla="*/ 193 h 194"/>
                  <a:gd name="T30" fmla="*/ 82 w 164"/>
                  <a:gd name="T31" fmla="*/ 189 h 194"/>
                  <a:gd name="T32" fmla="*/ 68 w 164"/>
                  <a:gd name="T33" fmla="*/ 187 h 194"/>
                  <a:gd name="T34" fmla="*/ 41 w 164"/>
                  <a:gd name="T35" fmla="*/ 186 h 194"/>
                  <a:gd name="T36" fmla="*/ 44 w 164"/>
                  <a:gd name="T37" fmla="*/ 171 h 194"/>
                  <a:gd name="T38" fmla="*/ 43 w 164"/>
                  <a:gd name="T39" fmla="*/ 162 h 194"/>
                  <a:gd name="T40" fmla="*/ 39 w 164"/>
                  <a:gd name="T41" fmla="*/ 156 h 194"/>
                  <a:gd name="T42" fmla="*/ 45 w 164"/>
                  <a:gd name="T43" fmla="*/ 147 h 194"/>
                  <a:gd name="T44" fmla="*/ 44 w 164"/>
                  <a:gd name="T45" fmla="*/ 134 h 194"/>
                  <a:gd name="T46" fmla="*/ 37 w 164"/>
                  <a:gd name="T47" fmla="*/ 114 h 194"/>
                  <a:gd name="T48" fmla="*/ 21 w 164"/>
                  <a:gd name="T49" fmla="*/ 105 h 194"/>
                  <a:gd name="T50" fmla="*/ 10 w 164"/>
                  <a:gd name="T51" fmla="*/ 112 h 194"/>
                  <a:gd name="T52" fmla="*/ 13 w 164"/>
                  <a:gd name="T53" fmla="*/ 129 h 194"/>
                  <a:gd name="T54" fmla="*/ 11 w 164"/>
                  <a:gd name="T55" fmla="*/ 140 h 194"/>
                  <a:gd name="T56" fmla="*/ 5 w 164"/>
                  <a:gd name="T57" fmla="*/ 113 h 194"/>
                  <a:gd name="T58" fmla="*/ 3 w 164"/>
                  <a:gd name="T59" fmla="*/ 83 h 194"/>
                  <a:gd name="T60" fmla="*/ 8 w 164"/>
                  <a:gd name="T61" fmla="*/ 54 h 194"/>
                  <a:gd name="T62" fmla="*/ 20 w 164"/>
                  <a:gd name="T63" fmla="*/ 37 h 1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
                  <a:gd name="T97" fmla="*/ 0 h 194"/>
                  <a:gd name="T98" fmla="*/ 164 w 164"/>
                  <a:gd name="T99" fmla="*/ 194 h 1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 h="19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w="9525" cap="rnd">
                <a:noFill/>
                <a:round/>
                <a:headEnd/>
                <a:tailEnd/>
              </a:ln>
            </p:spPr>
            <p:txBody>
              <a:bodyPr/>
              <a:lstStyle/>
              <a:p>
                <a:endParaRPr lang="en-US"/>
              </a:p>
            </p:txBody>
          </p:sp>
        </p:grpSp>
        <p:sp>
          <p:nvSpPr>
            <p:cNvPr id="14526" name="Freeform 85"/>
            <p:cNvSpPr>
              <a:spLocks/>
            </p:cNvSpPr>
            <p:nvPr/>
          </p:nvSpPr>
          <p:spPr bwMode="auto">
            <a:xfrm>
              <a:off x="666" y="2728"/>
              <a:ext cx="115" cy="51"/>
            </a:xfrm>
            <a:custGeom>
              <a:avLst/>
              <a:gdLst>
                <a:gd name="T0" fmla="*/ 0 w 115"/>
                <a:gd name="T1" fmla="*/ 6 h 51"/>
                <a:gd name="T2" fmla="*/ 2 w 115"/>
                <a:gd name="T3" fmla="*/ 0 h 51"/>
                <a:gd name="T4" fmla="*/ 16 w 115"/>
                <a:gd name="T5" fmla="*/ 1 h 51"/>
                <a:gd name="T6" fmla="*/ 32 w 115"/>
                <a:gd name="T7" fmla="*/ 4 h 51"/>
                <a:gd name="T8" fmla="*/ 55 w 115"/>
                <a:gd name="T9" fmla="*/ 12 h 51"/>
                <a:gd name="T10" fmla="*/ 67 w 115"/>
                <a:gd name="T11" fmla="*/ 17 h 51"/>
                <a:gd name="T12" fmla="*/ 81 w 115"/>
                <a:gd name="T13" fmla="*/ 23 h 51"/>
                <a:gd name="T14" fmla="*/ 96 w 115"/>
                <a:gd name="T15" fmla="*/ 30 h 51"/>
                <a:gd name="T16" fmla="*/ 108 w 115"/>
                <a:gd name="T17" fmla="*/ 37 h 51"/>
                <a:gd name="T18" fmla="*/ 113 w 115"/>
                <a:gd name="T19" fmla="*/ 42 h 51"/>
                <a:gd name="T20" fmla="*/ 114 w 115"/>
                <a:gd name="T21" fmla="*/ 50 h 51"/>
                <a:gd name="T22" fmla="*/ 0 w 115"/>
                <a:gd name="T23" fmla="*/ 6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51"/>
                <a:gd name="T38" fmla="*/ 115 w 115"/>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51">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w="9525" cap="rnd">
              <a:noFill/>
              <a:round/>
              <a:headEnd/>
              <a:tailEnd/>
            </a:ln>
          </p:spPr>
          <p:txBody>
            <a:bodyPr/>
            <a:lstStyle/>
            <a:p>
              <a:endParaRPr lang="en-US"/>
            </a:p>
          </p:txBody>
        </p:sp>
        <p:sp>
          <p:nvSpPr>
            <p:cNvPr id="14527" name="Freeform 86"/>
            <p:cNvSpPr>
              <a:spLocks/>
            </p:cNvSpPr>
            <p:nvPr/>
          </p:nvSpPr>
          <p:spPr bwMode="auto">
            <a:xfrm>
              <a:off x="358" y="2698"/>
              <a:ext cx="759" cy="124"/>
            </a:xfrm>
            <a:custGeom>
              <a:avLst/>
              <a:gdLst>
                <a:gd name="T0" fmla="*/ 3 w 759"/>
                <a:gd name="T1" fmla="*/ 89 h 124"/>
                <a:gd name="T2" fmla="*/ 32 w 759"/>
                <a:gd name="T3" fmla="*/ 53 h 124"/>
                <a:gd name="T4" fmla="*/ 49 w 759"/>
                <a:gd name="T5" fmla="*/ 38 h 124"/>
                <a:gd name="T6" fmla="*/ 63 w 759"/>
                <a:gd name="T7" fmla="*/ 26 h 124"/>
                <a:gd name="T8" fmla="*/ 85 w 759"/>
                <a:gd name="T9" fmla="*/ 7 h 124"/>
                <a:gd name="T10" fmla="*/ 95 w 759"/>
                <a:gd name="T11" fmla="*/ 0 h 124"/>
                <a:gd name="T12" fmla="*/ 161 w 759"/>
                <a:gd name="T13" fmla="*/ 32 h 124"/>
                <a:gd name="T14" fmla="*/ 176 w 759"/>
                <a:gd name="T15" fmla="*/ 50 h 124"/>
                <a:gd name="T16" fmla="*/ 187 w 759"/>
                <a:gd name="T17" fmla="*/ 63 h 124"/>
                <a:gd name="T18" fmla="*/ 200 w 759"/>
                <a:gd name="T19" fmla="*/ 79 h 124"/>
                <a:gd name="T20" fmla="*/ 207 w 759"/>
                <a:gd name="T21" fmla="*/ 89 h 124"/>
                <a:gd name="T22" fmla="*/ 247 w 759"/>
                <a:gd name="T23" fmla="*/ 67 h 124"/>
                <a:gd name="T24" fmla="*/ 265 w 759"/>
                <a:gd name="T25" fmla="*/ 57 h 124"/>
                <a:gd name="T26" fmla="*/ 289 w 759"/>
                <a:gd name="T27" fmla="*/ 48 h 124"/>
                <a:gd name="T28" fmla="*/ 308 w 759"/>
                <a:gd name="T29" fmla="*/ 32 h 124"/>
                <a:gd name="T30" fmla="*/ 339 w 759"/>
                <a:gd name="T31" fmla="*/ 41 h 124"/>
                <a:gd name="T32" fmla="*/ 364 w 759"/>
                <a:gd name="T33" fmla="*/ 51 h 124"/>
                <a:gd name="T34" fmla="*/ 390 w 759"/>
                <a:gd name="T35" fmla="*/ 62 h 124"/>
                <a:gd name="T36" fmla="*/ 394 w 759"/>
                <a:gd name="T37" fmla="*/ 63 h 124"/>
                <a:gd name="T38" fmla="*/ 413 w 759"/>
                <a:gd name="T39" fmla="*/ 67 h 124"/>
                <a:gd name="T40" fmla="*/ 434 w 759"/>
                <a:gd name="T41" fmla="*/ 89 h 124"/>
                <a:gd name="T42" fmla="*/ 445 w 759"/>
                <a:gd name="T43" fmla="*/ 102 h 124"/>
                <a:gd name="T44" fmla="*/ 473 w 759"/>
                <a:gd name="T45" fmla="*/ 116 h 124"/>
                <a:gd name="T46" fmla="*/ 550 w 759"/>
                <a:gd name="T47" fmla="*/ 76 h 124"/>
                <a:gd name="T48" fmla="*/ 663 w 759"/>
                <a:gd name="T49" fmla="*/ 50 h 124"/>
                <a:gd name="T50" fmla="*/ 705 w 759"/>
                <a:gd name="T51" fmla="*/ 63 h 124"/>
                <a:gd name="T52" fmla="*/ 747 w 759"/>
                <a:gd name="T53" fmla="*/ 91 h 124"/>
                <a:gd name="T54" fmla="*/ 758 w 759"/>
                <a:gd name="T55" fmla="*/ 123 h 124"/>
                <a:gd name="T56" fmla="*/ 0 w 759"/>
                <a:gd name="T57" fmla="*/ 123 h 124"/>
                <a:gd name="T58" fmla="*/ 3 w 759"/>
                <a:gd name="T59" fmla="*/ 89 h 1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59"/>
                <a:gd name="T91" fmla="*/ 0 h 124"/>
                <a:gd name="T92" fmla="*/ 759 w 759"/>
                <a:gd name="T93" fmla="*/ 124 h 1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59" h="124">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w="9525" cap="rnd">
              <a:noFill/>
              <a:round/>
              <a:headEnd/>
              <a:tailEnd/>
            </a:ln>
          </p:spPr>
          <p:txBody>
            <a:bodyPr/>
            <a:lstStyle/>
            <a:p>
              <a:endParaRPr lang="en-US"/>
            </a:p>
          </p:txBody>
        </p:sp>
        <p:sp>
          <p:nvSpPr>
            <p:cNvPr id="14528" name="Freeform 87"/>
            <p:cNvSpPr>
              <a:spLocks/>
            </p:cNvSpPr>
            <p:nvPr/>
          </p:nvSpPr>
          <p:spPr bwMode="auto">
            <a:xfrm>
              <a:off x="441" y="2733"/>
              <a:ext cx="96" cy="69"/>
            </a:xfrm>
            <a:custGeom>
              <a:avLst/>
              <a:gdLst>
                <a:gd name="T0" fmla="*/ 0 w 96"/>
                <a:gd name="T1" fmla="*/ 0 h 69"/>
                <a:gd name="T2" fmla="*/ 46 w 96"/>
                <a:gd name="T3" fmla="*/ 11 h 69"/>
                <a:gd name="T4" fmla="*/ 62 w 96"/>
                <a:gd name="T5" fmla="*/ 17 h 69"/>
                <a:gd name="T6" fmla="*/ 70 w 96"/>
                <a:gd name="T7" fmla="*/ 21 h 69"/>
                <a:gd name="T8" fmla="*/ 79 w 96"/>
                <a:gd name="T9" fmla="*/ 28 h 69"/>
                <a:gd name="T10" fmla="*/ 87 w 96"/>
                <a:gd name="T11" fmla="*/ 38 h 69"/>
                <a:gd name="T12" fmla="*/ 91 w 96"/>
                <a:gd name="T13" fmla="*/ 47 h 69"/>
                <a:gd name="T14" fmla="*/ 95 w 96"/>
                <a:gd name="T15" fmla="*/ 57 h 69"/>
                <a:gd name="T16" fmla="*/ 88 w 96"/>
                <a:gd name="T17" fmla="*/ 68 h 69"/>
                <a:gd name="T18" fmla="*/ 85 w 96"/>
                <a:gd name="T19" fmla="*/ 56 h 69"/>
                <a:gd name="T20" fmla="*/ 78 w 96"/>
                <a:gd name="T21" fmla="*/ 46 h 69"/>
                <a:gd name="T22" fmla="*/ 73 w 96"/>
                <a:gd name="T23" fmla="*/ 38 h 69"/>
                <a:gd name="T24" fmla="*/ 68 w 96"/>
                <a:gd name="T25" fmla="*/ 33 h 69"/>
                <a:gd name="T26" fmla="*/ 58 w 96"/>
                <a:gd name="T27" fmla="*/ 28 h 69"/>
                <a:gd name="T28" fmla="*/ 47 w 96"/>
                <a:gd name="T29" fmla="*/ 22 h 69"/>
                <a:gd name="T30" fmla="*/ 32 w 96"/>
                <a:gd name="T31" fmla="*/ 16 h 69"/>
                <a:gd name="T32" fmla="*/ 18 w 96"/>
                <a:gd name="T33" fmla="*/ 9 h 69"/>
                <a:gd name="T34" fmla="*/ 0 w 96"/>
                <a:gd name="T35" fmla="*/ 0 h 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69"/>
                <a:gd name="T56" fmla="*/ 96 w 96"/>
                <a:gd name="T57" fmla="*/ 69 h 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69">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w="9525" cap="rnd">
              <a:noFill/>
              <a:round/>
              <a:headEnd/>
              <a:tailEnd/>
            </a:ln>
          </p:spPr>
          <p:txBody>
            <a:bodyPr/>
            <a:lstStyle/>
            <a:p>
              <a:endParaRPr lang="en-US"/>
            </a:p>
          </p:txBody>
        </p:sp>
        <p:sp>
          <p:nvSpPr>
            <p:cNvPr id="14529" name="Rectangle 88"/>
            <p:cNvSpPr>
              <a:spLocks noChangeArrowheads="1"/>
            </p:cNvSpPr>
            <p:nvPr/>
          </p:nvSpPr>
          <p:spPr bwMode="auto">
            <a:xfrm>
              <a:off x="230" y="2879"/>
              <a:ext cx="1027" cy="212"/>
            </a:xfrm>
            <a:prstGeom prst="rect">
              <a:avLst/>
            </a:prstGeom>
            <a:noFill/>
            <a:ln w="9525">
              <a:noFill/>
              <a:miter lim="800000"/>
              <a:headEnd/>
              <a:tailEnd/>
            </a:ln>
          </p:spPr>
          <p:txBody>
            <a:bodyPr wrap="none" lIns="92075" tIns="46038" rIns="92075" bIns="46038">
              <a:spAutoFit/>
            </a:bodyPr>
            <a:lstStyle/>
            <a:p>
              <a:r>
                <a:rPr lang="en-US" sz="1600"/>
                <a:t>Professor Smith</a:t>
              </a:r>
            </a:p>
          </p:txBody>
        </p:sp>
      </p:grpSp>
      <p:grpSp>
        <p:nvGrpSpPr>
          <p:cNvPr id="26" name="Group 89"/>
          <p:cNvGrpSpPr>
            <a:grpSpLocks/>
          </p:cNvGrpSpPr>
          <p:nvPr/>
        </p:nvGrpSpPr>
        <p:grpSpPr bwMode="auto">
          <a:xfrm>
            <a:off x="1979613" y="5060950"/>
            <a:ext cx="1652587" cy="1368425"/>
            <a:chOff x="1238" y="2853"/>
            <a:chExt cx="1041" cy="862"/>
          </a:xfrm>
        </p:grpSpPr>
        <p:sp>
          <p:nvSpPr>
            <p:cNvPr id="14434" name="Rectangle 90"/>
            <p:cNvSpPr>
              <a:spLocks noChangeArrowheads="1"/>
            </p:cNvSpPr>
            <p:nvPr/>
          </p:nvSpPr>
          <p:spPr bwMode="auto">
            <a:xfrm>
              <a:off x="1377" y="2853"/>
              <a:ext cx="553" cy="304"/>
            </a:xfrm>
            <a:prstGeom prst="rect">
              <a:avLst/>
            </a:prstGeom>
            <a:solidFill>
              <a:srgbClr val="000000"/>
            </a:solidFill>
            <a:ln w="9525">
              <a:noFill/>
              <a:miter lim="800000"/>
              <a:headEnd/>
              <a:tailEnd/>
            </a:ln>
          </p:spPr>
          <p:txBody>
            <a:bodyPr wrap="none" anchor="ctr"/>
            <a:lstStyle/>
            <a:p>
              <a:endParaRPr lang="en-US"/>
            </a:p>
          </p:txBody>
        </p:sp>
        <p:grpSp>
          <p:nvGrpSpPr>
            <p:cNvPr id="27" name="Group 91"/>
            <p:cNvGrpSpPr>
              <a:grpSpLocks/>
            </p:cNvGrpSpPr>
            <p:nvPr/>
          </p:nvGrpSpPr>
          <p:grpSpPr bwMode="auto">
            <a:xfrm>
              <a:off x="1598" y="3071"/>
              <a:ext cx="171" cy="163"/>
              <a:chOff x="1598" y="3071"/>
              <a:chExt cx="171" cy="163"/>
            </a:xfrm>
          </p:grpSpPr>
          <p:sp>
            <p:nvSpPr>
              <p:cNvPr id="14513" name="Freeform 92"/>
              <p:cNvSpPr>
                <a:spLocks/>
              </p:cNvSpPr>
              <p:nvPr/>
            </p:nvSpPr>
            <p:spPr bwMode="auto">
              <a:xfrm>
                <a:off x="1644" y="3076"/>
                <a:ext cx="125" cy="157"/>
              </a:xfrm>
              <a:custGeom>
                <a:avLst/>
                <a:gdLst>
                  <a:gd name="T0" fmla="*/ 0 w 125"/>
                  <a:gd name="T1" fmla="*/ 115 h 157"/>
                  <a:gd name="T2" fmla="*/ 5 w 125"/>
                  <a:gd name="T3" fmla="*/ 107 h 157"/>
                  <a:gd name="T4" fmla="*/ 4 w 125"/>
                  <a:gd name="T5" fmla="*/ 95 h 157"/>
                  <a:gd name="T6" fmla="*/ 1 w 125"/>
                  <a:gd name="T7" fmla="*/ 69 h 157"/>
                  <a:gd name="T8" fmla="*/ 5 w 125"/>
                  <a:gd name="T9" fmla="*/ 41 h 157"/>
                  <a:gd name="T10" fmla="*/ 13 w 125"/>
                  <a:gd name="T11" fmla="*/ 20 h 157"/>
                  <a:gd name="T12" fmla="*/ 26 w 125"/>
                  <a:gd name="T13" fmla="*/ 8 h 157"/>
                  <a:gd name="T14" fmla="*/ 46 w 125"/>
                  <a:gd name="T15" fmla="*/ 2 h 157"/>
                  <a:gd name="T16" fmla="*/ 69 w 125"/>
                  <a:gd name="T17" fmla="*/ 0 h 157"/>
                  <a:gd name="T18" fmla="*/ 87 w 125"/>
                  <a:gd name="T19" fmla="*/ 2 h 157"/>
                  <a:gd name="T20" fmla="*/ 106 w 125"/>
                  <a:gd name="T21" fmla="*/ 14 h 157"/>
                  <a:gd name="T22" fmla="*/ 114 w 125"/>
                  <a:gd name="T23" fmla="*/ 29 h 157"/>
                  <a:gd name="T24" fmla="*/ 121 w 125"/>
                  <a:gd name="T25" fmla="*/ 48 h 157"/>
                  <a:gd name="T26" fmla="*/ 124 w 125"/>
                  <a:gd name="T27" fmla="*/ 75 h 157"/>
                  <a:gd name="T28" fmla="*/ 120 w 125"/>
                  <a:gd name="T29" fmla="*/ 81 h 157"/>
                  <a:gd name="T30" fmla="*/ 122 w 125"/>
                  <a:gd name="T31" fmla="*/ 89 h 157"/>
                  <a:gd name="T32" fmla="*/ 121 w 125"/>
                  <a:gd name="T33" fmla="*/ 103 h 157"/>
                  <a:gd name="T34" fmla="*/ 117 w 125"/>
                  <a:gd name="T35" fmla="*/ 118 h 157"/>
                  <a:gd name="T36" fmla="*/ 98 w 125"/>
                  <a:gd name="T37" fmla="*/ 143 h 157"/>
                  <a:gd name="T38" fmla="*/ 84 w 125"/>
                  <a:gd name="T39" fmla="*/ 148 h 157"/>
                  <a:gd name="T40" fmla="*/ 68 w 125"/>
                  <a:gd name="T41" fmla="*/ 153 h 157"/>
                  <a:gd name="T42" fmla="*/ 54 w 125"/>
                  <a:gd name="T43" fmla="*/ 156 h 157"/>
                  <a:gd name="T44" fmla="*/ 0 w 125"/>
                  <a:gd name="T45" fmla="*/ 115 h 1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
                  <a:gd name="T70" fmla="*/ 0 h 157"/>
                  <a:gd name="T71" fmla="*/ 125 w 125"/>
                  <a:gd name="T72" fmla="*/ 157 h 1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5" h="157">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w="9525" cap="rnd">
                <a:noFill/>
                <a:round/>
                <a:headEnd/>
                <a:tailEnd/>
              </a:ln>
            </p:spPr>
            <p:txBody>
              <a:bodyPr/>
              <a:lstStyle/>
              <a:p>
                <a:endParaRPr lang="en-US"/>
              </a:p>
            </p:txBody>
          </p:sp>
          <p:sp>
            <p:nvSpPr>
              <p:cNvPr id="14514" name="Freeform 93"/>
              <p:cNvSpPr>
                <a:spLocks/>
              </p:cNvSpPr>
              <p:nvPr/>
            </p:nvSpPr>
            <p:spPr bwMode="auto">
              <a:xfrm>
                <a:off x="1638" y="3071"/>
                <a:ext cx="123" cy="128"/>
              </a:xfrm>
              <a:custGeom>
                <a:avLst/>
                <a:gdLst>
                  <a:gd name="T0" fmla="*/ 6 w 123"/>
                  <a:gd name="T1" fmla="*/ 110 h 128"/>
                  <a:gd name="T2" fmla="*/ 1 w 123"/>
                  <a:gd name="T3" fmla="*/ 79 h 128"/>
                  <a:gd name="T4" fmla="*/ 0 w 123"/>
                  <a:gd name="T5" fmla="*/ 62 h 128"/>
                  <a:gd name="T6" fmla="*/ 4 w 123"/>
                  <a:gd name="T7" fmla="*/ 38 h 128"/>
                  <a:gd name="T8" fmla="*/ 11 w 123"/>
                  <a:gd name="T9" fmla="*/ 19 h 128"/>
                  <a:gd name="T10" fmla="*/ 26 w 123"/>
                  <a:gd name="T11" fmla="*/ 5 h 128"/>
                  <a:gd name="T12" fmla="*/ 44 w 123"/>
                  <a:gd name="T13" fmla="*/ 1 h 128"/>
                  <a:gd name="T14" fmla="*/ 68 w 123"/>
                  <a:gd name="T15" fmla="*/ 0 h 128"/>
                  <a:gd name="T16" fmla="*/ 81 w 123"/>
                  <a:gd name="T17" fmla="*/ 2 h 128"/>
                  <a:gd name="T18" fmla="*/ 94 w 123"/>
                  <a:gd name="T19" fmla="*/ 6 h 128"/>
                  <a:gd name="T20" fmla="*/ 105 w 123"/>
                  <a:gd name="T21" fmla="*/ 12 h 128"/>
                  <a:gd name="T22" fmla="*/ 116 w 123"/>
                  <a:gd name="T23" fmla="*/ 20 h 128"/>
                  <a:gd name="T24" fmla="*/ 119 w 123"/>
                  <a:gd name="T25" fmla="*/ 27 h 128"/>
                  <a:gd name="T26" fmla="*/ 107 w 123"/>
                  <a:gd name="T27" fmla="*/ 20 h 128"/>
                  <a:gd name="T28" fmla="*/ 95 w 123"/>
                  <a:gd name="T29" fmla="*/ 19 h 128"/>
                  <a:gd name="T30" fmla="*/ 91 w 123"/>
                  <a:gd name="T31" fmla="*/ 19 h 128"/>
                  <a:gd name="T32" fmla="*/ 101 w 123"/>
                  <a:gd name="T33" fmla="*/ 26 h 128"/>
                  <a:gd name="T34" fmla="*/ 107 w 123"/>
                  <a:gd name="T35" fmla="*/ 34 h 128"/>
                  <a:gd name="T36" fmla="*/ 110 w 123"/>
                  <a:gd name="T37" fmla="*/ 42 h 128"/>
                  <a:gd name="T38" fmla="*/ 115 w 123"/>
                  <a:gd name="T39" fmla="*/ 48 h 128"/>
                  <a:gd name="T40" fmla="*/ 120 w 123"/>
                  <a:gd name="T41" fmla="*/ 55 h 128"/>
                  <a:gd name="T42" fmla="*/ 121 w 123"/>
                  <a:gd name="T43" fmla="*/ 62 h 128"/>
                  <a:gd name="T44" fmla="*/ 122 w 123"/>
                  <a:gd name="T45" fmla="*/ 70 h 128"/>
                  <a:gd name="T46" fmla="*/ 117 w 123"/>
                  <a:gd name="T47" fmla="*/ 86 h 128"/>
                  <a:gd name="T48" fmla="*/ 112 w 123"/>
                  <a:gd name="T49" fmla="*/ 96 h 128"/>
                  <a:gd name="T50" fmla="*/ 106 w 123"/>
                  <a:gd name="T51" fmla="*/ 93 h 128"/>
                  <a:gd name="T52" fmla="*/ 108 w 123"/>
                  <a:gd name="T53" fmla="*/ 89 h 128"/>
                  <a:gd name="T54" fmla="*/ 108 w 123"/>
                  <a:gd name="T55" fmla="*/ 83 h 128"/>
                  <a:gd name="T56" fmla="*/ 104 w 123"/>
                  <a:gd name="T57" fmla="*/ 78 h 128"/>
                  <a:gd name="T58" fmla="*/ 95 w 123"/>
                  <a:gd name="T59" fmla="*/ 81 h 128"/>
                  <a:gd name="T60" fmla="*/ 82 w 123"/>
                  <a:gd name="T61" fmla="*/ 88 h 128"/>
                  <a:gd name="T62" fmla="*/ 78 w 123"/>
                  <a:gd name="T63" fmla="*/ 103 h 128"/>
                  <a:gd name="T64" fmla="*/ 75 w 123"/>
                  <a:gd name="T65" fmla="*/ 109 h 128"/>
                  <a:gd name="T66" fmla="*/ 78 w 123"/>
                  <a:gd name="T67" fmla="*/ 114 h 128"/>
                  <a:gd name="T68" fmla="*/ 82 w 123"/>
                  <a:gd name="T69" fmla="*/ 116 h 128"/>
                  <a:gd name="T70" fmla="*/ 62 w 123"/>
                  <a:gd name="T71" fmla="*/ 123 h 128"/>
                  <a:gd name="T72" fmla="*/ 46 w 123"/>
                  <a:gd name="T73" fmla="*/ 125 h 128"/>
                  <a:gd name="T74" fmla="*/ 33 w 123"/>
                  <a:gd name="T75" fmla="*/ 127 h 128"/>
                  <a:gd name="T76" fmla="*/ 18 w 123"/>
                  <a:gd name="T77" fmla="*/ 118 h 128"/>
                  <a:gd name="T78" fmla="*/ 6 w 123"/>
                  <a:gd name="T79" fmla="*/ 110 h 1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3"/>
                  <a:gd name="T121" fmla="*/ 0 h 128"/>
                  <a:gd name="T122" fmla="*/ 123 w 123"/>
                  <a:gd name="T123" fmla="*/ 128 h 1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3" h="128">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w="9525" cap="rnd">
                <a:noFill/>
                <a:round/>
                <a:headEnd/>
                <a:tailEnd/>
              </a:ln>
            </p:spPr>
            <p:txBody>
              <a:bodyPr/>
              <a:lstStyle/>
              <a:p>
                <a:endParaRPr lang="en-US"/>
              </a:p>
            </p:txBody>
          </p:sp>
          <p:sp>
            <p:nvSpPr>
              <p:cNvPr id="14515" name="Freeform 94"/>
              <p:cNvSpPr>
                <a:spLocks/>
              </p:cNvSpPr>
              <p:nvPr/>
            </p:nvSpPr>
            <p:spPr bwMode="auto">
              <a:xfrm>
                <a:off x="1598" y="3187"/>
                <a:ext cx="102" cy="47"/>
              </a:xfrm>
              <a:custGeom>
                <a:avLst/>
                <a:gdLst>
                  <a:gd name="T0" fmla="*/ 0 w 102"/>
                  <a:gd name="T1" fmla="*/ 32 h 47"/>
                  <a:gd name="T2" fmla="*/ 23 w 102"/>
                  <a:gd name="T3" fmla="*/ 21 h 47"/>
                  <a:gd name="T4" fmla="*/ 42 w 102"/>
                  <a:gd name="T5" fmla="*/ 0 h 47"/>
                  <a:gd name="T6" fmla="*/ 101 w 102"/>
                  <a:gd name="T7" fmla="*/ 46 h 47"/>
                  <a:gd name="T8" fmla="*/ 0 60000 65536"/>
                  <a:gd name="T9" fmla="*/ 0 60000 65536"/>
                  <a:gd name="T10" fmla="*/ 0 60000 65536"/>
                  <a:gd name="T11" fmla="*/ 0 60000 65536"/>
                  <a:gd name="T12" fmla="*/ 0 w 102"/>
                  <a:gd name="T13" fmla="*/ 0 h 47"/>
                  <a:gd name="T14" fmla="*/ 102 w 102"/>
                  <a:gd name="T15" fmla="*/ 47 h 47"/>
                </a:gdLst>
                <a:ahLst/>
                <a:cxnLst>
                  <a:cxn ang="T8">
                    <a:pos x="T0" y="T1"/>
                  </a:cxn>
                  <a:cxn ang="T9">
                    <a:pos x="T2" y="T3"/>
                  </a:cxn>
                  <a:cxn ang="T10">
                    <a:pos x="T4" y="T5"/>
                  </a:cxn>
                  <a:cxn ang="T11">
                    <a:pos x="T6" y="T7"/>
                  </a:cxn>
                </a:cxnLst>
                <a:rect l="T12" t="T13" r="T14" b="T15"/>
                <a:pathLst>
                  <a:path w="102" h="47">
                    <a:moveTo>
                      <a:pt x="0" y="32"/>
                    </a:moveTo>
                    <a:lnTo>
                      <a:pt x="23" y="21"/>
                    </a:lnTo>
                    <a:lnTo>
                      <a:pt x="42" y="0"/>
                    </a:lnTo>
                    <a:lnTo>
                      <a:pt x="101" y="46"/>
                    </a:lnTo>
                  </a:path>
                </a:pathLst>
              </a:custGeom>
              <a:noFill/>
              <a:ln w="12700" cap="rnd">
                <a:solidFill>
                  <a:srgbClr val="000000"/>
                </a:solidFill>
                <a:round/>
                <a:headEnd type="none" w="sm" len="sm"/>
                <a:tailEnd type="none" w="sm" len="sm"/>
              </a:ln>
            </p:spPr>
            <p:txBody>
              <a:bodyPr/>
              <a:lstStyle/>
              <a:p>
                <a:endParaRPr lang="en-US"/>
              </a:p>
            </p:txBody>
          </p:sp>
        </p:grpSp>
        <p:grpSp>
          <p:nvGrpSpPr>
            <p:cNvPr id="28" name="Group 95"/>
            <p:cNvGrpSpPr>
              <a:grpSpLocks/>
            </p:cNvGrpSpPr>
            <p:nvPr/>
          </p:nvGrpSpPr>
          <p:grpSpPr bwMode="auto">
            <a:xfrm>
              <a:off x="1840" y="2856"/>
              <a:ext cx="298" cy="582"/>
              <a:chOff x="1840" y="2856"/>
              <a:chExt cx="298" cy="582"/>
            </a:xfrm>
          </p:grpSpPr>
          <p:sp>
            <p:nvSpPr>
              <p:cNvPr id="14461" name="Freeform 96"/>
              <p:cNvSpPr>
                <a:spLocks/>
              </p:cNvSpPr>
              <p:nvPr/>
            </p:nvSpPr>
            <p:spPr bwMode="auto">
              <a:xfrm>
                <a:off x="1862" y="3294"/>
                <a:ext cx="218" cy="144"/>
              </a:xfrm>
              <a:custGeom>
                <a:avLst/>
                <a:gdLst>
                  <a:gd name="T0" fmla="*/ 18 w 218"/>
                  <a:gd name="T1" fmla="*/ 0 h 144"/>
                  <a:gd name="T2" fmla="*/ 0 w 218"/>
                  <a:gd name="T3" fmla="*/ 143 h 144"/>
                  <a:gd name="T4" fmla="*/ 217 w 218"/>
                  <a:gd name="T5" fmla="*/ 143 h 144"/>
                  <a:gd name="T6" fmla="*/ 209 w 218"/>
                  <a:gd name="T7" fmla="*/ 2 h 144"/>
                  <a:gd name="T8" fmla="*/ 18 w 218"/>
                  <a:gd name="T9" fmla="*/ 0 h 144"/>
                  <a:gd name="T10" fmla="*/ 0 60000 65536"/>
                  <a:gd name="T11" fmla="*/ 0 60000 65536"/>
                  <a:gd name="T12" fmla="*/ 0 60000 65536"/>
                  <a:gd name="T13" fmla="*/ 0 60000 65536"/>
                  <a:gd name="T14" fmla="*/ 0 60000 65536"/>
                  <a:gd name="T15" fmla="*/ 0 w 218"/>
                  <a:gd name="T16" fmla="*/ 0 h 144"/>
                  <a:gd name="T17" fmla="*/ 218 w 218"/>
                  <a:gd name="T18" fmla="*/ 144 h 144"/>
                </a:gdLst>
                <a:ahLst/>
                <a:cxnLst>
                  <a:cxn ang="T10">
                    <a:pos x="T0" y="T1"/>
                  </a:cxn>
                  <a:cxn ang="T11">
                    <a:pos x="T2" y="T3"/>
                  </a:cxn>
                  <a:cxn ang="T12">
                    <a:pos x="T4" y="T5"/>
                  </a:cxn>
                  <a:cxn ang="T13">
                    <a:pos x="T6" y="T7"/>
                  </a:cxn>
                  <a:cxn ang="T14">
                    <a:pos x="T8" y="T9"/>
                  </a:cxn>
                </a:cxnLst>
                <a:rect l="T15" t="T16" r="T17" b="T18"/>
                <a:pathLst>
                  <a:path w="218" h="144">
                    <a:moveTo>
                      <a:pt x="18" y="0"/>
                    </a:moveTo>
                    <a:lnTo>
                      <a:pt x="0" y="143"/>
                    </a:lnTo>
                    <a:lnTo>
                      <a:pt x="217" y="143"/>
                    </a:lnTo>
                    <a:lnTo>
                      <a:pt x="209" y="2"/>
                    </a:lnTo>
                    <a:lnTo>
                      <a:pt x="18" y="0"/>
                    </a:lnTo>
                  </a:path>
                </a:pathLst>
              </a:custGeom>
              <a:solidFill>
                <a:srgbClr val="005F5F"/>
              </a:solidFill>
              <a:ln w="9525" cap="rnd">
                <a:noFill/>
                <a:round/>
                <a:headEnd/>
                <a:tailEnd/>
              </a:ln>
            </p:spPr>
            <p:txBody>
              <a:bodyPr/>
              <a:lstStyle/>
              <a:p>
                <a:endParaRPr lang="en-US"/>
              </a:p>
            </p:txBody>
          </p:sp>
          <p:grpSp>
            <p:nvGrpSpPr>
              <p:cNvPr id="29" name="Group 97"/>
              <p:cNvGrpSpPr>
                <a:grpSpLocks/>
              </p:cNvGrpSpPr>
              <p:nvPr/>
            </p:nvGrpSpPr>
            <p:grpSpPr bwMode="auto">
              <a:xfrm>
                <a:off x="1840" y="2856"/>
                <a:ext cx="256" cy="452"/>
                <a:chOff x="1840" y="2856"/>
                <a:chExt cx="256" cy="452"/>
              </a:xfrm>
            </p:grpSpPr>
            <p:grpSp>
              <p:nvGrpSpPr>
                <p:cNvPr id="30" name="Group 98"/>
                <p:cNvGrpSpPr>
                  <a:grpSpLocks/>
                </p:cNvGrpSpPr>
                <p:nvPr/>
              </p:nvGrpSpPr>
              <p:grpSpPr bwMode="auto">
                <a:xfrm>
                  <a:off x="1931" y="2996"/>
                  <a:ext cx="96" cy="110"/>
                  <a:chOff x="1931" y="2996"/>
                  <a:chExt cx="96" cy="110"/>
                </a:xfrm>
              </p:grpSpPr>
              <p:sp>
                <p:nvSpPr>
                  <p:cNvPr id="14510" name="Freeform 99"/>
                  <p:cNvSpPr>
                    <a:spLocks/>
                  </p:cNvSpPr>
                  <p:nvPr/>
                </p:nvSpPr>
                <p:spPr bwMode="auto">
                  <a:xfrm>
                    <a:off x="1931" y="2996"/>
                    <a:ext cx="96" cy="110"/>
                  </a:xfrm>
                  <a:custGeom>
                    <a:avLst/>
                    <a:gdLst>
                      <a:gd name="T0" fmla="*/ 18 w 96"/>
                      <a:gd name="T1" fmla="*/ 0 h 110"/>
                      <a:gd name="T2" fmla="*/ 12 w 96"/>
                      <a:gd name="T3" fmla="*/ 29 h 110"/>
                      <a:gd name="T4" fmla="*/ 10 w 96"/>
                      <a:gd name="T5" fmla="*/ 32 h 110"/>
                      <a:gd name="T6" fmla="*/ 5 w 96"/>
                      <a:gd name="T7" fmla="*/ 35 h 110"/>
                      <a:gd name="T8" fmla="*/ 0 w 96"/>
                      <a:gd name="T9" fmla="*/ 37 h 110"/>
                      <a:gd name="T10" fmla="*/ 6 w 96"/>
                      <a:gd name="T11" fmla="*/ 65 h 110"/>
                      <a:gd name="T12" fmla="*/ 8 w 96"/>
                      <a:gd name="T13" fmla="*/ 79 h 110"/>
                      <a:gd name="T14" fmla="*/ 11 w 96"/>
                      <a:gd name="T15" fmla="*/ 87 h 110"/>
                      <a:gd name="T16" fmla="*/ 14 w 96"/>
                      <a:gd name="T17" fmla="*/ 94 h 110"/>
                      <a:gd name="T18" fmla="*/ 21 w 96"/>
                      <a:gd name="T19" fmla="*/ 99 h 110"/>
                      <a:gd name="T20" fmla="*/ 33 w 96"/>
                      <a:gd name="T21" fmla="*/ 104 h 110"/>
                      <a:gd name="T22" fmla="*/ 46 w 96"/>
                      <a:gd name="T23" fmla="*/ 108 h 110"/>
                      <a:gd name="T24" fmla="*/ 56 w 96"/>
                      <a:gd name="T25" fmla="*/ 109 h 110"/>
                      <a:gd name="T26" fmla="*/ 65 w 96"/>
                      <a:gd name="T27" fmla="*/ 108 h 110"/>
                      <a:gd name="T28" fmla="*/ 76 w 96"/>
                      <a:gd name="T29" fmla="*/ 105 h 110"/>
                      <a:gd name="T30" fmla="*/ 83 w 96"/>
                      <a:gd name="T31" fmla="*/ 101 h 110"/>
                      <a:gd name="T32" fmla="*/ 93 w 96"/>
                      <a:gd name="T33" fmla="*/ 87 h 110"/>
                      <a:gd name="T34" fmla="*/ 95 w 96"/>
                      <a:gd name="T35" fmla="*/ 76 h 110"/>
                      <a:gd name="T36" fmla="*/ 94 w 96"/>
                      <a:gd name="T37" fmla="*/ 59 h 110"/>
                      <a:gd name="T38" fmla="*/ 90 w 96"/>
                      <a:gd name="T39" fmla="*/ 53 h 110"/>
                      <a:gd name="T40" fmla="*/ 79 w 96"/>
                      <a:gd name="T41" fmla="*/ 42 h 110"/>
                      <a:gd name="T42" fmla="*/ 76 w 96"/>
                      <a:gd name="T43" fmla="*/ 38 h 110"/>
                      <a:gd name="T44" fmla="*/ 75 w 96"/>
                      <a:gd name="T45" fmla="*/ 22 h 110"/>
                      <a:gd name="T46" fmla="*/ 77 w 96"/>
                      <a:gd name="T47" fmla="*/ 12 h 110"/>
                      <a:gd name="T48" fmla="*/ 18 w 96"/>
                      <a:gd name="T49" fmla="*/ 0 h 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6"/>
                      <a:gd name="T76" fmla="*/ 0 h 110"/>
                      <a:gd name="T77" fmla="*/ 96 w 96"/>
                      <a:gd name="T78" fmla="*/ 110 h 1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6" h="110">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w="9525" cap="rnd">
                    <a:noFill/>
                    <a:round/>
                    <a:headEnd/>
                    <a:tailEnd/>
                  </a:ln>
                </p:spPr>
                <p:txBody>
                  <a:bodyPr/>
                  <a:lstStyle/>
                  <a:p>
                    <a:endParaRPr lang="en-US"/>
                  </a:p>
                </p:txBody>
              </p:sp>
              <p:sp>
                <p:nvSpPr>
                  <p:cNvPr id="14511" name="Freeform 100"/>
                  <p:cNvSpPr>
                    <a:spLocks/>
                  </p:cNvSpPr>
                  <p:nvPr/>
                </p:nvSpPr>
                <p:spPr bwMode="auto">
                  <a:xfrm>
                    <a:off x="1931" y="2996"/>
                    <a:ext cx="78" cy="95"/>
                  </a:xfrm>
                  <a:custGeom>
                    <a:avLst/>
                    <a:gdLst>
                      <a:gd name="T0" fmla="*/ 18 w 78"/>
                      <a:gd name="T1" fmla="*/ 0 h 95"/>
                      <a:gd name="T2" fmla="*/ 13 w 78"/>
                      <a:gd name="T3" fmla="*/ 29 h 95"/>
                      <a:gd name="T4" fmla="*/ 10 w 78"/>
                      <a:gd name="T5" fmla="*/ 32 h 95"/>
                      <a:gd name="T6" fmla="*/ 5 w 78"/>
                      <a:gd name="T7" fmla="*/ 35 h 95"/>
                      <a:gd name="T8" fmla="*/ 0 w 78"/>
                      <a:gd name="T9" fmla="*/ 37 h 95"/>
                      <a:gd name="T10" fmla="*/ 6 w 78"/>
                      <a:gd name="T11" fmla="*/ 65 h 95"/>
                      <a:gd name="T12" fmla="*/ 9 w 78"/>
                      <a:gd name="T13" fmla="*/ 79 h 95"/>
                      <a:gd name="T14" fmla="*/ 11 w 78"/>
                      <a:gd name="T15" fmla="*/ 87 h 95"/>
                      <a:gd name="T16" fmla="*/ 15 w 78"/>
                      <a:gd name="T17" fmla="*/ 94 h 95"/>
                      <a:gd name="T18" fmla="*/ 15 w 78"/>
                      <a:gd name="T19" fmla="*/ 88 h 95"/>
                      <a:gd name="T20" fmla="*/ 15 w 78"/>
                      <a:gd name="T21" fmla="*/ 83 h 95"/>
                      <a:gd name="T22" fmla="*/ 17 w 78"/>
                      <a:gd name="T23" fmla="*/ 77 h 95"/>
                      <a:gd name="T24" fmla="*/ 18 w 78"/>
                      <a:gd name="T25" fmla="*/ 74 h 95"/>
                      <a:gd name="T26" fmla="*/ 19 w 78"/>
                      <a:gd name="T27" fmla="*/ 67 h 95"/>
                      <a:gd name="T28" fmla="*/ 20 w 78"/>
                      <a:gd name="T29" fmla="*/ 61 h 95"/>
                      <a:gd name="T30" fmla="*/ 22 w 78"/>
                      <a:gd name="T31" fmla="*/ 53 h 95"/>
                      <a:gd name="T32" fmla="*/ 25 w 78"/>
                      <a:gd name="T33" fmla="*/ 48 h 95"/>
                      <a:gd name="T34" fmla="*/ 30 w 78"/>
                      <a:gd name="T35" fmla="*/ 43 h 95"/>
                      <a:gd name="T36" fmla="*/ 35 w 78"/>
                      <a:gd name="T37" fmla="*/ 39 h 95"/>
                      <a:gd name="T38" fmla="*/ 40 w 78"/>
                      <a:gd name="T39" fmla="*/ 34 h 95"/>
                      <a:gd name="T40" fmla="*/ 48 w 78"/>
                      <a:gd name="T41" fmla="*/ 30 h 95"/>
                      <a:gd name="T42" fmla="*/ 77 w 78"/>
                      <a:gd name="T43" fmla="*/ 12 h 95"/>
                      <a:gd name="T44" fmla="*/ 18 w 78"/>
                      <a:gd name="T45" fmla="*/ 0 h 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95"/>
                      <a:gd name="T71" fmla="*/ 78 w 78"/>
                      <a:gd name="T72" fmla="*/ 95 h 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95">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w="9525" cap="rnd">
                    <a:noFill/>
                    <a:round/>
                    <a:headEnd/>
                    <a:tailEnd/>
                  </a:ln>
                </p:spPr>
                <p:txBody>
                  <a:bodyPr/>
                  <a:lstStyle/>
                  <a:p>
                    <a:endParaRPr lang="en-US"/>
                  </a:p>
                </p:txBody>
              </p:sp>
              <p:sp>
                <p:nvSpPr>
                  <p:cNvPr id="14512" name="Freeform 101"/>
                  <p:cNvSpPr>
                    <a:spLocks/>
                  </p:cNvSpPr>
                  <p:nvPr/>
                </p:nvSpPr>
                <p:spPr bwMode="auto">
                  <a:xfrm>
                    <a:off x="1931" y="2996"/>
                    <a:ext cx="78" cy="80"/>
                  </a:xfrm>
                  <a:custGeom>
                    <a:avLst/>
                    <a:gdLst>
                      <a:gd name="T0" fmla="*/ 18 w 78"/>
                      <a:gd name="T1" fmla="*/ 0 h 80"/>
                      <a:gd name="T2" fmla="*/ 12 w 78"/>
                      <a:gd name="T3" fmla="*/ 29 h 80"/>
                      <a:gd name="T4" fmla="*/ 10 w 78"/>
                      <a:gd name="T5" fmla="*/ 32 h 80"/>
                      <a:gd name="T6" fmla="*/ 5 w 78"/>
                      <a:gd name="T7" fmla="*/ 35 h 80"/>
                      <a:gd name="T8" fmla="*/ 0 w 78"/>
                      <a:gd name="T9" fmla="*/ 37 h 80"/>
                      <a:gd name="T10" fmla="*/ 6 w 78"/>
                      <a:gd name="T11" fmla="*/ 65 h 80"/>
                      <a:gd name="T12" fmla="*/ 8 w 78"/>
                      <a:gd name="T13" fmla="*/ 79 h 80"/>
                      <a:gd name="T14" fmla="*/ 9 w 78"/>
                      <a:gd name="T15" fmla="*/ 71 h 80"/>
                      <a:gd name="T16" fmla="*/ 10 w 78"/>
                      <a:gd name="T17" fmla="*/ 64 h 80"/>
                      <a:gd name="T18" fmla="*/ 12 w 78"/>
                      <a:gd name="T19" fmla="*/ 58 h 80"/>
                      <a:gd name="T20" fmla="*/ 12 w 78"/>
                      <a:gd name="T21" fmla="*/ 52 h 80"/>
                      <a:gd name="T22" fmla="*/ 14 w 78"/>
                      <a:gd name="T23" fmla="*/ 47 h 80"/>
                      <a:gd name="T24" fmla="*/ 18 w 78"/>
                      <a:gd name="T25" fmla="*/ 42 h 80"/>
                      <a:gd name="T26" fmla="*/ 22 w 78"/>
                      <a:gd name="T27" fmla="*/ 40 h 80"/>
                      <a:gd name="T28" fmla="*/ 27 w 78"/>
                      <a:gd name="T29" fmla="*/ 37 h 80"/>
                      <a:gd name="T30" fmla="*/ 32 w 78"/>
                      <a:gd name="T31" fmla="*/ 35 h 80"/>
                      <a:gd name="T32" fmla="*/ 39 w 78"/>
                      <a:gd name="T33" fmla="*/ 31 h 80"/>
                      <a:gd name="T34" fmla="*/ 46 w 78"/>
                      <a:gd name="T35" fmla="*/ 28 h 80"/>
                      <a:gd name="T36" fmla="*/ 77 w 78"/>
                      <a:gd name="T37" fmla="*/ 12 h 80"/>
                      <a:gd name="T38" fmla="*/ 18 w 78"/>
                      <a:gd name="T39" fmla="*/ 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0"/>
                      <a:gd name="T62" fmla="*/ 78 w 78"/>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0">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w="9525" cap="rnd">
                    <a:noFill/>
                    <a:round/>
                    <a:headEnd/>
                    <a:tailEnd/>
                  </a:ln>
                </p:spPr>
                <p:txBody>
                  <a:bodyPr/>
                  <a:lstStyle/>
                  <a:p>
                    <a:endParaRPr lang="en-US"/>
                  </a:p>
                </p:txBody>
              </p:sp>
            </p:grpSp>
            <p:grpSp>
              <p:nvGrpSpPr>
                <p:cNvPr id="31" name="Group 102"/>
                <p:cNvGrpSpPr>
                  <a:grpSpLocks/>
                </p:cNvGrpSpPr>
                <p:nvPr/>
              </p:nvGrpSpPr>
              <p:grpSpPr bwMode="auto">
                <a:xfrm>
                  <a:off x="1919" y="2856"/>
                  <a:ext cx="148" cy="168"/>
                  <a:chOff x="1919" y="2856"/>
                  <a:chExt cx="148" cy="168"/>
                </a:xfrm>
              </p:grpSpPr>
              <p:grpSp>
                <p:nvGrpSpPr>
                  <p:cNvPr id="14563" name="Group 103"/>
                  <p:cNvGrpSpPr>
                    <a:grpSpLocks/>
                  </p:cNvGrpSpPr>
                  <p:nvPr/>
                </p:nvGrpSpPr>
                <p:grpSpPr bwMode="auto">
                  <a:xfrm>
                    <a:off x="1928" y="2882"/>
                    <a:ext cx="108" cy="142"/>
                    <a:chOff x="1928" y="2882"/>
                    <a:chExt cx="108" cy="142"/>
                  </a:xfrm>
                </p:grpSpPr>
                <p:grpSp>
                  <p:nvGrpSpPr>
                    <p:cNvPr id="14564" name="Group 104"/>
                    <p:cNvGrpSpPr>
                      <a:grpSpLocks/>
                    </p:cNvGrpSpPr>
                    <p:nvPr/>
                  </p:nvGrpSpPr>
                  <p:grpSpPr bwMode="auto">
                    <a:xfrm>
                      <a:off x="1928" y="2882"/>
                      <a:ext cx="108" cy="142"/>
                      <a:chOff x="1928" y="2882"/>
                      <a:chExt cx="108" cy="142"/>
                    </a:xfrm>
                  </p:grpSpPr>
                  <p:sp>
                    <p:nvSpPr>
                      <p:cNvPr id="14507" name="Freeform 105"/>
                      <p:cNvSpPr>
                        <a:spLocks/>
                      </p:cNvSpPr>
                      <p:nvPr/>
                    </p:nvSpPr>
                    <p:spPr bwMode="auto">
                      <a:xfrm>
                        <a:off x="1950" y="3000"/>
                        <a:ext cx="57" cy="24"/>
                      </a:xfrm>
                      <a:custGeom>
                        <a:avLst/>
                        <a:gdLst>
                          <a:gd name="T0" fmla="*/ 0 w 57"/>
                          <a:gd name="T1" fmla="*/ 0 h 24"/>
                          <a:gd name="T2" fmla="*/ 1 w 57"/>
                          <a:gd name="T3" fmla="*/ 3 h 24"/>
                          <a:gd name="T4" fmla="*/ 2 w 57"/>
                          <a:gd name="T5" fmla="*/ 6 h 24"/>
                          <a:gd name="T6" fmla="*/ 4 w 57"/>
                          <a:gd name="T7" fmla="*/ 9 h 24"/>
                          <a:gd name="T8" fmla="*/ 7 w 57"/>
                          <a:gd name="T9" fmla="*/ 13 h 24"/>
                          <a:gd name="T10" fmla="*/ 11 w 57"/>
                          <a:gd name="T11" fmla="*/ 15 h 24"/>
                          <a:gd name="T12" fmla="*/ 14 w 57"/>
                          <a:gd name="T13" fmla="*/ 17 h 24"/>
                          <a:gd name="T14" fmla="*/ 19 w 57"/>
                          <a:gd name="T15" fmla="*/ 20 h 24"/>
                          <a:gd name="T16" fmla="*/ 23 w 57"/>
                          <a:gd name="T17" fmla="*/ 21 h 24"/>
                          <a:gd name="T18" fmla="*/ 29 w 57"/>
                          <a:gd name="T19" fmla="*/ 22 h 24"/>
                          <a:gd name="T20" fmla="*/ 34 w 57"/>
                          <a:gd name="T21" fmla="*/ 23 h 24"/>
                          <a:gd name="T22" fmla="*/ 41 w 57"/>
                          <a:gd name="T23" fmla="*/ 22 h 24"/>
                          <a:gd name="T24" fmla="*/ 45 w 57"/>
                          <a:gd name="T25" fmla="*/ 21 h 24"/>
                          <a:gd name="T26" fmla="*/ 48 w 57"/>
                          <a:gd name="T27" fmla="*/ 20 h 24"/>
                          <a:gd name="T28" fmla="*/ 52 w 57"/>
                          <a:gd name="T29" fmla="*/ 17 h 24"/>
                          <a:gd name="T30" fmla="*/ 56 w 57"/>
                          <a:gd name="T31" fmla="*/ 13 h 24"/>
                          <a:gd name="T32" fmla="*/ 0 w 57"/>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24"/>
                          <a:gd name="T53" fmla="*/ 57 w 57"/>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24">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w="12700" cap="rnd">
                        <a:solidFill>
                          <a:srgbClr val="7F3F00"/>
                        </a:solidFill>
                        <a:round/>
                        <a:headEnd/>
                        <a:tailEnd/>
                      </a:ln>
                    </p:spPr>
                    <p:txBody>
                      <a:bodyPr/>
                      <a:lstStyle/>
                      <a:p>
                        <a:endParaRPr lang="en-US"/>
                      </a:p>
                    </p:txBody>
                  </p:sp>
                  <p:sp>
                    <p:nvSpPr>
                      <p:cNvPr id="14508" name="Freeform 106"/>
                      <p:cNvSpPr>
                        <a:spLocks/>
                      </p:cNvSpPr>
                      <p:nvPr/>
                    </p:nvSpPr>
                    <p:spPr bwMode="auto">
                      <a:xfrm>
                        <a:off x="1928" y="2882"/>
                        <a:ext cx="108" cy="142"/>
                      </a:xfrm>
                      <a:custGeom>
                        <a:avLst/>
                        <a:gdLst>
                          <a:gd name="T0" fmla="*/ 80 w 108"/>
                          <a:gd name="T1" fmla="*/ 129 h 142"/>
                          <a:gd name="T2" fmla="*/ 82 w 108"/>
                          <a:gd name="T3" fmla="*/ 125 h 142"/>
                          <a:gd name="T4" fmla="*/ 85 w 108"/>
                          <a:gd name="T5" fmla="*/ 120 h 142"/>
                          <a:gd name="T6" fmla="*/ 90 w 108"/>
                          <a:gd name="T7" fmla="*/ 109 h 142"/>
                          <a:gd name="T8" fmla="*/ 98 w 108"/>
                          <a:gd name="T9" fmla="*/ 90 h 142"/>
                          <a:gd name="T10" fmla="*/ 102 w 108"/>
                          <a:gd name="T11" fmla="*/ 75 h 142"/>
                          <a:gd name="T12" fmla="*/ 104 w 108"/>
                          <a:gd name="T13" fmla="*/ 62 h 142"/>
                          <a:gd name="T14" fmla="*/ 107 w 108"/>
                          <a:gd name="T15" fmla="*/ 43 h 142"/>
                          <a:gd name="T16" fmla="*/ 106 w 108"/>
                          <a:gd name="T17" fmla="*/ 26 h 142"/>
                          <a:gd name="T18" fmla="*/ 103 w 108"/>
                          <a:gd name="T19" fmla="*/ 16 h 142"/>
                          <a:gd name="T20" fmla="*/ 95 w 108"/>
                          <a:gd name="T21" fmla="*/ 9 h 142"/>
                          <a:gd name="T22" fmla="*/ 83 w 108"/>
                          <a:gd name="T23" fmla="*/ 3 h 142"/>
                          <a:gd name="T24" fmla="*/ 72 w 108"/>
                          <a:gd name="T25" fmla="*/ 1 h 142"/>
                          <a:gd name="T26" fmla="*/ 61 w 108"/>
                          <a:gd name="T27" fmla="*/ 0 h 142"/>
                          <a:gd name="T28" fmla="*/ 50 w 108"/>
                          <a:gd name="T29" fmla="*/ 1 h 142"/>
                          <a:gd name="T30" fmla="*/ 40 w 108"/>
                          <a:gd name="T31" fmla="*/ 2 h 142"/>
                          <a:gd name="T32" fmla="*/ 32 w 108"/>
                          <a:gd name="T33" fmla="*/ 5 h 142"/>
                          <a:gd name="T34" fmla="*/ 25 w 108"/>
                          <a:gd name="T35" fmla="*/ 10 h 142"/>
                          <a:gd name="T36" fmla="*/ 19 w 108"/>
                          <a:gd name="T37" fmla="*/ 17 h 142"/>
                          <a:gd name="T38" fmla="*/ 14 w 108"/>
                          <a:gd name="T39" fmla="*/ 26 h 142"/>
                          <a:gd name="T40" fmla="*/ 11 w 108"/>
                          <a:gd name="T41" fmla="*/ 35 h 142"/>
                          <a:gd name="T42" fmla="*/ 8 w 108"/>
                          <a:gd name="T43" fmla="*/ 44 h 142"/>
                          <a:gd name="T44" fmla="*/ 7 w 108"/>
                          <a:gd name="T45" fmla="*/ 55 h 142"/>
                          <a:gd name="T46" fmla="*/ 7 w 108"/>
                          <a:gd name="T47" fmla="*/ 61 h 142"/>
                          <a:gd name="T48" fmla="*/ 7 w 108"/>
                          <a:gd name="T49" fmla="*/ 66 h 142"/>
                          <a:gd name="T50" fmla="*/ 3 w 108"/>
                          <a:gd name="T51" fmla="*/ 67 h 142"/>
                          <a:gd name="T52" fmla="*/ 1 w 108"/>
                          <a:gd name="T53" fmla="*/ 69 h 142"/>
                          <a:gd name="T54" fmla="*/ 0 w 108"/>
                          <a:gd name="T55" fmla="*/ 72 h 142"/>
                          <a:gd name="T56" fmla="*/ 3 w 108"/>
                          <a:gd name="T57" fmla="*/ 78 h 142"/>
                          <a:gd name="T58" fmla="*/ 5 w 108"/>
                          <a:gd name="T59" fmla="*/ 81 h 142"/>
                          <a:gd name="T60" fmla="*/ 8 w 108"/>
                          <a:gd name="T61" fmla="*/ 85 h 142"/>
                          <a:gd name="T62" fmla="*/ 12 w 108"/>
                          <a:gd name="T63" fmla="*/ 88 h 142"/>
                          <a:gd name="T64" fmla="*/ 17 w 108"/>
                          <a:gd name="T65" fmla="*/ 88 h 142"/>
                          <a:gd name="T66" fmla="*/ 15 w 108"/>
                          <a:gd name="T67" fmla="*/ 95 h 142"/>
                          <a:gd name="T68" fmla="*/ 17 w 108"/>
                          <a:gd name="T69" fmla="*/ 104 h 142"/>
                          <a:gd name="T70" fmla="*/ 19 w 108"/>
                          <a:gd name="T71" fmla="*/ 112 h 142"/>
                          <a:gd name="T72" fmla="*/ 21 w 108"/>
                          <a:gd name="T73" fmla="*/ 117 h 142"/>
                          <a:gd name="T74" fmla="*/ 23 w 108"/>
                          <a:gd name="T75" fmla="*/ 122 h 142"/>
                          <a:gd name="T76" fmla="*/ 25 w 108"/>
                          <a:gd name="T77" fmla="*/ 125 h 142"/>
                          <a:gd name="T78" fmla="*/ 28 w 108"/>
                          <a:gd name="T79" fmla="*/ 128 h 142"/>
                          <a:gd name="T80" fmla="*/ 31 w 108"/>
                          <a:gd name="T81" fmla="*/ 132 h 142"/>
                          <a:gd name="T82" fmla="*/ 35 w 108"/>
                          <a:gd name="T83" fmla="*/ 135 h 142"/>
                          <a:gd name="T84" fmla="*/ 39 w 108"/>
                          <a:gd name="T85" fmla="*/ 137 h 142"/>
                          <a:gd name="T86" fmla="*/ 42 w 108"/>
                          <a:gd name="T87" fmla="*/ 138 h 142"/>
                          <a:gd name="T88" fmla="*/ 46 w 108"/>
                          <a:gd name="T89" fmla="*/ 139 h 142"/>
                          <a:gd name="T90" fmla="*/ 50 w 108"/>
                          <a:gd name="T91" fmla="*/ 140 h 142"/>
                          <a:gd name="T92" fmla="*/ 54 w 108"/>
                          <a:gd name="T93" fmla="*/ 140 h 142"/>
                          <a:gd name="T94" fmla="*/ 59 w 108"/>
                          <a:gd name="T95" fmla="*/ 141 h 142"/>
                          <a:gd name="T96" fmla="*/ 64 w 108"/>
                          <a:gd name="T97" fmla="*/ 140 h 142"/>
                          <a:gd name="T98" fmla="*/ 69 w 108"/>
                          <a:gd name="T99" fmla="*/ 139 h 142"/>
                          <a:gd name="T100" fmla="*/ 72 w 108"/>
                          <a:gd name="T101" fmla="*/ 137 h 142"/>
                          <a:gd name="T102" fmla="*/ 76 w 108"/>
                          <a:gd name="T103" fmla="*/ 133 h 142"/>
                          <a:gd name="T104" fmla="*/ 80 w 108"/>
                          <a:gd name="T105" fmla="*/ 129 h 1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8"/>
                          <a:gd name="T160" fmla="*/ 0 h 142"/>
                          <a:gd name="T161" fmla="*/ 108 w 108"/>
                          <a:gd name="T162" fmla="*/ 142 h 14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8" h="142">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w="9525" cap="rnd">
                        <a:noFill/>
                        <a:round/>
                        <a:headEnd/>
                        <a:tailEnd/>
                      </a:ln>
                    </p:spPr>
                    <p:txBody>
                      <a:bodyPr/>
                      <a:lstStyle/>
                      <a:p>
                        <a:endParaRPr lang="en-US"/>
                      </a:p>
                    </p:txBody>
                  </p:sp>
                  <p:sp>
                    <p:nvSpPr>
                      <p:cNvPr id="14509" name="Freeform 107"/>
                      <p:cNvSpPr>
                        <a:spLocks/>
                      </p:cNvSpPr>
                      <p:nvPr/>
                    </p:nvSpPr>
                    <p:spPr bwMode="auto">
                      <a:xfrm>
                        <a:off x="1974" y="2972"/>
                        <a:ext cx="53" cy="52"/>
                      </a:xfrm>
                      <a:custGeom>
                        <a:avLst/>
                        <a:gdLst>
                          <a:gd name="T0" fmla="*/ 34 w 53"/>
                          <a:gd name="T1" fmla="*/ 39 h 52"/>
                          <a:gd name="T2" fmla="*/ 36 w 53"/>
                          <a:gd name="T3" fmla="*/ 35 h 52"/>
                          <a:gd name="T4" fmla="*/ 39 w 53"/>
                          <a:gd name="T5" fmla="*/ 31 h 52"/>
                          <a:gd name="T6" fmla="*/ 44 w 53"/>
                          <a:gd name="T7" fmla="*/ 19 h 52"/>
                          <a:gd name="T8" fmla="*/ 52 w 53"/>
                          <a:gd name="T9" fmla="*/ 0 h 52"/>
                          <a:gd name="T10" fmla="*/ 47 w 53"/>
                          <a:gd name="T11" fmla="*/ 8 h 52"/>
                          <a:gd name="T12" fmla="*/ 41 w 53"/>
                          <a:gd name="T13" fmla="*/ 16 h 52"/>
                          <a:gd name="T14" fmla="*/ 39 w 53"/>
                          <a:gd name="T15" fmla="*/ 21 h 52"/>
                          <a:gd name="T16" fmla="*/ 38 w 53"/>
                          <a:gd name="T17" fmla="*/ 26 h 52"/>
                          <a:gd name="T18" fmla="*/ 35 w 53"/>
                          <a:gd name="T19" fmla="*/ 31 h 52"/>
                          <a:gd name="T20" fmla="*/ 32 w 53"/>
                          <a:gd name="T21" fmla="*/ 37 h 52"/>
                          <a:gd name="T22" fmla="*/ 29 w 53"/>
                          <a:gd name="T23" fmla="*/ 40 h 52"/>
                          <a:gd name="T24" fmla="*/ 26 w 53"/>
                          <a:gd name="T25" fmla="*/ 42 h 52"/>
                          <a:gd name="T26" fmla="*/ 23 w 53"/>
                          <a:gd name="T27" fmla="*/ 44 h 52"/>
                          <a:gd name="T28" fmla="*/ 18 w 53"/>
                          <a:gd name="T29" fmla="*/ 43 h 52"/>
                          <a:gd name="T30" fmla="*/ 17 w 53"/>
                          <a:gd name="T31" fmla="*/ 40 h 52"/>
                          <a:gd name="T32" fmla="*/ 13 w 53"/>
                          <a:gd name="T33" fmla="*/ 36 h 52"/>
                          <a:gd name="T34" fmla="*/ 14 w 53"/>
                          <a:gd name="T35" fmla="*/ 42 h 52"/>
                          <a:gd name="T36" fmla="*/ 12 w 53"/>
                          <a:gd name="T37" fmla="*/ 46 h 52"/>
                          <a:gd name="T38" fmla="*/ 9 w 53"/>
                          <a:gd name="T39" fmla="*/ 48 h 52"/>
                          <a:gd name="T40" fmla="*/ 0 w 53"/>
                          <a:gd name="T41" fmla="*/ 49 h 52"/>
                          <a:gd name="T42" fmla="*/ 4 w 53"/>
                          <a:gd name="T43" fmla="*/ 50 h 52"/>
                          <a:gd name="T44" fmla="*/ 8 w 53"/>
                          <a:gd name="T45" fmla="*/ 51 h 52"/>
                          <a:gd name="T46" fmla="*/ 13 w 53"/>
                          <a:gd name="T47" fmla="*/ 51 h 52"/>
                          <a:gd name="T48" fmla="*/ 18 w 53"/>
                          <a:gd name="T49" fmla="*/ 50 h 52"/>
                          <a:gd name="T50" fmla="*/ 23 w 53"/>
                          <a:gd name="T51" fmla="*/ 49 h 52"/>
                          <a:gd name="T52" fmla="*/ 26 w 53"/>
                          <a:gd name="T53" fmla="*/ 47 h 52"/>
                          <a:gd name="T54" fmla="*/ 30 w 53"/>
                          <a:gd name="T55" fmla="*/ 43 h 52"/>
                          <a:gd name="T56" fmla="*/ 34 w 53"/>
                          <a:gd name="T57" fmla="*/ 39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3"/>
                          <a:gd name="T88" fmla="*/ 0 h 52"/>
                          <a:gd name="T89" fmla="*/ 53 w 53"/>
                          <a:gd name="T90" fmla="*/ 52 h 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3" h="52">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w="9525" cap="rnd">
                        <a:noFill/>
                        <a:round/>
                        <a:headEnd/>
                        <a:tailEnd/>
                      </a:ln>
                    </p:spPr>
                    <p:txBody>
                      <a:bodyPr/>
                      <a:lstStyle/>
                      <a:p>
                        <a:endParaRPr lang="en-US"/>
                      </a:p>
                    </p:txBody>
                  </p:sp>
                </p:grpSp>
                <p:sp>
                  <p:nvSpPr>
                    <p:cNvPr id="14506" name="Freeform 108"/>
                    <p:cNvSpPr>
                      <a:spLocks/>
                    </p:cNvSpPr>
                    <p:nvPr/>
                  </p:nvSpPr>
                  <p:spPr bwMode="auto">
                    <a:xfrm>
                      <a:off x="1929" y="2952"/>
                      <a:ext cx="23" cy="49"/>
                    </a:xfrm>
                    <a:custGeom>
                      <a:avLst/>
                      <a:gdLst>
                        <a:gd name="T0" fmla="*/ 20 w 23"/>
                        <a:gd name="T1" fmla="*/ 39 h 49"/>
                        <a:gd name="T2" fmla="*/ 19 w 23"/>
                        <a:gd name="T3" fmla="*/ 36 h 49"/>
                        <a:gd name="T4" fmla="*/ 19 w 23"/>
                        <a:gd name="T5" fmla="*/ 32 h 49"/>
                        <a:gd name="T6" fmla="*/ 20 w 23"/>
                        <a:gd name="T7" fmla="*/ 29 h 49"/>
                        <a:gd name="T8" fmla="*/ 20 w 23"/>
                        <a:gd name="T9" fmla="*/ 26 h 49"/>
                        <a:gd name="T10" fmla="*/ 21 w 23"/>
                        <a:gd name="T11" fmla="*/ 22 h 49"/>
                        <a:gd name="T12" fmla="*/ 21 w 23"/>
                        <a:gd name="T13" fmla="*/ 19 h 49"/>
                        <a:gd name="T14" fmla="*/ 21 w 23"/>
                        <a:gd name="T15" fmla="*/ 16 h 49"/>
                        <a:gd name="T16" fmla="*/ 22 w 23"/>
                        <a:gd name="T17" fmla="*/ 12 h 49"/>
                        <a:gd name="T18" fmla="*/ 21 w 23"/>
                        <a:gd name="T19" fmla="*/ 11 h 49"/>
                        <a:gd name="T20" fmla="*/ 19 w 23"/>
                        <a:gd name="T21" fmla="*/ 9 h 49"/>
                        <a:gd name="T22" fmla="*/ 17 w 23"/>
                        <a:gd name="T23" fmla="*/ 6 h 49"/>
                        <a:gd name="T24" fmla="*/ 17 w 23"/>
                        <a:gd name="T25" fmla="*/ 5 h 49"/>
                        <a:gd name="T26" fmla="*/ 16 w 23"/>
                        <a:gd name="T27" fmla="*/ 3 h 49"/>
                        <a:gd name="T28" fmla="*/ 14 w 23"/>
                        <a:gd name="T29" fmla="*/ 1 h 49"/>
                        <a:gd name="T30" fmla="*/ 12 w 23"/>
                        <a:gd name="T31" fmla="*/ 2 h 49"/>
                        <a:gd name="T32" fmla="*/ 0 w 23"/>
                        <a:gd name="T33" fmla="*/ 0 h 49"/>
                        <a:gd name="T34" fmla="*/ 0 w 23"/>
                        <a:gd name="T35" fmla="*/ 2 h 49"/>
                        <a:gd name="T36" fmla="*/ 2 w 23"/>
                        <a:gd name="T37" fmla="*/ 9 h 49"/>
                        <a:gd name="T38" fmla="*/ 5 w 23"/>
                        <a:gd name="T39" fmla="*/ 12 h 49"/>
                        <a:gd name="T40" fmla="*/ 7 w 23"/>
                        <a:gd name="T41" fmla="*/ 16 h 49"/>
                        <a:gd name="T42" fmla="*/ 11 w 23"/>
                        <a:gd name="T43" fmla="*/ 18 h 49"/>
                        <a:gd name="T44" fmla="*/ 16 w 23"/>
                        <a:gd name="T45" fmla="*/ 18 h 49"/>
                        <a:gd name="T46" fmla="*/ 15 w 23"/>
                        <a:gd name="T47" fmla="*/ 26 h 49"/>
                        <a:gd name="T48" fmla="*/ 16 w 23"/>
                        <a:gd name="T49" fmla="*/ 34 h 49"/>
                        <a:gd name="T50" fmla="*/ 19 w 23"/>
                        <a:gd name="T51" fmla="*/ 42 h 49"/>
                        <a:gd name="T52" fmla="*/ 20 w 23"/>
                        <a:gd name="T53" fmla="*/ 48 h 49"/>
                        <a:gd name="T54" fmla="*/ 20 w 23"/>
                        <a:gd name="T55" fmla="*/ 39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
                        <a:gd name="T85" fmla="*/ 0 h 49"/>
                        <a:gd name="T86" fmla="*/ 23 w 23"/>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 h="49">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w="9525" cap="rnd">
                      <a:noFill/>
                      <a:round/>
                      <a:headEnd/>
                      <a:tailEnd/>
                    </a:ln>
                  </p:spPr>
                  <p:txBody>
                    <a:bodyPr/>
                    <a:lstStyle/>
                    <a:p>
                      <a:endParaRPr lang="en-US"/>
                    </a:p>
                  </p:txBody>
                </p:sp>
              </p:grpSp>
              <p:grpSp>
                <p:nvGrpSpPr>
                  <p:cNvPr id="14565" name="Group 109"/>
                  <p:cNvGrpSpPr>
                    <a:grpSpLocks/>
                  </p:cNvGrpSpPr>
                  <p:nvPr/>
                </p:nvGrpSpPr>
                <p:grpSpPr bwMode="auto">
                  <a:xfrm>
                    <a:off x="1954" y="2928"/>
                    <a:ext cx="67" cy="82"/>
                    <a:chOff x="1954" y="2928"/>
                    <a:chExt cx="67" cy="82"/>
                  </a:xfrm>
                </p:grpSpPr>
                <p:grpSp>
                  <p:nvGrpSpPr>
                    <p:cNvPr id="14568" name="Group 110"/>
                    <p:cNvGrpSpPr>
                      <a:grpSpLocks/>
                    </p:cNvGrpSpPr>
                    <p:nvPr/>
                  </p:nvGrpSpPr>
                  <p:grpSpPr bwMode="auto">
                    <a:xfrm>
                      <a:off x="1969" y="2987"/>
                      <a:ext cx="28" cy="23"/>
                      <a:chOff x="1969" y="2987"/>
                      <a:chExt cx="28" cy="23"/>
                    </a:xfrm>
                  </p:grpSpPr>
                  <p:sp>
                    <p:nvSpPr>
                      <p:cNvPr id="14502" name="Oval 111"/>
                      <p:cNvSpPr>
                        <a:spLocks noChangeArrowheads="1"/>
                      </p:cNvSpPr>
                      <p:nvPr/>
                    </p:nvSpPr>
                    <p:spPr bwMode="auto">
                      <a:xfrm>
                        <a:off x="1972" y="2992"/>
                        <a:ext cx="19" cy="6"/>
                      </a:xfrm>
                      <a:prstGeom prst="ellipse">
                        <a:avLst/>
                      </a:prstGeom>
                      <a:solidFill>
                        <a:srgbClr val="FFFFFF"/>
                      </a:solidFill>
                      <a:ln w="9525">
                        <a:noFill/>
                        <a:round/>
                        <a:headEnd/>
                        <a:tailEnd/>
                      </a:ln>
                    </p:spPr>
                    <p:txBody>
                      <a:bodyPr wrap="none" anchor="ctr"/>
                      <a:lstStyle/>
                      <a:p>
                        <a:endParaRPr lang="en-US"/>
                      </a:p>
                    </p:txBody>
                  </p:sp>
                  <p:sp>
                    <p:nvSpPr>
                      <p:cNvPr id="14503" name="Freeform 112"/>
                      <p:cNvSpPr>
                        <a:spLocks/>
                      </p:cNvSpPr>
                      <p:nvPr/>
                    </p:nvSpPr>
                    <p:spPr bwMode="auto">
                      <a:xfrm>
                        <a:off x="1969" y="2987"/>
                        <a:ext cx="28" cy="17"/>
                      </a:xfrm>
                      <a:custGeom>
                        <a:avLst/>
                        <a:gdLst>
                          <a:gd name="T0" fmla="*/ 0 w 28"/>
                          <a:gd name="T1" fmla="*/ 9 h 17"/>
                          <a:gd name="T2" fmla="*/ 2 w 28"/>
                          <a:gd name="T3" fmla="*/ 6 h 17"/>
                          <a:gd name="T4" fmla="*/ 4 w 28"/>
                          <a:gd name="T5" fmla="*/ 4 h 17"/>
                          <a:gd name="T6" fmla="*/ 6 w 28"/>
                          <a:gd name="T7" fmla="*/ 3 h 17"/>
                          <a:gd name="T8" fmla="*/ 8 w 28"/>
                          <a:gd name="T9" fmla="*/ 1 h 17"/>
                          <a:gd name="T10" fmla="*/ 10 w 28"/>
                          <a:gd name="T11" fmla="*/ 0 h 17"/>
                          <a:gd name="T12" fmla="*/ 12 w 28"/>
                          <a:gd name="T13" fmla="*/ 1 h 17"/>
                          <a:gd name="T14" fmla="*/ 14 w 28"/>
                          <a:gd name="T15" fmla="*/ 3 h 17"/>
                          <a:gd name="T16" fmla="*/ 16 w 28"/>
                          <a:gd name="T17" fmla="*/ 3 h 17"/>
                          <a:gd name="T18" fmla="*/ 17 w 28"/>
                          <a:gd name="T19" fmla="*/ 3 h 17"/>
                          <a:gd name="T20" fmla="*/ 20 w 28"/>
                          <a:gd name="T21" fmla="*/ 3 h 17"/>
                          <a:gd name="T22" fmla="*/ 22 w 28"/>
                          <a:gd name="T23" fmla="*/ 4 h 17"/>
                          <a:gd name="T24" fmla="*/ 23 w 28"/>
                          <a:gd name="T25" fmla="*/ 8 h 17"/>
                          <a:gd name="T26" fmla="*/ 24 w 28"/>
                          <a:gd name="T27" fmla="*/ 11 h 17"/>
                          <a:gd name="T28" fmla="*/ 25 w 28"/>
                          <a:gd name="T29" fmla="*/ 12 h 17"/>
                          <a:gd name="T30" fmla="*/ 27 w 28"/>
                          <a:gd name="T31" fmla="*/ 16 h 17"/>
                          <a:gd name="T32" fmla="*/ 19 w 28"/>
                          <a:gd name="T33" fmla="*/ 14 h 17"/>
                          <a:gd name="T34" fmla="*/ 17 w 28"/>
                          <a:gd name="T35" fmla="*/ 12 h 17"/>
                          <a:gd name="T36" fmla="*/ 15 w 28"/>
                          <a:gd name="T37" fmla="*/ 11 h 17"/>
                          <a:gd name="T38" fmla="*/ 13 w 28"/>
                          <a:gd name="T39" fmla="*/ 11 h 17"/>
                          <a:gd name="T40" fmla="*/ 11 w 28"/>
                          <a:gd name="T41" fmla="*/ 11 h 17"/>
                          <a:gd name="T42" fmla="*/ 9 w 28"/>
                          <a:gd name="T43" fmla="*/ 11 h 17"/>
                          <a:gd name="T44" fmla="*/ 6 w 28"/>
                          <a:gd name="T45" fmla="*/ 11 h 17"/>
                          <a:gd name="T46" fmla="*/ 4 w 28"/>
                          <a:gd name="T47" fmla="*/ 11 h 17"/>
                          <a:gd name="T48" fmla="*/ 0 w 28"/>
                          <a:gd name="T49" fmla="*/ 9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7"/>
                          <a:gd name="T77" fmla="*/ 28 w 28"/>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7">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w="9525" cap="rnd">
                        <a:noFill/>
                        <a:round/>
                        <a:headEnd/>
                        <a:tailEnd/>
                      </a:ln>
                    </p:spPr>
                    <p:txBody>
                      <a:bodyPr/>
                      <a:lstStyle/>
                      <a:p>
                        <a:endParaRPr lang="en-US"/>
                      </a:p>
                    </p:txBody>
                  </p:sp>
                  <p:sp>
                    <p:nvSpPr>
                      <p:cNvPr id="14504" name="Freeform 113"/>
                      <p:cNvSpPr>
                        <a:spLocks/>
                      </p:cNvSpPr>
                      <p:nvPr/>
                    </p:nvSpPr>
                    <p:spPr bwMode="auto">
                      <a:xfrm>
                        <a:off x="1969" y="2993"/>
                        <a:ext cx="27" cy="17"/>
                      </a:xfrm>
                      <a:custGeom>
                        <a:avLst/>
                        <a:gdLst>
                          <a:gd name="T0" fmla="*/ 0 w 27"/>
                          <a:gd name="T1" fmla="*/ 0 h 17"/>
                          <a:gd name="T2" fmla="*/ 3 w 27"/>
                          <a:gd name="T3" fmla="*/ 0 h 17"/>
                          <a:gd name="T4" fmla="*/ 5 w 27"/>
                          <a:gd name="T5" fmla="*/ 1 h 17"/>
                          <a:gd name="T6" fmla="*/ 7 w 27"/>
                          <a:gd name="T7" fmla="*/ 1 h 17"/>
                          <a:gd name="T8" fmla="*/ 9 w 27"/>
                          <a:gd name="T9" fmla="*/ 1 h 17"/>
                          <a:gd name="T10" fmla="*/ 11 w 27"/>
                          <a:gd name="T11" fmla="*/ 3 h 17"/>
                          <a:gd name="T12" fmla="*/ 12 w 27"/>
                          <a:gd name="T13" fmla="*/ 3 h 17"/>
                          <a:gd name="T14" fmla="*/ 14 w 27"/>
                          <a:gd name="T15" fmla="*/ 3 h 17"/>
                          <a:gd name="T16" fmla="*/ 16 w 27"/>
                          <a:gd name="T17" fmla="*/ 3 h 17"/>
                          <a:gd name="T18" fmla="*/ 19 w 27"/>
                          <a:gd name="T19" fmla="*/ 5 h 17"/>
                          <a:gd name="T20" fmla="*/ 21 w 27"/>
                          <a:gd name="T21" fmla="*/ 5 h 17"/>
                          <a:gd name="T22" fmla="*/ 24 w 27"/>
                          <a:gd name="T23" fmla="*/ 5 h 17"/>
                          <a:gd name="T24" fmla="*/ 26 w 27"/>
                          <a:gd name="T25" fmla="*/ 7 h 17"/>
                          <a:gd name="T26" fmla="*/ 25 w 27"/>
                          <a:gd name="T27" fmla="*/ 10 h 17"/>
                          <a:gd name="T28" fmla="*/ 21 w 27"/>
                          <a:gd name="T29" fmla="*/ 14 h 17"/>
                          <a:gd name="T30" fmla="*/ 19 w 27"/>
                          <a:gd name="T31" fmla="*/ 16 h 17"/>
                          <a:gd name="T32" fmla="*/ 16 w 27"/>
                          <a:gd name="T33" fmla="*/ 16 h 17"/>
                          <a:gd name="T34" fmla="*/ 14 w 27"/>
                          <a:gd name="T35" fmla="*/ 16 h 17"/>
                          <a:gd name="T36" fmla="*/ 12 w 27"/>
                          <a:gd name="T37" fmla="*/ 16 h 17"/>
                          <a:gd name="T38" fmla="*/ 9 w 27"/>
                          <a:gd name="T39" fmla="*/ 16 h 17"/>
                          <a:gd name="T40" fmla="*/ 7 w 27"/>
                          <a:gd name="T41" fmla="*/ 12 h 17"/>
                          <a:gd name="T42" fmla="*/ 5 w 27"/>
                          <a:gd name="T43" fmla="*/ 10 h 17"/>
                          <a:gd name="T44" fmla="*/ 3 w 27"/>
                          <a:gd name="T45" fmla="*/ 5 h 17"/>
                          <a:gd name="T46" fmla="*/ 2 w 27"/>
                          <a:gd name="T47" fmla="*/ 3 h 17"/>
                          <a:gd name="T48" fmla="*/ 0 w 2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
                          <a:gd name="T76" fmla="*/ 0 h 17"/>
                          <a:gd name="T77" fmla="*/ 27 w 2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 h="1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w="9525" cap="rnd">
                        <a:noFill/>
                        <a:round/>
                        <a:headEnd/>
                        <a:tailEnd/>
                      </a:ln>
                    </p:spPr>
                    <p:txBody>
                      <a:bodyPr/>
                      <a:lstStyle/>
                      <a:p>
                        <a:endParaRPr lang="en-US"/>
                      </a:p>
                    </p:txBody>
                  </p:sp>
                </p:grpSp>
                <p:grpSp>
                  <p:nvGrpSpPr>
                    <p:cNvPr id="14573" name="Group 114"/>
                    <p:cNvGrpSpPr>
                      <a:grpSpLocks/>
                    </p:cNvGrpSpPr>
                    <p:nvPr/>
                  </p:nvGrpSpPr>
                  <p:grpSpPr bwMode="auto">
                    <a:xfrm>
                      <a:off x="1954" y="2928"/>
                      <a:ext cx="67" cy="41"/>
                      <a:chOff x="1954" y="2928"/>
                      <a:chExt cx="67" cy="41"/>
                    </a:xfrm>
                  </p:grpSpPr>
                  <p:grpSp>
                    <p:nvGrpSpPr>
                      <p:cNvPr id="14574" name="Group 115"/>
                      <p:cNvGrpSpPr>
                        <a:grpSpLocks/>
                      </p:cNvGrpSpPr>
                      <p:nvPr/>
                    </p:nvGrpSpPr>
                    <p:grpSpPr bwMode="auto">
                      <a:xfrm>
                        <a:off x="1954" y="2928"/>
                        <a:ext cx="28" cy="32"/>
                        <a:chOff x="1954" y="2928"/>
                        <a:chExt cx="28" cy="32"/>
                      </a:xfrm>
                    </p:grpSpPr>
                    <p:sp>
                      <p:nvSpPr>
                        <p:cNvPr id="14499" name="Freeform 116"/>
                        <p:cNvSpPr>
                          <a:spLocks/>
                        </p:cNvSpPr>
                        <p:nvPr/>
                      </p:nvSpPr>
                      <p:spPr bwMode="auto">
                        <a:xfrm>
                          <a:off x="1956" y="2928"/>
                          <a:ext cx="26" cy="17"/>
                        </a:xfrm>
                        <a:custGeom>
                          <a:avLst/>
                          <a:gdLst>
                            <a:gd name="T0" fmla="*/ 1 w 26"/>
                            <a:gd name="T1" fmla="*/ 3 h 17"/>
                            <a:gd name="T2" fmla="*/ 7 w 26"/>
                            <a:gd name="T3" fmla="*/ 1 h 17"/>
                            <a:gd name="T4" fmla="*/ 10 w 26"/>
                            <a:gd name="T5" fmla="*/ 0 h 17"/>
                            <a:gd name="T6" fmla="*/ 12 w 26"/>
                            <a:gd name="T7" fmla="*/ 0 h 17"/>
                            <a:gd name="T8" fmla="*/ 16 w 26"/>
                            <a:gd name="T9" fmla="*/ 1 h 17"/>
                            <a:gd name="T10" fmla="*/ 19 w 26"/>
                            <a:gd name="T11" fmla="*/ 3 h 17"/>
                            <a:gd name="T12" fmla="*/ 21 w 26"/>
                            <a:gd name="T13" fmla="*/ 5 h 17"/>
                            <a:gd name="T14" fmla="*/ 23 w 26"/>
                            <a:gd name="T15" fmla="*/ 9 h 17"/>
                            <a:gd name="T16" fmla="*/ 25 w 26"/>
                            <a:gd name="T17" fmla="*/ 12 h 17"/>
                            <a:gd name="T18" fmla="*/ 25 w 26"/>
                            <a:gd name="T19" fmla="*/ 16 h 17"/>
                            <a:gd name="T20" fmla="*/ 21 w 26"/>
                            <a:gd name="T21" fmla="*/ 12 h 17"/>
                            <a:gd name="T22" fmla="*/ 18 w 26"/>
                            <a:gd name="T23" fmla="*/ 8 h 17"/>
                            <a:gd name="T24" fmla="*/ 16 w 26"/>
                            <a:gd name="T25" fmla="*/ 5 h 17"/>
                            <a:gd name="T26" fmla="*/ 13 w 26"/>
                            <a:gd name="T27" fmla="*/ 3 h 17"/>
                            <a:gd name="T28" fmla="*/ 9 w 26"/>
                            <a:gd name="T29" fmla="*/ 2 h 17"/>
                            <a:gd name="T30" fmla="*/ 6 w 26"/>
                            <a:gd name="T31" fmla="*/ 3 h 17"/>
                            <a:gd name="T32" fmla="*/ 0 w 26"/>
                            <a:gd name="T33" fmla="*/ 5 h 17"/>
                            <a:gd name="T34" fmla="*/ 1 w 2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7"/>
                            <a:gd name="T56" fmla="*/ 26 w 2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7">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w="9525" cap="rnd">
                          <a:noFill/>
                          <a:round/>
                          <a:headEnd/>
                          <a:tailEnd/>
                        </a:ln>
                      </p:spPr>
                      <p:txBody>
                        <a:bodyPr/>
                        <a:lstStyle/>
                        <a:p>
                          <a:endParaRPr lang="en-US"/>
                        </a:p>
                      </p:txBody>
                    </p:sp>
                    <p:sp>
                      <p:nvSpPr>
                        <p:cNvPr id="14500" name="Freeform 117"/>
                        <p:cNvSpPr>
                          <a:spLocks/>
                        </p:cNvSpPr>
                        <p:nvPr/>
                      </p:nvSpPr>
                      <p:spPr bwMode="auto">
                        <a:xfrm>
                          <a:off x="1954" y="2937"/>
                          <a:ext cx="25" cy="17"/>
                        </a:xfrm>
                        <a:custGeom>
                          <a:avLst/>
                          <a:gdLst>
                            <a:gd name="T0" fmla="*/ 0 w 25"/>
                            <a:gd name="T1" fmla="*/ 4 h 17"/>
                            <a:gd name="T2" fmla="*/ 4 w 25"/>
                            <a:gd name="T3" fmla="*/ 4 h 17"/>
                            <a:gd name="T4" fmla="*/ 6 w 25"/>
                            <a:gd name="T5" fmla="*/ 3 h 17"/>
                            <a:gd name="T6" fmla="*/ 8 w 25"/>
                            <a:gd name="T7" fmla="*/ 1 h 17"/>
                            <a:gd name="T8" fmla="*/ 11 w 25"/>
                            <a:gd name="T9" fmla="*/ 0 h 17"/>
                            <a:gd name="T10" fmla="*/ 14 w 25"/>
                            <a:gd name="T11" fmla="*/ 0 h 17"/>
                            <a:gd name="T12" fmla="*/ 17 w 25"/>
                            <a:gd name="T13" fmla="*/ 1 h 17"/>
                            <a:gd name="T14" fmla="*/ 19 w 25"/>
                            <a:gd name="T15" fmla="*/ 3 h 17"/>
                            <a:gd name="T16" fmla="*/ 21 w 25"/>
                            <a:gd name="T17" fmla="*/ 6 h 17"/>
                            <a:gd name="T18" fmla="*/ 23 w 25"/>
                            <a:gd name="T19" fmla="*/ 9 h 17"/>
                            <a:gd name="T20" fmla="*/ 24 w 25"/>
                            <a:gd name="T21" fmla="*/ 12 h 17"/>
                            <a:gd name="T22" fmla="*/ 24 w 25"/>
                            <a:gd name="T23" fmla="*/ 14 h 17"/>
                            <a:gd name="T24" fmla="*/ 22 w 25"/>
                            <a:gd name="T25" fmla="*/ 16 h 17"/>
                            <a:gd name="T26" fmla="*/ 20 w 25"/>
                            <a:gd name="T27" fmla="*/ 9 h 17"/>
                            <a:gd name="T28" fmla="*/ 18 w 25"/>
                            <a:gd name="T29" fmla="*/ 8 h 17"/>
                            <a:gd name="T30" fmla="*/ 17 w 25"/>
                            <a:gd name="T31" fmla="*/ 11 h 17"/>
                            <a:gd name="T32" fmla="*/ 15 w 25"/>
                            <a:gd name="T33" fmla="*/ 12 h 17"/>
                            <a:gd name="T34" fmla="*/ 13 w 25"/>
                            <a:gd name="T35" fmla="*/ 12 h 17"/>
                            <a:gd name="T36" fmla="*/ 11 w 25"/>
                            <a:gd name="T37" fmla="*/ 11 h 17"/>
                            <a:gd name="T38" fmla="*/ 10 w 25"/>
                            <a:gd name="T39" fmla="*/ 9 h 17"/>
                            <a:gd name="T40" fmla="*/ 10 w 25"/>
                            <a:gd name="T41" fmla="*/ 6 h 17"/>
                            <a:gd name="T42" fmla="*/ 7 w 25"/>
                            <a:gd name="T43" fmla="*/ 8 h 17"/>
                            <a:gd name="T44" fmla="*/ 4 w 25"/>
                            <a:gd name="T45" fmla="*/ 8 h 17"/>
                            <a:gd name="T46" fmla="*/ 2 w 25"/>
                            <a:gd name="T47" fmla="*/ 8 h 17"/>
                            <a:gd name="T48" fmla="*/ 0 w 25"/>
                            <a:gd name="T49" fmla="*/ 4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17"/>
                            <a:gd name="T77" fmla="*/ 25 w 25"/>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17">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w="9525" cap="rnd">
                          <a:noFill/>
                          <a:round/>
                          <a:headEnd/>
                          <a:tailEnd/>
                        </a:ln>
                      </p:spPr>
                      <p:txBody>
                        <a:bodyPr/>
                        <a:lstStyle/>
                        <a:p>
                          <a:endParaRPr lang="en-US"/>
                        </a:p>
                      </p:txBody>
                    </p:sp>
                    <p:sp>
                      <p:nvSpPr>
                        <p:cNvPr id="14501" name="Freeform 118"/>
                        <p:cNvSpPr>
                          <a:spLocks/>
                        </p:cNvSpPr>
                        <p:nvPr/>
                      </p:nvSpPr>
                      <p:spPr bwMode="auto">
                        <a:xfrm>
                          <a:off x="1959" y="2943"/>
                          <a:ext cx="17" cy="17"/>
                        </a:xfrm>
                        <a:custGeom>
                          <a:avLst/>
                          <a:gdLst>
                            <a:gd name="T0" fmla="*/ 0 w 17"/>
                            <a:gd name="T1" fmla="*/ 0 h 17"/>
                            <a:gd name="T2" fmla="*/ 2 w 17"/>
                            <a:gd name="T3" fmla="*/ 4 h 17"/>
                            <a:gd name="T4" fmla="*/ 5 w 17"/>
                            <a:gd name="T5" fmla="*/ 8 h 17"/>
                            <a:gd name="T6" fmla="*/ 7 w 17"/>
                            <a:gd name="T7" fmla="*/ 12 h 17"/>
                            <a:gd name="T8" fmla="*/ 10 w 17"/>
                            <a:gd name="T9" fmla="*/ 12 h 17"/>
                            <a:gd name="T10" fmla="*/ 13 w 17"/>
                            <a:gd name="T11" fmla="*/ 12 h 17"/>
                            <a:gd name="T12" fmla="*/ 16 w 17"/>
                            <a:gd name="T13" fmla="*/ 12 h 17"/>
                            <a:gd name="T14" fmla="*/ 13 w 17"/>
                            <a:gd name="T15" fmla="*/ 16 h 17"/>
                            <a:gd name="T16" fmla="*/ 11 w 17"/>
                            <a:gd name="T17" fmla="*/ 16 h 17"/>
                            <a:gd name="T18" fmla="*/ 8 w 17"/>
                            <a:gd name="T19" fmla="*/ 16 h 17"/>
                            <a:gd name="T20" fmla="*/ 4 w 17"/>
                            <a:gd name="T21" fmla="*/ 8 h 17"/>
                            <a:gd name="T22" fmla="*/ 0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w="9525" cap="rnd">
                          <a:noFill/>
                          <a:round/>
                          <a:headEnd/>
                          <a:tailEnd/>
                        </a:ln>
                      </p:spPr>
                      <p:txBody>
                        <a:bodyPr/>
                        <a:lstStyle/>
                        <a:p>
                          <a:endParaRPr lang="en-US"/>
                        </a:p>
                      </p:txBody>
                    </p:sp>
                  </p:grpSp>
                  <p:grpSp>
                    <p:nvGrpSpPr>
                      <p:cNvPr id="14576" name="Group 119"/>
                      <p:cNvGrpSpPr>
                        <a:grpSpLocks/>
                      </p:cNvGrpSpPr>
                      <p:nvPr/>
                    </p:nvGrpSpPr>
                    <p:grpSpPr bwMode="auto">
                      <a:xfrm>
                        <a:off x="1994" y="2938"/>
                        <a:ext cx="27" cy="31"/>
                        <a:chOff x="1994" y="2938"/>
                        <a:chExt cx="27" cy="31"/>
                      </a:xfrm>
                    </p:grpSpPr>
                    <p:sp>
                      <p:nvSpPr>
                        <p:cNvPr id="14496" name="Freeform 120"/>
                        <p:cNvSpPr>
                          <a:spLocks/>
                        </p:cNvSpPr>
                        <p:nvPr/>
                      </p:nvSpPr>
                      <p:spPr bwMode="auto">
                        <a:xfrm>
                          <a:off x="1994" y="2938"/>
                          <a:ext cx="27" cy="17"/>
                        </a:xfrm>
                        <a:custGeom>
                          <a:avLst/>
                          <a:gdLst>
                            <a:gd name="T0" fmla="*/ 1 w 27"/>
                            <a:gd name="T1" fmla="*/ 16 h 17"/>
                            <a:gd name="T2" fmla="*/ 0 w 27"/>
                            <a:gd name="T3" fmla="*/ 13 h 17"/>
                            <a:gd name="T4" fmla="*/ 2 w 27"/>
                            <a:gd name="T5" fmla="*/ 8 h 17"/>
                            <a:gd name="T6" fmla="*/ 4 w 27"/>
                            <a:gd name="T7" fmla="*/ 4 h 17"/>
                            <a:gd name="T8" fmla="*/ 6 w 27"/>
                            <a:gd name="T9" fmla="*/ 2 h 17"/>
                            <a:gd name="T10" fmla="*/ 10 w 27"/>
                            <a:gd name="T11" fmla="*/ 1 h 17"/>
                            <a:gd name="T12" fmla="*/ 14 w 27"/>
                            <a:gd name="T13" fmla="*/ 0 h 17"/>
                            <a:gd name="T14" fmla="*/ 19 w 27"/>
                            <a:gd name="T15" fmla="*/ 0 h 17"/>
                            <a:gd name="T16" fmla="*/ 22 w 27"/>
                            <a:gd name="T17" fmla="*/ 0 h 17"/>
                            <a:gd name="T18" fmla="*/ 25 w 27"/>
                            <a:gd name="T19" fmla="*/ 1 h 17"/>
                            <a:gd name="T20" fmla="*/ 26 w 27"/>
                            <a:gd name="T21" fmla="*/ 3 h 17"/>
                            <a:gd name="T22" fmla="*/ 25 w 27"/>
                            <a:gd name="T23" fmla="*/ 2 h 17"/>
                            <a:gd name="T24" fmla="*/ 21 w 27"/>
                            <a:gd name="T25" fmla="*/ 1 h 17"/>
                            <a:gd name="T26" fmla="*/ 17 w 27"/>
                            <a:gd name="T27" fmla="*/ 1 h 17"/>
                            <a:gd name="T28" fmla="*/ 13 w 27"/>
                            <a:gd name="T29" fmla="*/ 2 h 17"/>
                            <a:gd name="T30" fmla="*/ 10 w 27"/>
                            <a:gd name="T31" fmla="*/ 4 h 17"/>
                            <a:gd name="T32" fmla="*/ 8 w 27"/>
                            <a:gd name="T33" fmla="*/ 6 h 17"/>
                            <a:gd name="T34" fmla="*/ 6 w 27"/>
                            <a:gd name="T35" fmla="*/ 7 h 17"/>
                            <a:gd name="T36" fmla="*/ 4 w 27"/>
                            <a:gd name="T37" fmla="*/ 9 h 17"/>
                            <a:gd name="T38" fmla="*/ 3 w 27"/>
                            <a:gd name="T39" fmla="*/ 13 h 17"/>
                            <a:gd name="T40" fmla="*/ 1 w 2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17"/>
                            <a:gd name="T65" fmla="*/ 27 w 2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1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w="9525" cap="rnd">
                          <a:noFill/>
                          <a:round/>
                          <a:headEnd/>
                          <a:tailEnd/>
                        </a:ln>
                      </p:spPr>
                      <p:txBody>
                        <a:bodyPr/>
                        <a:lstStyle/>
                        <a:p>
                          <a:endParaRPr lang="en-US"/>
                        </a:p>
                      </p:txBody>
                    </p:sp>
                    <p:sp>
                      <p:nvSpPr>
                        <p:cNvPr id="14497" name="Freeform 121"/>
                        <p:cNvSpPr>
                          <a:spLocks/>
                        </p:cNvSpPr>
                        <p:nvPr/>
                      </p:nvSpPr>
                      <p:spPr bwMode="auto">
                        <a:xfrm>
                          <a:off x="2000" y="2945"/>
                          <a:ext cx="21" cy="17"/>
                        </a:xfrm>
                        <a:custGeom>
                          <a:avLst/>
                          <a:gdLst>
                            <a:gd name="T0" fmla="*/ 0 w 21"/>
                            <a:gd name="T1" fmla="*/ 8 h 17"/>
                            <a:gd name="T2" fmla="*/ 0 w 21"/>
                            <a:gd name="T3" fmla="*/ 5 h 17"/>
                            <a:gd name="T4" fmla="*/ 3 w 21"/>
                            <a:gd name="T5" fmla="*/ 2 h 17"/>
                            <a:gd name="T6" fmla="*/ 5 w 21"/>
                            <a:gd name="T7" fmla="*/ 1 h 17"/>
                            <a:gd name="T8" fmla="*/ 9 w 21"/>
                            <a:gd name="T9" fmla="*/ 0 h 17"/>
                            <a:gd name="T10" fmla="*/ 12 w 21"/>
                            <a:gd name="T11" fmla="*/ 1 h 17"/>
                            <a:gd name="T12" fmla="*/ 15 w 21"/>
                            <a:gd name="T13" fmla="*/ 2 h 17"/>
                            <a:gd name="T14" fmla="*/ 18 w 21"/>
                            <a:gd name="T15" fmla="*/ 2 h 17"/>
                            <a:gd name="T16" fmla="*/ 16 w 21"/>
                            <a:gd name="T17" fmla="*/ 4 h 17"/>
                            <a:gd name="T18" fmla="*/ 18 w 21"/>
                            <a:gd name="T19" fmla="*/ 6 h 17"/>
                            <a:gd name="T20" fmla="*/ 19 w 21"/>
                            <a:gd name="T21" fmla="*/ 9 h 17"/>
                            <a:gd name="T22" fmla="*/ 19 w 21"/>
                            <a:gd name="T23" fmla="*/ 12 h 17"/>
                            <a:gd name="T24" fmla="*/ 20 w 21"/>
                            <a:gd name="T25" fmla="*/ 13 h 17"/>
                            <a:gd name="T26" fmla="*/ 19 w 21"/>
                            <a:gd name="T27" fmla="*/ 16 h 17"/>
                            <a:gd name="T28" fmla="*/ 17 w 21"/>
                            <a:gd name="T29" fmla="*/ 14 h 17"/>
                            <a:gd name="T30" fmla="*/ 16 w 21"/>
                            <a:gd name="T31" fmla="*/ 10 h 17"/>
                            <a:gd name="T32" fmla="*/ 15 w 21"/>
                            <a:gd name="T33" fmla="*/ 9 h 17"/>
                            <a:gd name="T34" fmla="*/ 13 w 21"/>
                            <a:gd name="T35" fmla="*/ 9 h 17"/>
                            <a:gd name="T36" fmla="*/ 12 w 21"/>
                            <a:gd name="T37" fmla="*/ 10 h 17"/>
                            <a:gd name="T38" fmla="*/ 10 w 21"/>
                            <a:gd name="T39" fmla="*/ 10 h 17"/>
                            <a:gd name="T40" fmla="*/ 8 w 21"/>
                            <a:gd name="T41" fmla="*/ 10 h 17"/>
                            <a:gd name="T42" fmla="*/ 6 w 21"/>
                            <a:gd name="T43" fmla="*/ 9 h 17"/>
                            <a:gd name="T44" fmla="*/ 5 w 21"/>
                            <a:gd name="T45" fmla="*/ 8 h 17"/>
                            <a:gd name="T46" fmla="*/ 5 w 21"/>
                            <a:gd name="T47" fmla="*/ 5 h 17"/>
                            <a:gd name="T48" fmla="*/ 2 w 21"/>
                            <a:gd name="T49" fmla="*/ 6 h 17"/>
                            <a:gd name="T50" fmla="*/ 0 w 21"/>
                            <a:gd name="T51" fmla="*/ 8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
                            <a:gd name="T79" fmla="*/ 0 h 17"/>
                            <a:gd name="T80" fmla="*/ 21 w 21"/>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 h="17">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w="9525" cap="rnd">
                          <a:noFill/>
                          <a:round/>
                          <a:headEnd/>
                          <a:tailEnd/>
                        </a:ln>
                      </p:spPr>
                      <p:txBody>
                        <a:bodyPr/>
                        <a:lstStyle/>
                        <a:p>
                          <a:endParaRPr lang="en-US"/>
                        </a:p>
                      </p:txBody>
                    </p:sp>
                    <p:sp>
                      <p:nvSpPr>
                        <p:cNvPr id="14498" name="Freeform 122"/>
                        <p:cNvSpPr>
                          <a:spLocks/>
                        </p:cNvSpPr>
                        <p:nvPr/>
                      </p:nvSpPr>
                      <p:spPr bwMode="auto">
                        <a:xfrm>
                          <a:off x="1998" y="2952"/>
                          <a:ext cx="17" cy="17"/>
                        </a:xfrm>
                        <a:custGeom>
                          <a:avLst/>
                          <a:gdLst>
                            <a:gd name="T0" fmla="*/ 16 w 17"/>
                            <a:gd name="T1" fmla="*/ 0 h 17"/>
                            <a:gd name="T2" fmla="*/ 0 w 17"/>
                            <a:gd name="T3" fmla="*/ 8 h 17"/>
                            <a:gd name="T4" fmla="*/ 0 w 17"/>
                            <a:gd name="T5" fmla="*/ 16 h 17"/>
                            <a:gd name="T6" fmla="*/ 8 w 17"/>
                            <a:gd name="T7" fmla="*/ 16 h 17"/>
                            <a:gd name="T8" fmla="*/ 8 w 17"/>
                            <a:gd name="T9" fmla="*/ 0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0" y="8"/>
                              </a:lnTo>
                              <a:lnTo>
                                <a:pt x="0" y="16"/>
                              </a:lnTo>
                              <a:lnTo>
                                <a:pt x="8" y="16"/>
                              </a:lnTo>
                              <a:lnTo>
                                <a:pt x="8" y="0"/>
                              </a:lnTo>
                              <a:lnTo>
                                <a:pt x="16" y="0"/>
                              </a:lnTo>
                            </a:path>
                          </a:pathLst>
                        </a:custGeom>
                        <a:solidFill>
                          <a:srgbClr val="000000"/>
                        </a:solidFill>
                        <a:ln w="9525" cap="rnd">
                          <a:noFill/>
                          <a:round/>
                          <a:headEnd/>
                          <a:tailEnd/>
                        </a:ln>
                      </p:spPr>
                      <p:txBody>
                        <a:bodyPr/>
                        <a:lstStyle/>
                        <a:p>
                          <a:endParaRPr lang="en-US"/>
                        </a:p>
                      </p:txBody>
                    </p:sp>
                  </p:grpSp>
                </p:grpSp>
                <p:sp>
                  <p:nvSpPr>
                    <p:cNvPr id="14493" name="Freeform 123"/>
                    <p:cNvSpPr>
                      <a:spLocks/>
                    </p:cNvSpPr>
                    <p:nvPr/>
                  </p:nvSpPr>
                  <p:spPr bwMode="auto">
                    <a:xfrm>
                      <a:off x="1976" y="2966"/>
                      <a:ext cx="20" cy="17"/>
                    </a:xfrm>
                    <a:custGeom>
                      <a:avLst/>
                      <a:gdLst>
                        <a:gd name="T0" fmla="*/ 5 w 20"/>
                        <a:gd name="T1" fmla="*/ 0 h 17"/>
                        <a:gd name="T2" fmla="*/ 3 w 20"/>
                        <a:gd name="T3" fmla="*/ 1 h 17"/>
                        <a:gd name="T4" fmla="*/ 1 w 20"/>
                        <a:gd name="T5" fmla="*/ 1 h 17"/>
                        <a:gd name="T6" fmla="*/ 0 w 20"/>
                        <a:gd name="T7" fmla="*/ 4 h 17"/>
                        <a:gd name="T8" fmla="*/ 0 w 20"/>
                        <a:gd name="T9" fmla="*/ 7 h 17"/>
                        <a:gd name="T10" fmla="*/ 0 w 20"/>
                        <a:gd name="T11" fmla="*/ 10 h 17"/>
                        <a:gd name="T12" fmla="*/ 3 w 20"/>
                        <a:gd name="T13" fmla="*/ 10 h 17"/>
                        <a:gd name="T14" fmla="*/ 5 w 20"/>
                        <a:gd name="T15" fmla="*/ 11 h 17"/>
                        <a:gd name="T16" fmla="*/ 7 w 20"/>
                        <a:gd name="T17" fmla="*/ 13 h 17"/>
                        <a:gd name="T18" fmla="*/ 9 w 20"/>
                        <a:gd name="T19" fmla="*/ 16 h 17"/>
                        <a:gd name="T20" fmla="*/ 12 w 20"/>
                        <a:gd name="T21" fmla="*/ 14 h 17"/>
                        <a:gd name="T22" fmla="*/ 14 w 20"/>
                        <a:gd name="T23" fmla="*/ 13 h 17"/>
                        <a:gd name="T24" fmla="*/ 17 w 20"/>
                        <a:gd name="T25" fmla="*/ 11 h 17"/>
                        <a:gd name="T26" fmla="*/ 19 w 20"/>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17"/>
                        <a:gd name="T44" fmla="*/ 20 w 20"/>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17">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w="12700" cap="rnd">
                      <a:solidFill>
                        <a:srgbClr val="FF7F3F"/>
                      </a:solidFill>
                      <a:round/>
                      <a:headEnd type="none" w="sm" len="sm"/>
                      <a:tailEnd type="none" w="sm" len="sm"/>
                    </a:ln>
                  </p:spPr>
                  <p:txBody>
                    <a:bodyPr/>
                    <a:lstStyle/>
                    <a:p>
                      <a:endParaRPr lang="en-US"/>
                    </a:p>
                  </p:txBody>
                </p:sp>
              </p:grpSp>
              <p:grpSp>
                <p:nvGrpSpPr>
                  <p:cNvPr id="14577" name="Group 124"/>
                  <p:cNvGrpSpPr>
                    <a:grpSpLocks/>
                  </p:cNvGrpSpPr>
                  <p:nvPr/>
                </p:nvGrpSpPr>
                <p:grpSpPr bwMode="auto">
                  <a:xfrm>
                    <a:off x="1919" y="2856"/>
                    <a:ext cx="148" cy="144"/>
                    <a:chOff x="1919" y="2856"/>
                    <a:chExt cx="148" cy="144"/>
                  </a:xfrm>
                </p:grpSpPr>
                <p:sp>
                  <p:nvSpPr>
                    <p:cNvPr id="14485" name="Freeform 125"/>
                    <p:cNvSpPr>
                      <a:spLocks/>
                    </p:cNvSpPr>
                    <p:nvPr/>
                  </p:nvSpPr>
                  <p:spPr bwMode="auto">
                    <a:xfrm>
                      <a:off x="1919" y="2856"/>
                      <a:ext cx="148" cy="144"/>
                    </a:xfrm>
                    <a:custGeom>
                      <a:avLst/>
                      <a:gdLst>
                        <a:gd name="T0" fmla="*/ 22 w 148"/>
                        <a:gd name="T1" fmla="*/ 131 h 144"/>
                        <a:gd name="T2" fmla="*/ 18 w 148"/>
                        <a:gd name="T3" fmla="*/ 125 h 144"/>
                        <a:gd name="T4" fmla="*/ 13 w 148"/>
                        <a:gd name="T5" fmla="*/ 117 h 144"/>
                        <a:gd name="T6" fmla="*/ 10 w 148"/>
                        <a:gd name="T7" fmla="*/ 108 h 144"/>
                        <a:gd name="T8" fmla="*/ 7 w 148"/>
                        <a:gd name="T9" fmla="*/ 101 h 144"/>
                        <a:gd name="T10" fmla="*/ 5 w 148"/>
                        <a:gd name="T11" fmla="*/ 77 h 144"/>
                        <a:gd name="T12" fmla="*/ 0 w 148"/>
                        <a:gd name="T13" fmla="*/ 66 h 144"/>
                        <a:gd name="T14" fmla="*/ 0 w 148"/>
                        <a:gd name="T15" fmla="*/ 53 h 144"/>
                        <a:gd name="T16" fmla="*/ 12 w 148"/>
                        <a:gd name="T17" fmla="*/ 41 h 144"/>
                        <a:gd name="T18" fmla="*/ 19 w 148"/>
                        <a:gd name="T19" fmla="*/ 24 h 144"/>
                        <a:gd name="T20" fmla="*/ 26 w 148"/>
                        <a:gd name="T21" fmla="*/ 15 h 144"/>
                        <a:gd name="T22" fmla="*/ 38 w 148"/>
                        <a:gd name="T23" fmla="*/ 11 h 144"/>
                        <a:gd name="T24" fmla="*/ 56 w 148"/>
                        <a:gd name="T25" fmla="*/ 1 h 144"/>
                        <a:gd name="T26" fmla="*/ 68 w 148"/>
                        <a:gd name="T27" fmla="*/ 0 h 144"/>
                        <a:gd name="T28" fmla="*/ 79 w 148"/>
                        <a:gd name="T29" fmla="*/ 1 h 144"/>
                        <a:gd name="T30" fmla="*/ 95 w 148"/>
                        <a:gd name="T31" fmla="*/ 6 h 144"/>
                        <a:gd name="T32" fmla="*/ 110 w 148"/>
                        <a:gd name="T33" fmla="*/ 12 h 144"/>
                        <a:gd name="T34" fmla="*/ 121 w 148"/>
                        <a:gd name="T35" fmla="*/ 23 h 144"/>
                        <a:gd name="T36" fmla="*/ 126 w 148"/>
                        <a:gd name="T37" fmla="*/ 34 h 144"/>
                        <a:gd name="T38" fmla="*/ 132 w 148"/>
                        <a:gd name="T39" fmla="*/ 44 h 144"/>
                        <a:gd name="T40" fmla="*/ 141 w 148"/>
                        <a:gd name="T41" fmla="*/ 60 h 144"/>
                        <a:gd name="T42" fmla="*/ 147 w 148"/>
                        <a:gd name="T43" fmla="*/ 75 h 144"/>
                        <a:gd name="T44" fmla="*/ 143 w 148"/>
                        <a:gd name="T45" fmla="*/ 87 h 144"/>
                        <a:gd name="T46" fmla="*/ 141 w 148"/>
                        <a:gd name="T47" fmla="*/ 100 h 144"/>
                        <a:gd name="T48" fmla="*/ 131 w 148"/>
                        <a:gd name="T49" fmla="*/ 109 h 144"/>
                        <a:gd name="T50" fmla="*/ 116 w 148"/>
                        <a:gd name="T51" fmla="*/ 125 h 144"/>
                        <a:gd name="T52" fmla="*/ 110 w 148"/>
                        <a:gd name="T53" fmla="*/ 135 h 144"/>
                        <a:gd name="T54" fmla="*/ 96 w 148"/>
                        <a:gd name="T55" fmla="*/ 143 h 144"/>
                        <a:gd name="T56" fmla="*/ 107 w 148"/>
                        <a:gd name="T57" fmla="*/ 115 h 144"/>
                        <a:gd name="T58" fmla="*/ 113 w 148"/>
                        <a:gd name="T59" fmla="*/ 92 h 144"/>
                        <a:gd name="T60" fmla="*/ 111 w 148"/>
                        <a:gd name="T61" fmla="*/ 79 h 144"/>
                        <a:gd name="T62" fmla="*/ 110 w 148"/>
                        <a:gd name="T63" fmla="*/ 63 h 144"/>
                        <a:gd name="T64" fmla="*/ 96 w 148"/>
                        <a:gd name="T65" fmla="*/ 66 h 144"/>
                        <a:gd name="T66" fmla="*/ 81 w 148"/>
                        <a:gd name="T67" fmla="*/ 70 h 144"/>
                        <a:gd name="T68" fmla="*/ 60 w 148"/>
                        <a:gd name="T69" fmla="*/ 69 h 144"/>
                        <a:gd name="T70" fmla="*/ 51 w 148"/>
                        <a:gd name="T71" fmla="*/ 66 h 144"/>
                        <a:gd name="T72" fmla="*/ 39 w 148"/>
                        <a:gd name="T73" fmla="*/ 68 h 144"/>
                        <a:gd name="T74" fmla="*/ 36 w 148"/>
                        <a:gd name="T75" fmla="*/ 76 h 144"/>
                        <a:gd name="T76" fmla="*/ 30 w 148"/>
                        <a:gd name="T77" fmla="*/ 82 h 144"/>
                        <a:gd name="T78" fmla="*/ 26 w 148"/>
                        <a:gd name="T79" fmla="*/ 96 h 144"/>
                        <a:gd name="T80" fmla="*/ 21 w 148"/>
                        <a:gd name="T81" fmla="*/ 100 h 144"/>
                        <a:gd name="T82" fmla="*/ 16 w 148"/>
                        <a:gd name="T83" fmla="*/ 101 h 144"/>
                        <a:gd name="T84" fmla="*/ 15 w 148"/>
                        <a:gd name="T85" fmla="*/ 105 h 144"/>
                        <a:gd name="T86" fmla="*/ 17 w 148"/>
                        <a:gd name="T87" fmla="*/ 111 h 144"/>
                        <a:gd name="T88" fmla="*/ 25 w 148"/>
                        <a:gd name="T89" fmla="*/ 114 h 144"/>
                        <a:gd name="T90" fmla="*/ 28 w 148"/>
                        <a:gd name="T91" fmla="*/ 134 h 1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8"/>
                        <a:gd name="T139" fmla="*/ 0 h 144"/>
                        <a:gd name="T140" fmla="*/ 148 w 148"/>
                        <a:gd name="T141" fmla="*/ 144 h 1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8" h="144">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w="9525" cap="rnd">
                      <a:noFill/>
                      <a:round/>
                      <a:headEnd/>
                      <a:tailEnd/>
                    </a:ln>
                  </p:spPr>
                  <p:txBody>
                    <a:bodyPr/>
                    <a:lstStyle/>
                    <a:p>
                      <a:endParaRPr lang="en-US"/>
                    </a:p>
                  </p:txBody>
                </p:sp>
                <p:grpSp>
                  <p:nvGrpSpPr>
                    <p:cNvPr id="14587" name="Group 126"/>
                    <p:cNvGrpSpPr>
                      <a:grpSpLocks/>
                    </p:cNvGrpSpPr>
                    <p:nvPr/>
                  </p:nvGrpSpPr>
                  <p:grpSpPr bwMode="auto">
                    <a:xfrm>
                      <a:off x="1923" y="2861"/>
                      <a:ext cx="139" cy="101"/>
                      <a:chOff x="1923" y="2861"/>
                      <a:chExt cx="139" cy="101"/>
                    </a:xfrm>
                  </p:grpSpPr>
                  <p:sp>
                    <p:nvSpPr>
                      <p:cNvPr id="14487" name="Freeform 127"/>
                      <p:cNvSpPr>
                        <a:spLocks/>
                      </p:cNvSpPr>
                      <p:nvPr/>
                    </p:nvSpPr>
                    <p:spPr bwMode="auto">
                      <a:xfrm>
                        <a:off x="1923" y="2899"/>
                        <a:ext cx="59" cy="41"/>
                      </a:xfrm>
                      <a:custGeom>
                        <a:avLst/>
                        <a:gdLst>
                          <a:gd name="T0" fmla="*/ 2 w 59"/>
                          <a:gd name="T1" fmla="*/ 40 h 41"/>
                          <a:gd name="T2" fmla="*/ 13 w 59"/>
                          <a:gd name="T3" fmla="*/ 40 h 41"/>
                          <a:gd name="T4" fmla="*/ 29 w 59"/>
                          <a:gd name="T5" fmla="*/ 31 h 41"/>
                          <a:gd name="T6" fmla="*/ 17 w 59"/>
                          <a:gd name="T7" fmla="*/ 30 h 41"/>
                          <a:gd name="T8" fmla="*/ 8 w 59"/>
                          <a:gd name="T9" fmla="*/ 29 h 41"/>
                          <a:gd name="T10" fmla="*/ 4 w 59"/>
                          <a:gd name="T11" fmla="*/ 27 h 41"/>
                          <a:gd name="T12" fmla="*/ 0 w 59"/>
                          <a:gd name="T13" fmla="*/ 22 h 41"/>
                          <a:gd name="T14" fmla="*/ 1 w 59"/>
                          <a:gd name="T15" fmla="*/ 13 h 41"/>
                          <a:gd name="T16" fmla="*/ 8 w 59"/>
                          <a:gd name="T17" fmla="*/ 16 h 41"/>
                          <a:gd name="T18" fmla="*/ 13 w 59"/>
                          <a:gd name="T19" fmla="*/ 19 h 41"/>
                          <a:gd name="T20" fmla="*/ 21 w 59"/>
                          <a:gd name="T21" fmla="*/ 20 h 41"/>
                          <a:gd name="T22" fmla="*/ 27 w 59"/>
                          <a:gd name="T23" fmla="*/ 20 h 41"/>
                          <a:gd name="T24" fmla="*/ 35 w 59"/>
                          <a:gd name="T25" fmla="*/ 24 h 41"/>
                          <a:gd name="T26" fmla="*/ 29 w 59"/>
                          <a:gd name="T27" fmla="*/ 17 h 41"/>
                          <a:gd name="T28" fmla="*/ 24 w 59"/>
                          <a:gd name="T29" fmla="*/ 13 h 41"/>
                          <a:gd name="T30" fmla="*/ 18 w 59"/>
                          <a:gd name="T31" fmla="*/ 10 h 41"/>
                          <a:gd name="T32" fmla="*/ 19 w 59"/>
                          <a:gd name="T33" fmla="*/ 2 h 41"/>
                          <a:gd name="T34" fmla="*/ 18 w 59"/>
                          <a:gd name="T35" fmla="*/ 0 h 41"/>
                          <a:gd name="T36" fmla="*/ 27 w 59"/>
                          <a:gd name="T37" fmla="*/ 0 h 41"/>
                          <a:gd name="T38" fmla="*/ 27 w 59"/>
                          <a:gd name="T39" fmla="*/ 6 h 41"/>
                          <a:gd name="T40" fmla="*/ 28 w 59"/>
                          <a:gd name="T41" fmla="*/ 11 h 41"/>
                          <a:gd name="T42" fmla="*/ 31 w 59"/>
                          <a:gd name="T43" fmla="*/ 15 h 41"/>
                          <a:gd name="T44" fmla="*/ 36 w 59"/>
                          <a:gd name="T45" fmla="*/ 17 h 41"/>
                          <a:gd name="T46" fmla="*/ 44 w 59"/>
                          <a:gd name="T47" fmla="*/ 20 h 41"/>
                          <a:gd name="T48" fmla="*/ 54 w 59"/>
                          <a:gd name="T49" fmla="*/ 24 h 41"/>
                          <a:gd name="T50" fmla="*/ 58 w 59"/>
                          <a:gd name="T51" fmla="*/ 25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
                          <a:gd name="T79" fmla="*/ 0 h 41"/>
                          <a:gd name="T80" fmla="*/ 59 w 59"/>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 h="41">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w="12700" cap="rnd">
                        <a:solidFill>
                          <a:srgbClr val="5F3F1F"/>
                        </a:solidFill>
                        <a:round/>
                        <a:headEnd type="none" w="sm" len="sm"/>
                        <a:tailEnd type="none" w="sm" len="sm"/>
                      </a:ln>
                    </p:spPr>
                    <p:txBody>
                      <a:bodyPr/>
                      <a:lstStyle/>
                      <a:p>
                        <a:endParaRPr lang="en-US"/>
                      </a:p>
                    </p:txBody>
                  </p:sp>
                  <p:sp>
                    <p:nvSpPr>
                      <p:cNvPr id="14488" name="Freeform 128"/>
                      <p:cNvSpPr>
                        <a:spLocks/>
                      </p:cNvSpPr>
                      <p:nvPr/>
                    </p:nvSpPr>
                    <p:spPr bwMode="auto">
                      <a:xfrm>
                        <a:off x="1933" y="2881"/>
                        <a:ext cx="113" cy="34"/>
                      </a:xfrm>
                      <a:custGeom>
                        <a:avLst/>
                        <a:gdLst>
                          <a:gd name="T0" fmla="*/ 0 w 113"/>
                          <a:gd name="T1" fmla="*/ 15 h 34"/>
                          <a:gd name="T2" fmla="*/ 7 w 113"/>
                          <a:gd name="T3" fmla="*/ 13 h 34"/>
                          <a:gd name="T4" fmla="*/ 18 w 113"/>
                          <a:gd name="T5" fmla="*/ 13 h 34"/>
                          <a:gd name="T6" fmla="*/ 26 w 113"/>
                          <a:gd name="T7" fmla="*/ 12 h 34"/>
                          <a:gd name="T8" fmla="*/ 23 w 113"/>
                          <a:gd name="T9" fmla="*/ 19 h 34"/>
                          <a:gd name="T10" fmla="*/ 27 w 113"/>
                          <a:gd name="T11" fmla="*/ 25 h 34"/>
                          <a:gd name="T12" fmla="*/ 34 w 113"/>
                          <a:gd name="T13" fmla="*/ 19 h 34"/>
                          <a:gd name="T14" fmla="*/ 41 w 113"/>
                          <a:gd name="T15" fmla="*/ 12 h 34"/>
                          <a:gd name="T16" fmla="*/ 49 w 113"/>
                          <a:gd name="T17" fmla="*/ 7 h 34"/>
                          <a:gd name="T18" fmla="*/ 60 w 113"/>
                          <a:gd name="T19" fmla="*/ 1 h 34"/>
                          <a:gd name="T20" fmla="*/ 63 w 113"/>
                          <a:gd name="T21" fmla="*/ 0 h 34"/>
                          <a:gd name="T22" fmla="*/ 87 w 113"/>
                          <a:gd name="T23" fmla="*/ 6 h 34"/>
                          <a:gd name="T24" fmla="*/ 95 w 113"/>
                          <a:gd name="T25" fmla="*/ 17 h 34"/>
                          <a:gd name="T26" fmla="*/ 98 w 113"/>
                          <a:gd name="T27" fmla="*/ 20 h 34"/>
                          <a:gd name="T28" fmla="*/ 98 w 113"/>
                          <a:gd name="T29" fmla="*/ 32 h 34"/>
                          <a:gd name="T30" fmla="*/ 103 w 113"/>
                          <a:gd name="T31" fmla="*/ 33 h 34"/>
                          <a:gd name="T32" fmla="*/ 110 w 113"/>
                          <a:gd name="T33" fmla="*/ 24 h 34"/>
                          <a:gd name="T34" fmla="*/ 112 w 113"/>
                          <a:gd name="T35" fmla="*/ 18 h 34"/>
                          <a:gd name="T36" fmla="*/ 111 w 113"/>
                          <a:gd name="T37" fmla="*/ 11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34"/>
                          <a:gd name="T59" fmla="*/ 113 w 113"/>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34">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w="12700" cap="rnd">
                        <a:solidFill>
                          <a:srgbClr val="5F3F1F"/>
                        </a:solidFill>
                        <a:round/>
                        <a:headEnd type="none" w="sm" len="sm"/>
                        <a:tailEnd type="none" w="sm" len="sm"/>
                      </a:ln>
                    </p:spPr>
                    <p:txBody>
                      <a:bodyPr/>
                      <a:lstStyle/>
                      <a:p>
                        <a:endParaRPr lang="en-US"/>
                      </a:p>
                    </p:txBody>
                  </p:sp>
                  <p:sp>
                    <p:nvSpPr>
                      <p:cNvPr id="14489" name="Freeform 129"/>
                      <p:cNvSpPr>
                        <a:spLocks/>
                      </p:cNvSpPr>
                      <p:nvPr/>
                    </p:nvSpPr>
                    <p:spPr bwMode="auto">
                      <a:xfrm>
                        <a:off x="1939" y="2861"/>
                        <a:ext cx="99" cy="42"/>
                      </a:xfrm>
                      <a:custGeom>
                        <a:avLst/>
                        <a:gdLst>
                          <a:gd name="T0" fmla="*/ 34 w 99"/>
                          <a:gd name="T1" fmla="*/ 28 h 42"/>
                          <a:gd name="T2" fmla="*/ 26 w 99"/>
                          <a:gd name="T3" fmla="*/ 24 h 42"/>
                          <a:gd name="T4" fmla="*/ 13 w 99"/>
                          <a:gd name="T5" fmla="*/ 24 h 42"/>
                          <a:gd name="T6" fmla="*/ 0 w 99"/>
                          <a:gd name="T7" fmla="*/ 26 h 42"/>
                          <a:gd name="T8" fmla="*/ 21 w 99"/>
                          <a:gd name="T9" fmla="*/ 19 h 42"/>
                          <a:gd name="T10" fmla="*/ 37 w 99"/>
                          <a:gd name="T11" fmla="*/ 18 h 42"/>
                          <a:gd name="T12" fmla="*/ 31 w 99"/>
                          <a:gd name="T13" fmla="*/ 14 h 42"/>
                          <a:gd name="T14" fmla="*/ 19 w 99"/>
                          <a:gd name="T15" fmla="*/ 11 h 42"/>
                          <a:gd name="T16" fmla="*/ 35 w 99"/>
                          <a:gd name="T17" fmla="*/ 10 h 42"/>
                          <a:gd name="T18" fmla="*/ 41 w 99"/>
                          <a:gd name="T19" fmla="*/ 13 h 42"/>
                          <a:gd name="T20" fmla="*/ 49 w 99"/>
                          <a:gd name="T21" fmla="*/ 16 h 42"/>
                          <a:gd name="T22" fmla="*/ 54 w 99"/>
                          <a:gd name="T23" fmla="*/ 12 h 42"/>
                          <a:gd name="T24" fmla="*/ 44 w 99"/>
                          <a:gd name="T25" fmla="*/ 2 h 42"/>
                          <a:gd name="T26" fmla="*/ 51 w 99"/>
                          <a:gd name="T27" fmla="*/ 0 h 42"/>
                          <a:gd name="T28" fmla="*/ 57 w 99"/>
                          <a:gd name="T29" fmla="*/ 0 h 42"/>
                          <a:gd name="T30" fmla="*/ 62 w 99"/>
                          <a:gd name="T31" fmla="*/ 13 h 42"/>
                          <a:gd name="T32" fmla="*/ 66 w 99"/>
                          <a:gd name="T33" fmla="*/ 8 h 42"/>
                          <a:gd name="T34" fmla="*/ 68 w 99"/>
                          <a:gd name="T35" fmla="*/ 4 h 42"/>
                          <a:gd name="T36" fmla="*/ 73 w 99"/>
                          <a:gd name="T37" fmla="*/ 9 h 42"/>
                          <a:gd name="T38" fmla="*/ 76 w 99"/>
                          <a:gd name="T39" fmla="*/ 15 h 42"/>
                          <a:gd name="T40" fmla="*/ 78 w 99"/>
                          <a:gd name="T41" fmla="*/ 17 h 42"/>
                          <a:gd name="T42" fmla="*/ 80 w 99"/>
                          <a:gd name="T43" fmla="*/ 21 h 42"/>
                          <a:gd name="T44" fmla="*/ 83 w 99"/>
                          <a:gd name="T45" fmla="*/ 22 h 42"/>
                          <a:gd name="T46" fmla="*/ 85 w 99"/>
                          <a:gd name="T47" fmla="*/ 12 h 42"/>
                          <a:gd name="T48" fmla="*/ 91 w 99"/>
                          <a:gd name="T49" fmla="*/ 14 h 42"/>
                          <a:gd name="T50" fmla="*/ 90 w 99"/>
                          <a:gd name="T51" fmla="*/ 22 h 42"/>
                          <a:gd name="T52" fmla="*/ 89 w 99"/>
                          <a:gd name="T53" fmla="*/ 26 h 42"/>
                          <a:gd name="T54" fmla="*/ 93 w 99"/>
                          <a:gd name="T55" fmla="*/ 31 h 42"/>
                          <a:gd name="T56" fmla="*/ 98 w 99"/>
                          <a:gd name="T57" fmla="*/ 41 h 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9"/>
                          <a:gd name="T88" fmla="*/ 0 h 42"/>
                          <a:gd name="T89" fmla="*/ 99 w 99"/>
                          <a:gd name="T90" fmla="*/ 42 h 4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9" h="42">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w="12700" cap="rnd">
                        <a:solidFill>
                          <a:srgbClr val="5F3F1F"/>
                        </a:solidFill>
                        <a:round/>
                        <a:headEnd type="none" w="sm" len="sm"/>
                        <a:tailEnd type="none" w="sm" len="sm"/>
                      </a:ln>
                    </p:spPr>
                    <p:txBody>
                      <a:bodyPr/>
                      <a:lstStyle/>
                      <a:p>
                        <a:endParaRPr lang="en-US"/>
                      </a:p>
                    </p:txBody>
                  </p:sp>
                  <p:sp>
                    <p:nvSpPr>
                      <p:cNvPr id="14490" name="Freeform 130"/>
                      <p:cNvSpPr>
                        <a:spLocks/>
                      </p:cNvSpPr>
                      <p:nvPr/>
                    </p:nvSpPr>
                    <p:spPr bwMode="auto">
                      <a:xfrm>
                        <a:off x="2034" y="2899"/>
                        <a:ext cx="28" cy="63"/>
                      </a:xfrm>
                      <a:custGeom>
                        <a:avLst/>
                        <a:gdLst>
                          <a:gd name="T0" fmla="*/ 14 w 28"/>
                          <a:gd name="T1" fmla="*/ 0 h 63"/>
                          <a:gd name="T2" fmla="*/ 21 w 28"/>
                          <a:gd name="T3" fmla="*/ 15 h 63"/>
                          <a:gd name="T4" fmla="*/ 24 w 28"/>
                          <a:gd name="T5" fmla="*/ 23 h 63"/>
                          <a:gd name="T6" fmla="*/ 27 w 28"/>
                          <a:gd name="T7" fmla="*/ 30 h 63"/>
                          <a:gd name="T8" fmla="*/ 27 w 28"/>
                          <a:gd name="T9" fmla="*/ 36 h 63"/>
                          <a:gd name="T10" fmla="*/ 26 w 28"/>
                          <a:gd name="T11" fmla="*/ 43 h 63"/>
                          <a:gd name="T12" fmla="*/ 23 w 28"/>
                          <a:gd name="T13" fmla="*/ 46 h 63"/>
                          <a:gd name="T14" fmla="*/ 21 w 28"/>
                          <a:gd name="T15" fmla="*/ 36 h 63"/>
                          <a:gd name="T16" fmla="*/ 18 w 28"/>
                          <a:gd name="T17" fmla="*/ 28 h 63"/>
                          <a:gd name="T18" fmla="*/ 13 w 28"/>
                          <a:gd name="T19" fmla="*/ 19 h 63"/>
                          <a:gd name="T20" fmla="*/ 8 w 28"/>
                          <a:gd name="T21" fmla="*/ 11 h 63"/>
                          <a:gd name="T22" fmla="*/ 5 w 28"/>
                          <a:gd name="T23" fmla="*/ 27 h 63"/>
                          <a:gd name="T24" fmla="*/ 12 w 28"/>
                          <a:gd name="T25" fmla="*/ 37 h 63"/>
                          <a:gd name="T26" fmla="*/ 15 w 28"/>
                          <a:gd name="T27" fmla="*/ 41 h 63"/>
                          <a:gd name="T28" fmla="*/ 18 w 28"/>
                          <a:gd name="T29" fmla="*/ 62 h 63"/>
                          <a:gd name="T30" fmla="*/ 6 w 28"/>
                          <a:gd name="T31" fmla="*/ 57 h 63"/>
                          <a:gd name="T32" fmla="*/ 3 w 28"/>
                          <a:gd name="T33" fmla="*/ 49 h 63"/>
                          <a:gd name="T34" fmla="*/ 0 w 28"/>
                          <a:gd name="T35" fmla="*/ 40 h 6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63"/>
                          <a:gd name="T56" fmla="*/ 28 w 28"/>
                          <a:gd name="T57" fmla="*/ 63 h 6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63">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w="12700" cap="rnd">
                        <a:solidFill>
                          <a:srgbClr val="5F3F1F"/>
                        </a:solidFill>
                        <a:round/>
                        <a:headEnd type="none" w="sm" len="sm"/>
                        <a:tailEnd type="none" w="sm" len="sm"/>
                      </a:ln>
                    </p:spPr>
                    <p:txBody>
                      <a:bodyPr/>
                      <a:lstStyle/>
                      <a:p>
                        <a:endParaRPr lang="en-US"/>
                      </a:p>
                    </p:txBody>
                  </p:sp>
                </p:grpSp>
              </p:grpSp>
              <p:sp>
                <p:nvSpPr>
                  <p:cNvPr id="14484" name="Oval 131"/>
                  <p:cNvSpPr>
                    <a:spLocks noChangeArrowheads="1"/>
                  </p:cNvSpPr>
                  <p:nvPr/>
                </p:nvSpPr>
                <p:spPr bwMode="auto">
                  <a:xfrm>
                    <a:off x="1942" y="2969"/>
                    <a:ext cx="0" cy="1"/>
                  </a:xfrm>
                  <a:prstGeom prst="ellipse">
                    <a:avLst/>
                  </a:prstGeom>
                  <a:solidFill>
                    <a:srgbClr val="FF5FBF"/>
                  </a:solidFill>
                  <a:ln w="12700">
                    <a:solidFill>
                      <a:srgbClr val="FF009F"/>
                    </a:solidFill>
                    <a:round/>
                    <a:headEnd/>
                    <a:tailEnd/>
                  </a:ln>
                </p:spPr>
                <p:txBody>
                  <a:bodyPr wrap="none" anchor="ctr"/>
                  <a:lstStyle/>
                  <a:p>
                    <a:endParaRPr lang="en-US"/>
                  </a:p>
                </p:txBody>
              </p:sp>
            </p:grpSp>
            <p:grpSp>
              <p:nvGrpSpPr>
                <p:cNvPr id="14336" name="Group 132"/>
                <p:cNvGrpSpPr>
                  <a:grpSpLocks/>
                </p:cNvGrpSpPr>
                <p:nvPr/>
              </p:nvGrpSpPr>
              <p:grpSpPr bwMode="auto">
                <a:xfrm>
                  <a:off x="1840" y="2994"/>
                  <a:ext cx="256" cy="314"/>
                  <a:chOff x="1840" y="2994"/>
                  <a:chExt cx="256" cy="314"/>
                </a:xfrm>
              </p:grpSpPr>
              <p:sp>
                <p:nvSpPr>
                  <p:cNvPr id="14468" name="Freeform 133"/>
                  <p:cNvSpPr>
                    <a:spLocks/>
                  </p:cNvSpPr>
                  <p:nvPr/>
                </p:nvSpPr>
                <p:spPr bwMode="auto">
                  <a:xfrm>
                    <a:off x="1960" y="2994"/>
                    <a:ext cx="25" cy="98"/>
                  </a:xfrm>
                  <a:custGeom>
                    <a:avLst/>
                    <a:gdLst>
                      <a:gd name="T0" fmla="*/ 24 w 25"/>
                      <a:gd name="T1" fmla="*/ 1 h 98"/>
                      <a:gd name="T2" fmla="*/ 5 w 25"/>
                      <a:gd name="T3" fmla="*/ 94 h 98"/>
                      <a:gd name="T4" fmla="*/ 0 w 25"/>
                      <a:gd name="T5" fmla="*/ 97 h 98"/>
                      <a:gd name="T6" fmla="*/ 20 w 25"/>
                      <a:gd name="T7" fmla="*/ 0 h 98"/>
                      <a:gd name="T8" fmla="*/ 21 w 25"/>
                      <a:gd name="T9" fmla="*/ 0 h 98"/>
                      <a:gd name="T10" fmla="*/ 23 w 25"/>
                      <a:gd name="T11" fmla="*/ 0 h 98"/>
                      <a:gd name="T12" fmla="*/ 24 w 25"/>
                      <a:gd name="T13" fmla="*/ 1 h 98"/>
                      <a:gd name="T14" fmla="*/ 0 60000 65536"/>
                      <a:gd name="T15" fmla="*/ 0 60000 65536"/>
                      <a:gd name="T16" fmla="*/ 0 60000 65536"/>
                      <a:gd name="T17" fmla="*/ 0 60000 65536"/>
                      <a:gd name="T18" fmla="*/ 0 60000 65536"/>
                      <a:gd name="T19" fmla="*/ 0 60000 65536"/>
                      <a:gd name="T20" fmla="*/ 0 60000 65536"/>
                      <a:gd name="T21" fmla="*/ 0 w 25"/>
                      <a:gd name="T22" fmla="*/ 0 h 98"/>
                      <a:gd name="T23" fmla="*/ 25 w 25"/>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98">
                        <a:moveTo>
                          <a:pt x="24" y="1"/>
                        </a:moveTo>
                        <a:lnTo>
                          <a:pt x="5" y="94"/>
                        </a:lnTo>
                        <a:lnTo>
                          <a:pt x="0" y="97"/>
                        </a:lnTo>
                        <a:lnTo>
                          <a:pt x="20" y="0"/>
                        </a:lnTo>
                        <a:lnTo>
                          <a:pt x="21" y="0"/>
                        </a:lnTo>
                        <a:lnTo>
                          <a:pt x="23" y="0"/>
                        </a:lnTo>
                        <a:lnTo>
                          <a:pt x="24" y="1"/>
                        </a:lnTo>
                      </a:path>
                    </a:pathLst>
                  </a:custGeom>
                  <a:solidFill>
                    <a:srgbClr val="BF7F1F"/>
                  </a:solidFill>
                  <a:ln w="9525" cap="rnd">
                    <a:noFill/>
                    <a:round/>
                    <a:headEnd/>
                    <a:tailEnd/>
                  </a:ln>
                </p:spPr>
                <p:txBody>
                  <a:bodyPr/>
                  <a:lstStyle/>
                  <a:p>
                    <a:endParaRPr lang="en-US"/>
                  </a:p>
                </p:txBody>
              </p:sp>
              <p:grpSp>
                <p:nvGrpSpPr>
                  <p:cNvPr id="14337" name="Group 134"/>
                  <p:cNvGrpSpPr>
                    <a:grpSpLocks/>
                  </p:cNvGrpSpPr>
                  <p:nvPr/>
                </p:nvGrpSpPr>
                <p:grpSpPr bwMode="auto">
                  <a:xfrm>
                    <a:off x="1840" y="3030"/>
                    <a:ext cx="256" cy="278"/>
                    <a:chOff x="1840" y="3030"/>
                    <a:chExt cx="256" cy="278"/>
                  </a:xfrm>
                </p:grpSpPr>
                <p:sp>
                  <p:nvSpPr>
                    <p:cNvPr id="14473" name="Freeform 135"/>
                    <p:cNvSpPr>
                      <a:spLocks/>
                    </p:cNvSpPr>
                    <p:nvPr/>
                  </p:nvSpPr>
                  <p:spPr bwMode="auto">
                    <a:xfrm>
                      <a:off x="1840" y="3030"/>
                      <a:ext cx="256" cy="278"/>
                    </a:xfrm>
                    <a:custGeom>
                      <a:avLst/>
                      <a:gdLst>
                        <a:gd name="T0" fmla="*/ 89 w 256"/>
                        <a:gd name="T1" fmla="*/ 3 h 278"/>
                        <a:gd name="T2" fmla="*/ 76 w 256"/>
                        <a:gd name="T3" fmla="*/ 6 h 278"/>
                        <a:gd name="T4" fmla="*/ 63 w 256"/>
                        <a:gd name="T5" fmla="*/ 9 h 278"/>
                        <a:gd name="T6" fmla="*/ 53 w 256"/>
                        <a:gd name="T7" fmla="*/ 12 h 278"/>
                        <a:gd name="T8" fmla="*/ 45 w 256"/>
                        <a:gd name="T9" fmla="*/ 16 h 278"/>
                        <a:gd name="T10" fmla="*/ 38 w 256"/>
                        <a:gd name="T11" fmla="*/ 21 h 278"/>
                        <a:gd name="T12" fmla="*/ 31 w 256"/>
                        <a:gd name="T13" fmla="*/ 28 h 278"/>
                        <a:gd name="T14" fmla="*/ 22 w 256"/>
                        <a:gd name="T15" fmla="*/ 42 h 278"/>
                        <a:gd name="T16" fmla="*/ 0 w 256"/>
                        <a:gd name="T17" fmla="*/ 79 h 278"/>
                        <a:gd name="T18" fmla="*/ 6 w 256"/>
                        <a:gd name="T19" fmla="*/ 85 h 278"/>
                        <a:gd name="T20" fmla="*/ 63 w 256"/>
                        <a:gd name="T21" fmla="*/ 112 h 278"/>
                        <a:gd name="T22" fmla="*/ 61 w 256"/>
                        <a:gd name="T23" fmla="*/ 171 h 278"/>
                        <a:gd name="T24" fmla="*/ 56 w 256"/>
                        <a:gd name="T25" fmla="*/ 213 h 278"/>
                        <a:gd name="T26" fmla="*/ 41 w 256"/>
                        <a:gd name="T27" fmla="*/ 254 h 278"/>
                        <a:gd name="T28" fmla="*/ 240 w 256"/>
                        <a:gd name="T29" fmla="*/ 277 h 278"/>
                        <a:gd name="T30" fmla="*/ 208 w 256"/>
                        <a:gd name="T31" fmla="*/ 172 h 278"/>
                        <a:gd name="T32" fmla="*/ 219 w 256"/>
                        <a:gd name="T33" fmla="*/ 162 h 278"/>
                        <a:gd name="T34" fmla="*/ 224 w 256"/>
                        <a:gd name="T35" fmla="*/ 145 h 278"/>
                        <a:gd name="T36" fmla="*/ 225 w 256"/>
                        <a:gd name="T37" fmla="*/ 129 h 278"/>
                        <a:gd name="T38" fmla="*/ 226 w 256"/>
                        <a:gd name="T39" fmla="*/ 114 h 278"/>
                        <a:gd name="T40" fmla="*/ 237 w 256"/>
                        <a:gd name="T41" fmla="*/ 36 h 278"/>
                        <a:gd name="T42" fmla="*/ 229 w 256"/>
                        <a:gd name="T43" fmla="*/ 23 h 278"/>
                        <a:gd name="T44" fmla="*/ 217 w 256"/>
                        <a:gd name="T45" fmla="*/ 15 h 278"/>
                        <a:gd name="T46" fmla="*/ 180 w 256"/>
                        <a:gd name="T47" fmla="*/ 4 h 278"/>
                        <a:gd name="T48" fmla="*/ 173 w 256"/>
                        <a:gd name="T49" fmla="*/ 1 h 278"/>
                        <a:gd name="T50" fmla="*/ 166 w 256"/>
                        <a:gd name="T51" fmla="*/ 0 h 278"/>
                        <a:gd name="T52" fmla="*/ 168 w 256"/>
                        <a:gd name="T53" fmla="*/ 8 h 278"/>
                        <a:gd name="T54" fmla="*/ 173 w 256"/>
                        <a:gd name="T55" fmla="*/ 15 h 278"/>
                        <a:gd name="T56" fmla="*/ 178 w 256"/>
                        <a:gd name="T57" fmla="*/ 24 h 278"/>
                        <a:gd name="T58" fmla="*/ 180 w 256"/>
                        <a:gd name="T59" fmla="*/ 31 h 278"/>
                        <a:gd name="T60" fmla="*/ 181 w 256"/>
                        <a:gd name="T61" fmla="*/ 40 h 278"/>
                        <a:gd name="T62" fmla="*/ 178 w 256"/>
                        <a:gd name="T63" fmla="*/ 49 h 278"/>
                        <a:gd name="T64" fmla="*/ 172 w 256"/>
                        <a:gd name="T65" fmla="*/ 56 h 278"/>
                        <a:gd name="T66" fmla="*/ 162 w 256"/>
                        <a:gd name="T67" fmla="*/ 61 h 278"/>
                        <a:gd name="T68" fmla="*/ 152 w 256"/>
                        <a:gd name="T69" fmla="*/ 64 h 278"/>
                        <a:gd name="T70" fmla="*/ 140 w 256"/>
                        <a:gd name="T71" fmla="*/ 64 h 278"/>
                        <a:gd name="T72" fmla="*/ 129 w 256"/>
                        <a:gd name="T73" fmla="*/ 61 h 278"/>
                        <a:gd name="T74" fmla="*/ 115 w 256"/>
                        <a:gd name="T75" fmla="*/ 54 h 278"/>
                        <a:gd name="T76" fmla="*/ 106 w 256"/>
                        <a:gd name="T77" fmla="*/ 46 h 278"/>
                        <a:gd name="T78" fmla="*/ 102 w 256"/>
                        <a:gd name="T79" fmla="*/ 35 h 278"/>
                        <a:gd name="T80" fmla="*/ 98 w 256"/>
                        <a:gd name="T81" fmla="*/ 23 h 278"/>
                        <a:gd name="T82" fmla="*/ 94 w 256"/>
                        <a:gd name="T83" fmla="*/ 10 h 278"/>
                        <a:gd name="T84" fmla="*/ 93 w 256"/>
                        <a:gd name="T85" fmla="*/ 1 h 2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6"/>
                        <a:gd name="T130" fmla="*/ 0 h 278"/>
                        <a:gd name="T131" fmla="*/ 256 w 256"/>
                        <a:gd name="T132" fmla="*/ 278 h 2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6" h="278">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w="9525" cap="rnd">
                      <a:noFill/>
                      <a:round/>
                      <a:headEnd/>
                      <a:tailEnd/>
                    </a:ln>
                  </p:spPr>
                  <p:txBody>
                    <a:bodyPr/>
                    <a:lstStyle/>
                    <a:p>
                      <a:endParaRPr lang="en-US"/>
                    </a:p>
                  </p:txBody>
                </p:sp>
                <p:grpSp>
                  <p:nvGrpSpPr>
                    <p:cNvPr id="14343" name="Group 136"/>
                    <p:cNvGrpSpPr>
                      <a:grpSpLocks/>
                    </p:cNvGrpSpPr>
                    <p:nvPr/>
                  </p:nvGrpSpPr>
                  <p:grpSpPr bwMode="auto">
                    <a:xfrm>
                      <a:off x="1849" y="3075"/>
                      <a:ext cx="139" cy="204"/>
                      <a:chOff x="1849" y="3075"/>
                      <a:chExt cx="139" cy="204"/>
                    </a:xfrm>
                  </p:grpSpPr>
                  <p:sp>
                    <p:nvSpPr>
                      <p:cNvPr id="14476" name="Freeform 137"/>
                      <p:cNvSpPr>
                        <a:spLocks/>
                      </p:cNvSpPr>
                      <p:nvPr/>
                    </p:nvSpPr>
                    <p:spPr bwMode="auto">
                      <a:xfrm>
                        <a:off x="1849" y="3075"/>
                        <a:ext cx="139" cy="204"/>
                      </a:xfrm>
                      <a:custGeom>
                        <a:avLst/>
                        <a:gdLst>
                          <a:gd name="T0" fmla="*/ 1 w 139"/>
                          <a:gd name="T1" fmla="*/ 47 h 204"/>
                          <a:gd name="T2" fmla="*/ 0 w 139"/>
                          <a:gd name="T3" fmla="*/ 74 h 204"/>
                          <a:gd name="T4" fmla="*/ 3 w 139"/>
                          <a:gd name="T5" fmla="*/ 123 h 204"/>
                          <a:gd name="T6" fmla="*/ 0 w 139"/>
                          <a:gd name="T7" fmla="*/ 149 h 204"/>
                          <a:gd name="T8" fmla="*/ 3 w 139"/>
                          <a:gd name="T9" fmla="*/ 178 h 204"/>
                          <a:gd name="T10" fmla="*/ 13 w 139"/>
                          <a:gd name="T11" fmla="*/ 203 h 204"/>
                          <a:gd name="T12" fmla="*/ 39 w 139"/>
                          <a:gd name="T13" fmla="*/ 200 h 204"/>
                          <a:gd name="T14" fmla="*/ 69 w 139"/>
                          <a:gd name="T15" fmla="*/ 180 h 204"/>
                          <a:gd name="T16" fmla="*/ 117 w 139"/>
                          <a:gd name="T17" fmla="*/ 107 h 204"/>
                          <a:gd name="T18" fmla="*/ 127 w 139"/>
                          <a:gd name="T19" fmla="*/ 92 h 204"/>
                          <a:gd name="T20" fmla="*/ 130 w 139"/>
                          <a:gd name="T21" fmla="*/ 84 h 204"/>
                          <a:gd name="T22" fmla="*/ 135 w 139"/>
                          <a:gd name="T23" fmla="*/ 68 h 204"/>
                          <a:gd name="T24" fmla="*/ 135 w 139"/>
                          <a:gd name="T25" fmla="*/ 63 h 204"/>
                          <a:gd name="T26" fmla="*/ 132 w 139"/>
                          <a:gd name="T27" fmla="*/ 58 h 204"/>
                          <a:gd name="T28" fmla="*/ 127 w 139"/>
                          <a:gd name="T29" fmla="*/ 52 h 204"/>
                          <a:gd name="T30" fmla="*/ 124 w 139"/>
                          <a:gd name="T31" fmla="*/ 47 h 204"/>
                          <a:gd name="T32" fmla="*/ 125 w 139"/>
                          <a:gd name="T33" fmla="*/ 42 h 204"/>
                          <a:gd name="T34" fmla="*/ 130 w 139"/>
                          <a:gd name="T35" fmla="*/ 44 h 204"/>
                          <a:gd name="T36" fmla="*/ 133 w 139"/>
                          <a:gd name="T37" fmla="*/ 50 h 204"/>
                          <a:gd name="T38" fmla="*/ 135 w 139"/>
                          <a:gd name="T39" fmla="*/ 53 h 204"/>
                          <a:gd name="T40" fmla="*/ 138 w 139"/>
                          <a:gd name="T41" fmla="*/ 52 h 204"/>
                          <a:gd name="T42" fmla="*/ 137 w 139"/>
                          <a:gd name="T43" fmla="*/ 46 h 204"/>
                          <a:gd name="T44" fmla="*/ 136 w 139"/>
                          <a:gd name="T45" fmla="*/ 33 h 204"/>
                          <a:gd name="T46" fmla="*/ 134 w 139"/>
                          <a:gd name="T47" fmla="*/ 27 h 204"/>
                          <a:gd name="T48" fmla="*/ 130 w 139"/>
                          <a:gd name="T49" fmla="*/ 24 h 204"/>
                          <a:gd name="T50" fmla="*/ 127 w 139"/>
                          <a:gd name="T51" fmla="*/ 13 h 204"/>
                          <a:gd name="T52" fmla="*/ 124 w 139"/>
                          <a:gd name="T53" fmla="*/ 6 h 204"/>
                          <a:gd name="T54" fmla="*/ 123 w 139"/>
                          <a:gd name="T55" fmla="*/ 1 h 204"/>
                          <a:gd name="T56" fmla="*/ 118 w 139"/>
                          <a:gd name="T57" fmla="*/ 0 h 204"/>
                          <a:gd name="T58" fmla="*/ 101 w 139"/>
                          <a:gd name="T59" fmla="*/ 26 h 204"/>
                          <a:gd name="T60" fmla="*/ 96 w 139"/>
                          <a:gd name="T61" fmla="*/ 33 h 204"/>
                          <a:gd name="T62" fmla="*/ 95 w 139"/>
                          <a:gd name="T63" fmla="*/ 38 h 204"/>
                          <a:gd name="T64" fmla="*/ 101 w 139"/>
                          <a:gd name="T65" fmla="*/ 60 h 204"/>
                          <a:gd name="T66" fmla="*/ 107 w 139"/>
                          <a:gd name="T67" fmla="*/ 80 h 204"/>
                          <a:gd name="T68" fmla="*/ 53 w 139"/>
                          <a:gd name="T69" fmla="*/ 124 h 204"/>
                          <a:gd name="T70" fmla="*/ 53 w 139"/>
                          <a:gd name="T71" fmla="*/ 61 h 2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9"/>
                          <a:gd name="T109" fmla="*/ 0 h 204"/>
                          <a:gd name="T110" fmla="*/ 139 w 139"/>
                          <a:gd name="T111" fmla="*/ 204 h 2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9" h="204">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w="12700" cap="rnd">
                        <a:solidFill>
                          <a:srgbClr val="BF3F00"/>
                        </a:solidFill>
                        <a:round/>
                        <a:headEnd/>
                        <a:tailEnd/>
                      </a:ln>
                    </p:spPr>
                    <p:txBody>
                      <a:bodyPr/>
                      <a:lstStyle/>
                      <a:p>
                        <a:endParaRPr lang="en-US"/>
                      </a:p>
                    </p:txBody>
                  </p:sp>
                  <p:sp>
                    <p:nvSpPr>
                      <p:cNvPr id="14477" name="Freeform 138"/>
                      <p:cNvSpPr>
                        <a:spLocks/>
                      </p:cNvSpPr>
                      <p:nvPr/>
                    </p:nvSpPr>
                    <p:spPr bwMode="auto">
                      <a:xfrm>
                        <a:off x="1960" y="3100"/>
                        <a:ext cx="20" cy="17"/>
                      </a:xfrm>
                      <a:custGeom>
                        <a:avLst/>
                        <a:gdLst>
                          <a:gd name="T0" fmla="*/ 0 w 20"/>
                          <a:gd name="T1" fmla="*/ 16 h 17"/>
                          <a:gd name="T2" fmla="*/ 12 w 20"/>
                          <a:gd name="T3" fmla="*/ 0 h 17"/>
                          <a:gd name="T4" fmla="*/ 19 w 20"/>
                          <a:gd name="T5" fmla="*/ 0 h 17"/>
                          <a:gd name="T6" fmla="*/ 0 60000 65536"/>
                          <a:gd name="T7" fmla="*/ 0 60000 65536"/>
                          <a:gd name="T8" fmla="*/ 0 60000 65536"/>
                          <a:gd name="T9" fmla="*/ 0 w 20"/>
                          <a:gd name="T10" fmla="*/ 0 h 17"/>
                          <a:gd name="T11" fmla="*/ 20 w 20"/>
                          <a:gd name="T12" fmla="*/ 17 h 17"/>
                        </a:gdLst>
                        <a:ahLst/>
                        <a:cxnLst>
                          <a:cxn ang="T6">
                            <a:pos x="T0" y="T1"/>
                          </a:cxn>
                          <a:cxn ang="T7">
                            <a:pos x="T2" y="T3"/>
                          </a:cxn>
                          <a:cxn ang="T8">
                            <a:pos x="T4" y="T5"/>
                          </a:cxn>
                        </a:cxnLst>
                        <a:rect l="T9" t="T10" r="T11" b="T12"/>
                        <a:pathLst>
                          <a:path w="20" h="17">
                            <a:moveTo>
                              <a:pt x="0" y="16"/>
                            </a:moveTo>
                            <a:lnTo>
                              <a:pt x="12" y="0"/>
                            </a:lnTo>
                            <a:lnTo>
                              <a:pt x="19" y="0"/>
                            </a:lnTo>
                          </a:path>
                        </a:pathLst>
                      </a:custGeom>
                      <a:noFill/>
                      <a:ln w="12700" cap="rnd">
                        <a:solidFill>
                          <a:srgbClr val="BF3F00"/>
                        </a:solidFill>
                        <a:round/>
                        <a:headEnd type="none" w="sm" len="sm"/>
                        <a:tailEnd type="none" w="sm" len="sm"/>
                      </a:ln>
                    </p:spPr>
                    <p:txBody>
                      <a:bodyPr/>
                      <a:lstStyle/>
                      <a:p>
                        <a:endParaRPr lang="en-US"/>
                      </a:p>
                    </p:txBody>
                  </p:sp>
                  <p:sp>
                    <p:nvSpPr>
                      <p:cNvPr id="14478" name="Freeform 139"/>
                      <p:cNvSpPr>
                        <a:spLocks/>
                      </p:cNvSpPr>
                      <p:nvPr/>
                    </p:nvSpPr>
                    <p:spPr bwMode="auto">
                      <a:xfrm>
                        <a:off x="1957" y="3108"/>
                        <a:ext cx="27" cy="17"/>
                      </a:xfrm>
                      <a:custGeom>
                        <a:avLst/>
                        <a:gdLst>
                          <a:gd name="T0" fmla="*/ 0 w 27"/>
                          <a:gd name="T1" fmla="*/ 16 h 17"/>
                          <a:gd name="T2" fmla="*/ 15 w 27"/>
                          <a:gd name="T3" fmla="*/ 5 h 17"/>
                          <a:gd name="T4" fmla="*/ 26 w 27"/>
                          <a:gd name="T5" fmla="*/ 0 h 17"/>
                          <a:gd name="T6" fmla="*/ 0 60000 65536"/>
                          <a:gd name="T7" fmla="*/ 0 60000 65536"/>
                          <a:gd name="T8" fmla="*/ 0 60000 65536"/>
                          <a:gd name="T9" fmla="*/ 0 w 27"/>
                          <a:gd name="T10" fmla="*/ 0 h 17"/>
                          <a:gd name="T11" fmla="*/ 27 w 27"/>
                          <a:gd name="T12" fmla="*/ 17 h 17"/>
                        </a:gdLst>
                        <a:ahLst/>
                        <a:cxnLst>
                          <a:cxn ang="T6">
                            <a:pos x="T0" y="T1"/>
                          </a:cxn>
                          <a:cxn ang="T7">
                            <a:pos x="T2" y="T3"/>
                          </a:cxn>
                          <a:cxn ang="T8">
                            <a:pos x="T4" y="T5"/>
                          </a:cxn>
                        </a:cxnLst>
                        <a:rect l="T9" t="T10" r="T11" b="T12"/>
                        <a:pathLst>
                          <a:path w="27" h="17">
                            <a:moveTo>
                              <a:pt x="0" y="16"/>
                            </a:moveTo>
                            <a:lnTo>
                              <a:pt x="15" y="5"/>
                            </a:lnTo>
                            <a:lnTo>
                              <a:pt x="26" y="0"/>
                            </a:lnTo>
                          </a:path>
                        </a:pathLst>
                      </a:custGeom>
                      <a:noFill/>
                      <a:ln w="12700" cap="rnd">
                        <a:solidFill>
                          <a:srgbClr val="BF3F00"/>
                        </a:solidFill>
                        <a:round/>
                        <a:headEnd type="none" w="sm" len="sm"/>
                        <a:tailEnd type="none" w="sm" len="sm"/>
                      </a:ln>
                    </p:spPr>
                    <p:txBody>
                      <a:bodyPr/>
                      <a:lstStyle/>
                      <a:p>
                        <a:endParaRPr lang="en-US"/>
                      </a:p>
                    </p:txBody>
                  </p:sp>
                  <p:sp>
                    <p:nvSpPr>
                      <p:cNvPr id="14479" name="Freeform 140"/>
                      <p:cNvSpPr>
                        <a:spLocks/>
                      </p:cNvSpPr>
                      <p:nvPr/>
                    </p:nvSpPr>
                    <p:spPr bwMode="auto">
                      <a:xfrm>
                        <a:off x="1959" y="3096"/>
                        <a:ext cx="17" cy="17"/>
                      </a:xfrm>
                      <a:custGeom>
                        <a:avLst/>
                        <a:gdLst>
                          <a:gd name="T0" fmla="*/ 0 w 17"/>
                          <a:gd name="T1" fmla="*/ 16 h 17"/>
                          <a:gd name="T2" fmla="*/ 14 w 17"/>
                          <a:gd name="T3" fmla="*/ 0 h 17"/>
                          <a:gd name="T4" fmla="*/ 16 w 17"/>
                          <a:gd name="T5" fmla="*/ 8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16"/>
                            </a:moveTo>
                            <a:lnTo>
                              <a:pt x="14" y="0"/>
                            </a:lnTo>
                            <a:lnTo>
                              <a:pt x="16" y="8"/>
                            </a:lnTo>
                          </a:path>
                        </a:pathLst>
                      </a:custGeom>
                      <a:noFill/>
                      <a:ln w="12700" cap="rnd">
                        <a:solidFill>
                          <a:srgbClr val="BF3F00"/>
                        </a:solidFill>
                        <a:round/>
                        <a:headEnd type="none" w="sm" len="sm"/>
                        <a:tailEnd type="none" w="sm" len="sm"/>
                      </a:ln>
                    </p:spPr>
                    <p:txBody>
                      <a:bodyPr/>
                      <a:lstStyle/>
                      <a:p>
                        <a:endParaRPr lang="en-US"/>
                      </a:p>
                    </p:txBody>
                  </p:sp>
                  <p:sp>
                    <p:nvSpPr>
                      <p:cNvPr id="14480" name="Line 141"/>
                      <p:cNvSpPr>
                        <a:spLocks noChangeShapeType="1"/>
                      </p:cNvSpPr>
                      <p:nvPr/>
                    </p:nvSpPr>
                    <p:spPr bwMode="auto">
                      <a:xfrm flipH="1" flipV="1">
                        <a:off x="1968" y="3083"/>
                        <a:ext cx="5" cy="2"/>
                      </a:xfrm>
                      <a:prstGeom prst="line">
                        <a:avLst/>
                      </a:prstGeom>
                      <a:noFill/>
                      <a:ln w="12700">
                        <a:solidFill>
                          <a:srgbClr val="BF3F00"/>
                        </a:solidFill>
                        <a:round/>
                        <a:headEnd type="none" w="sm" len="sm"/>
                        <a:tailEnd type="none" w="sm" len="sm"/>
                      </a:ln>
                    </p:spPr>
                    <p:txBody>
                      <a:bodyPr wrap="none" anchor="ctr"/>
                      <a:lstStyle/>
                      <a:p>
                        <a:endParaRPr lang="en-US"/>
                      </a:p>
                    </p:txBody>
                  </p:sp>
                </p:grpSp>
                <p:sp>
                  <p:nvSpPr>
                    <p:cNvPr id="14475" name="Freeform 142"/>
                    <p:cNvSpPr>
                      <a:spLocks/>
                    </p:cNvSpPr>
                    <p:nvPr/>
                  </p:nvSpPr>
                  <p:spPr bwMode="auto">
                    <a:xfrm>
                      <a:off x="1840" y="3098"/>
                      <a:ext cx="66" cy="42"/>
                    </a:xfrm>
                    <a:custGeom>
                      <a:avLst/>
                      <a:gdLst>
                        <a:gd name="T0" fmla="*/ 30 w 66"/>
                        <a:gd name="T1" fmla="*/ 15 h 42"/>
                        <a:gd name="T2" fmla="*/ 6 w 66"/>
                        <a:gd name="T3" fmla="*/ 0 h 42"/>
                        <a:gd name="T4" fmla="*/ 0 w 66"/>
                        <a:gd name="T5" fmla="*/ 11 h 42"/>
                        <a:gd name="T6" fmla="*/ 2 w 66"/>
                        <a:gd name="T7" fmla="*/ 14 h 42"/>
                        <a:gd name="T8" fmla="*/ 6 w 66"/>
                        <a:gd name="T9" fmla="*/ 17 h 42"/>
                        <a:gd name="T10" fmla="*/ 65 w 66"/>
                        <a:gd name="T11" fmla="*/ 41 h 42"/>
                        <a:gd name="T12" fmla="*/ 65 w 66"/>
                        <a:gd name="T13" fmla="*/ 35 h 42"/>
                        <a:gd name="T14" fmla="*/ 30 w 66"/>
                        <a:gd name="T15" fmla="*/ 15 h 42"/>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42"/>
                        <a:gd name="T26" fmla="*/ 66 w 66"/>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42">
                          <a:moveTo>
                            <a:pt x="30" y="15"/>
                          </a:moveTo>
                          <a:lnTo>
                            <a:pt x="6" y="0"/>
                          </a:lnTo>
                          <a:lnTo>
                            <a:pt x="0" y="11"/>
                          </a:lnTo>
                          <a:lnTo>
                            <a:pt x="2" y="14"/>
                          </a:lnTo>
                          <a:lnTo>
                            <a:pt x="6" y="17"/>
                          </a:lnTo>
                          <a:lnTo>
                            <a:pt x="65" y="41"/>
                          </a:lnTo>
                          <a:lnTo>
                            <a:pt x="65" y="35"/>
                          </a:lnTo>
                          <a:lnTo>
                            <a:pt x="30" y="15"/>
                          </a:lnTo>
                        </a:path>
                      </a:pathLst>
                    </a:custGeom>
                    <a:solidFill>
                      <a:srgbClr val="FFFF00"/>
                    </a:solidFill>
                    <a:ln w="9525" cap="rnd">
                      <a:noFill/>
                      <a:round/>
                      <a:headEnd/>
                      <a:tailEnd/>
                    </a:ln>
                  </p:spPr>
                  <p:txBody>
                    <a:bodyPr/>
                    <a:lstStyle/>
                    <a:p>
                      <a:endParaRPr lang="en-US"/>
                    </a:p>
                  </p:txBody>
                </p:sp>
              </p:grpSp>
              <p:grpSp>
                <p:nvGrpSpPr>
                  <p:cNvPr id="14344" name="Group 143"/>
                  <p:cNvGrpSpPr>
                    <a:grpSpLocks/>
                  </p:cNvGrpSpPr>
                  <p:nvPr/>
                </p:nvGrpSpPr>
                <p:grpSpPr bwMode="auto">
                  <a:xfrm>
                    <a:off x="1947" y="3054"/>
                    <a:ext cx="33" cy="48"/>
                    <a:chOff x="1947" y="3054"/>
                    <a:chExt cx="33" cy="48"/>
                  </a:xfrm>
                </p:grpSpPr>
                <p:sp>
                  <p:nvSpPr>
                    <p:cNvPr id="14471" name="Freeform 144"/>
                    <p:cNvSpPr>
                      <a:spLocks/>
                    </p:cNvSpPr>
                    <p:nvPr/>
                  </p:nvSpPr>
                  <p:spPr bwMode="auto">
                    <a:xfrm>
                      <a:off x="1947" y="3055"/>
                      <a:ext cx="26" cy="47"/>
                    </a:xfrm>
                    <a:custGeom>
                      <a:avLst/>
                      <a:gdLst>
                        <a:gd name="T0" fmla="*/ 24 w 26"/>
                        <a:gd name="T1" fmla="*/ 0 h 47"/>
                        <a:gd name="T2" fmla="*/ 16 w 26"/>
                        <a:gd name="T3" fmla="*/ 3 h 47"/>
                        <a:gd name="T4" fmla="*/ 9 w 26"/>
                        <a:gd name="T5" fmla="*/ 7 h 47"/>
                        <a:gd name="T6" fmla="*/ 4 w 26"/>
                        <a:gd name="T7" fmla="*/ 15 h 47"/>
                        <a:gd name="T8" fmla="*/ 0 w 26"/>
                        <a:gd name="T9" fmla="*/ 20 h 47"/>
                        <a:gd name="T10" fmla="*/ 1 w 26"/>
                        <a:gd name="T11" fmla="*/ 27 h 47"/>
                        <a:gd name="T12" fmla="*/ 2 w 26"/>
                        <a:gd name="T13" fmla="*/ 39 h 47"/>
                        <a:gd name="T14" fmla="*/ 3 w 26"/>
                        <a:gd name="T15" fmla="*/ 46 h 47"/>
                        <a:gd name="T16" fmla="*/ 12 w 26"/>
                        <a:gd name="T17" fmla="*/ 38 h 47"/>
                        <a:gd name="T18" fmla="*/ 12 w 26"/>
                        <a:gd name="T19" fmla="*/ 30 h 47"/>
                        <a:gd name="T20" fmla="*/ 11 w 26"/>
                        <a:gd name="T21" fmla="*/ 27 h 47"/>
                        <a:gd name="T22" fmla="*/ 10 w 26"/>
                        <a:gd name="T23" fmla="*/ 24 h 47"/>
                        <a:gd name="T24" fmla="*/ 12 w 26"/>
                        <a:gd name="T25" fmla="*/ 23 h 47"/>
                        <a:gd name="T26" fmla="*/ 13 w 26"/>
                        <a:gd name="T27" fmla="*/ 21 h 47"/>
                        <a:gd name="T28" fmla="*/ 15 w 26"/>
                        <a:gd name="T29" fmla="*/ 18 h 47"/>
                        <a:gd name="T30" fmla="*/ 16 w 26"/>
                        <a:gd name="T31" fmla="*/ 15 h 47"/>
                        <a:gd name="T32" fmla="*/ 17 w 26"/>
                        <a:gd name="T33" fmla="*/ 12 h 47"/>
                        <a:gd name="T34" fmla="*/ 19 w 26"/>
                        <a:gd name="T35" fmla="*/ 11 h 47"/>
                        <a:gd name="T36" fmla="*/ 22 w 26"/>
                        <a:gd name="T37" fmla="*/ 10 h 47"/>
                        <a:gd name="T38" fmla="*/ 24 w 26"/>
                        <a:gd name="T39" fmla="*/ 8 h 47"/>
                        <a:gd name="T40" fmla="*/ 25 w 26"/>
                        <a:gd name="T41" fmla="*/ 6 h 47"/>
                        <a:gd name="T42" fmla="*/ 25 w 26"/>
                        <a:gd name="T43" fmla="*/ 3 h 47"/>
                        <a:gd name="T44" fmla="*/ 24 w 26"/>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47"/>
                        <a:gd name="T71" fmla="*/ 26 w 26"/>
                        <a:gd name="T72" fmla="*/ 47 h 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47">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w="12700" cap="rnd">
                      <a:solidFill>
                        <a:srgbClr val="BF3F00"/>
                      </a:solidFill>
                      <a:round/>
                      <a:headEnd/>
                      <a:tailEnd/>
                    </a:ln>
                  </p:spPr>
                  <p:txBody>
                    <a:bodyPr/>
                    <a:lstStyle/>
                    <a:p>
                      <a:endParaRPr lang="en-US"/>
                    </a:p>
                  </p:txBody>
                </p:sp>
                <p:sp>
                  <p:nvSpPr>
                    <p:cNvPr id="14472" name="Freeform 145"/>
                    <p:cNvSpPr>
                      <a:spLocks/>
                    </p:cNvSpPr>
                    <p:nvPr/>
                  </p:nvSpPr>
                  <p:spPr bwMode="auto">
                    <a:xfrm>
                      <a:off x="1963" y="3054"/>
                      <a:ext cx="17" cy="17"/>
                    </a:xfrm>
                    <a:custGeom>
                      <a:avLst/>
                      <a:gdLst>
                        <a:gd name="T0" fmla="*/ 0 w 17"/>
                        <a:gd name="T1" fmla="*/ 12 h 17"/>
                        <a:gd name="T2" fmla="*/ 14 w 17"/>
                        <a:gd name="T3" fmla="*/ 0 h 17"/>
                        <a:gd name="T4" fmla="*/ 16 w 17"/>
                        <a:gd name="T5" fmla="*/ 6 h 17"/>
                        <a:gd name="T6" fmla="*/ 14 w 17"/>
                        <a:gd name="T7" fmla="*/ 9 h 17"/>
                        <a:gd name="T8" fmla="*/ 5 w 17"/>
                        <a:gd name="T9" fmla="*/ 16 h 17"/>
                        <a:gd name="T10" fmla="*/ 4 w 17"/>
                        <a:gd name="T11" fmla="*/ 16 h 17"/>
                        <a:gd name="T12" fmla="*/ 1 w 17"/>
                        <a:gd name="T13" fmla="*/ 16 h 17"/>
                        <a:gd name="T14" fmla="*/ 0 w 17"/>
                        <a:gd name="T15" fmla="*/ 12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12"/>
                          </a:moveTo>
                          <a:lnTo>
                            <a:pt x="14" y="0"/>
                          </a:lnTo>
                          <a:lnTo>
                            <a:pt x="16" y="6"/>
                          </a:lnTo>
                          <a:lnTo>
                            <a:pt x="14" y="9"/>
                          </a:lnTo>
                          <a:lnTo>
                            <a:pt x="5" y="16"/>
                          </a:lnTo>
                          <a:lnTo>
                            <a:pt x="4" y="16"/>
                          </a:lnTo>
                          <a:lnTo>
                            <a:pt x="1" y="16"/>
                          </a:lnTo>
                          <a:lnTo>
                            <a:pt x="0" y="12"/>
                          </a:lnTo>
                        </a:path>
                      </a:pathLst>
                    </a:custGeom>
                    <a:solidFill>
                      <a:srgbClr val="FF001F"/>
                    </a:solidFill>
                    <a:ln w="12700" cap="rnd">
                      <a:solidFill>
                        <a:srgbClr val="FF001F"/>
                      </a:solidFill>
                      <a:round/>
                      <a:headEnd/>
                      <a:tailEnd/>
                    </a:ln>
                  </p:spPr>
                  <p:txBody>
                    <a:bodyPr/>
                    <a:lstStyle/>
                    <a:p>
                      <a:endParaRPr lang="en-US"/>
                    </a:p>
                  </p:txBody>
                </p:sp>
              </p:grpSp>
            </p:grpSp>
          </p:grpSp>
          <p:sp>
            <p:nvSpPr>
              <p:cNvPr id="14463" name="Freeform 146"/>
              <p:cNvSpPr>
                <a:spLocks/>
              </p:cNvSpPr>
              <p:nvPr/>
            </p:nvSpPr>
            <p:spPr bwMode="auto">
              <a:xfrm>
                <a:off x="1970" y="3030"/>
                <a:ext cx="168" cy="201"/>
              </a:xfrm>
              <a:custGeom>
                <a:avLst/>
                <a:gdLst>
                  <a:gd name="T0" fmla="*/ 65 w 168"/>
                  <a:gd name="T1" fmla="*/ 0 h 201"/>
                  <a:gd name="T2" fmla="*/ 162 w 168"/>
                  <a:gd name="T3" fmla="*/ 20 h 201"/>
                  <a:gd name="T4" fmla="*/ 154 w 168"/>
                  <a:gd name="T5" fmla="*/ 22 h 201"/>
                  <a:gd name="T6" fmla="*/ 167 w 168"/>
                  <a:gd name="T7" fmla="*/ 28 h 201"/>
                  <a:gd name="T8" fmla="*/ 111 w 168"/>
                  <a:gd name="T9" fmla="*/ 200 h 201"/>
                  <a:gd name="T10" fmla="*/ 41 w 168"/>
                  <a:gd name="T11" fmla="*/ 192 h 201"/>
                  <a:gd name="T12" fmla="*/ 0 w 168"/>
                  <a:gd name="T13" fmla="*/ 169 h 201"/>
                  <a:gd name="T14" fmla="*/ 65 w 168"/>
                  <a:gd name="T15" fmla="*/ 0 h 201"/>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201"/>
                  <a:gd name="T26" fmla="*/ 168 w 168"/>
                  <a:gd name="T27" fmla="*/ 201 h 2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201">
                    <a:moveTo>
                      <a:pt x="65" y="0"/>
                    </a:moveTo>
                    <a:lnTo>
                      <a:pt x="162" y="20"/>
                    </a:lnTo>
                    <a:lnTo>
                      <a:pt x="154" y="22"/>
                    </a:lnTo>
                    <a:lnTo>
                      <a:pt x="167" y="28"/>
                    </a:lnTo>
                    <a:lnTo>
                      <a:pt x="111" y="200"/>
                    </a:lnTo>
                    <a:lnTo>
                      <a:pt x="41" y="192"/>
                    </a:lnTo>
                    <a:lnTo>
                      <a:pt x="0" y="169"/>
                    </a:lnTo>
                    <a:lnTo>
                      <a:pt x="65" y="0"/>
                    </a:lnTo>
                  </a:path>
                </a:pathLst>
              </a:custGeom>
              <a:solidFill>
                <a:srgbClr val="9FBFFF"/>
              </a:solidFill>
              <a:ln w="9525" cap="rnd">
                <a:noFill/>
                <a:round/>
                <a:headEnd/>
                <a:tailEnd/>
              </a:ln>
            </p:spPr>
            <p:txBody>
              <a:bodyPr/>
              <a:lstStyle/>
              <a:p>
                <a:endParaRPr lang="en-US"/>
              </a:p>
            </p:txBody>
          </p:sp>
          <p:sp>
            <p:nvSpPr>
              <p:cNvPr id="14464" name="Freeform 147"/>
              <p:cNvSpPr>
                <a:spLocks/>
              </p:cNvSpPr>
              <p:nvPr/>
            </p:nvSpPr>
            <p:spPr bwMode="auto">
              <a:xfrm>
                <a:off x="1945" y="3154"/>
                <a:ext cx="174" cy="99"/>
              </a:xfrm>
              <a:custGeom>
                <a:avLst/>
                <a:gdLst>
                  <a:gd name="T0" fmla="*/ 160 w 174"/>
                  <a:gd name="T1" fmla="*/ 7 h 99"/>
                  <a:gd name="T2" fmla="*/ 165 w 174"/>
                  <a:gd name="T3" fmla="*/ 40 h 99"/>
                  <a:gd name="T4" fmla="*/ 171 w 174"/>
                  <a:gd name="T5" fmla="*/ 67 h 99"/>
                  <a:gd name="T6" fmla="*/ 173 w 174"/>
                  <a:gd name="T7" fmla="*/ 82 h 99"/>
                  <a:gd name="T8" fmla="*/ 170 w 174"/>
                  <a:gd name="T9" fmla="*/ 91 h 99"/>
                  <a:gd name="T10" fmla="*/ 144 w 174"/>
                  <a:gd name="T11" fmla="*/ 97 h 99"/>
                  <a:gd name="T12" fmla="*/ 92 w 174"/>
                  <a:gd name="T13" fmla="*/ 94 h 99"/>
                  <a:gd name="T14" fmla="*/ 65 w 174"/>
                  <a:gd name="T15" fmla="*/ 98 h 99"/>
                  <a:gd name="T16" fmla="*/ 44 w 174"/>
                  <a:gd name="T17" fmla="*/ 95 h 99"/>
                  <a:gd name="T18" fmla="*/ 17 w 174"/>
                  <a:gd name="T19" fmla="*/ 93 h 99"/>
                  <a:gd name="T20" fmla="*/ 10 w 174"/>
                  <a:gd name="T21" fmla="*/ 81 h 99"/>
                  <a:gd name="T22" fmla="*/ 4 w 174"/>
                  <a:gd name="T23" fmla="*/ 72 h 99"/>
                  <a:gd name="T24" fmla="*/ 1 w 174"/>
                  <a:gd name="T25" fmla="*/ 59 h 99"/>
                  <a:gd name="T26" fmla="*/ 0 w 174"/>
                  <a:gd name="T27" fmla="*/ 51 h 99"/>
                  <a:gd name="T28" fmla="*/ 4 w 174"/>
                  <a:gd name="T29" fmla="*/ 49 h 99"/>
                  <a:gd name="T30" fmla="*/ 8 w 174"/>
                  <a:gd name="T31" fmla="*/ 53 h 99"/>
                  <a:gd name="T32" fmla="*/ 19 w 174"/>
                  <a:gd name="T33" fmla="*/ 58 h 99"/>
                  <a:gd name="T34" fmla="*/ 13 w 174"/>
                  <a:gd name="T35" fmla="*/ 51 h 99"/>
                  <a:gd name="T36" fmla="*/ 21 w 174"/>
                  <a:gd name="T37" fmla="*/ 47 h 99"/>
                  <a:gd name="T38" fmla="*/ 37 w 174"/>
                  <a:gd name="T39" fmla="*/ 45 h 99"/>
                  <a:gd name="T40" fmla="*/ 50 w 174"/>
                  <a:gd name="T41" fmla="*/ 45 h 99"/>
                  <a:gd name="T42" fmla="*/ 38 w 174"/>
                  <a:gd name="T43" fmla="*/ 43 h 99"/>
                  <a:gd name="T44" fmla="*/ 29 w 174"/>
                  <a:gd name="T45" fmla="*/ 43 h 99"/>
                  <a:gd name="T46" fmla="*/ 23 w 174"/>
                  <a:gd name="T47" fmla="*/ 40 h 99"/>
                  <a:gd name="T48" fmla="*/ 31 w 174"/>
                  <a:gd name="T49" fmla="*/ 35 h 99"/>
                  <a:gd name="T50" fmla="*/ 53 w 174"/>
                  <a:gd name="T51" fmla="*/ 33 h 99"/>
                  <a:gd name="T52" fmla="*/ 66 w 174"/>
                  <a:gd name="T53" fmla="*/ 37 h 99"/>
                  <a:gd name="T54" fmla="*/ 74 w 174"/>
                  <a:gd name="T55" fmla="*/ 48 h 99"/>
                  <a:gd name="T56" fmla="*/ 88 w 174"/>
                  <a:gd name="T57" fmla="*/ 56 h 99"/>
                  <a:gd name="T58" fmla="*/ 110 w 174"/>
                  <a:gd name="T59" fmla="*/ 57 h 99"/>
                  <a:gd name="T60" fmla="*/ 136 w 174"/>
                  <a:gd name="T61" fmla="*/ 51 h 99"/>
                  <a:gd name="T62" fmla="*/ 148 w 174"/>
                  <a:gd name="T63" fmla="*/ 23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4"/>
                  <a:gd name="T97" fmla="*/ 0 h 99"/>
                  <a:gd name="T98" fmla="*/ 174 w 174"/>
                  <a:gd name="T99" fmla="*/ 99 h 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4" h="99">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w="12700" cap="rnd">
                <a:solidFill>
                  <a:srgbClr val="BF3F00"/>
                </a:solidFill>
                <a:round/>
                <a:headEnd/>
                <a:tailEnd/>
              </a:ln>
            </p:spPr>
            <p:txBody>
              <a:bodyPr/>
              <a:lstStyle/>
              <a:p>
                <a:endParaRPr lang="en-US"/>
              </a:p>
            </p:txBody>
          </p:sp>
        </p:grpSp>
        <p:grpSp>
          <p:nvGrpSpPr>
            <p:cNvPr id="14345" name="Group 148"/>
            <p:cNvGrpSpPr>
              <a:grpSpLocks/>
            </p:cNvGrpSpPr>
            <p:nvPr/>
          </p:nvGrpSpPr>
          <p:grpSpPr bwMode="auto">
            <a:xfrm>
              <a:off x="1448" y="3173"/>
              <a:ext cx="193" cy="219"/>
              <a:chOff x="1448" y="3173"/>
              <a:chExt cx="193" cy="219"/>
            </a:xfrm>
          </p:grpSpPr>
          <p:sp>
            <p:nvSpPr>
              <p:cNvPr id="14454" name="Freeform 149"/>
              <p:cNvSpPr>
                <a:spLocks/>
              </p:cNvSpPr>
              <p:nvPr/>
            </p:nvSpPr>
            <p:spPr bwMode="auto">
              <a:xfrm>
                <a:off x="1471" y="3201"/>
                <a:ext cx="149" cy="174"/>
              </a:xfrm>
              <a:custGeom>
                <a:avLst/>
                <a:gdLst>
                  <a:gd name="T0" fmla="*/ 0 w 149"/>
                  <a:gd name="T1" fmla="*/ 128 h 174"/>
                  <a:gd name="T2" fmla="*/ 3 w 149"/>
                  <a:gd name="T3" fmla="*/ 119 h 174"/>
                  <a:gd name="T4" fmla="*/ 0 w 149"/>
                  <a:gd name="T5" fmla="*/ 98 h 174"/>
                  <a:gd name="T6" fmla="*/ 0 w 149"/>
                  <a:gd name="T7" fmla="*/ 84 h 174"/>
                  <a:gd name="T8" fmla="*/ 3 w 149"/>
                  <a:gd name="T9" fmla="*/ 62 h 174"/>
                  <a:gd name="T10" fmla="*/ 8 w 149"/>
                  <a:gd name="T11" fmla="*/ 46 h 174"/>
                  <a:gd name="T12" fmla="*/ 15 w 149"/>
                  <a:gd name="T13" fmla="*/ 33 h 174"/>
                  <a:gd name="T14" fmla="*/ 24 w 149"/>
                  <a:gd name="T15" fmla="*/ 20 h 174"/>
                  <a:gd name="T16" fmla="*/ 38 w 149"/>
                  <a:gd name="T17" fmla="*/ 10 h 174"/>
                  <a:gd name="T18" fmla="*/ 55 w 149"/>
                  <a:gd name="T19" fmla="*/ 3 h 174"/>
                  <a:gd name="T20" fmla="*/ 77 w 149"/>
                  <a:gd name="T21" fmla="*/ 0 h 174"/>
                  <a:gd name="T22" fmla="*/ 103 w 149"/>
                  <a:gd name="T23" fmla="*/ 7 h 174"/>
                  <a:gd name="T24" fmla="*/ 127 w 149"/>
                  <a:gd name="T25" fmla="*/ 21 h 174"/>
                  <a:gd name="T26" fmla="*/ 140 w 149"/>
                  <a:gd name="T27" fmla="*/ 33 h 174"/>
                  <a:gd name="T28" fmla="*/ 148 w 149"/>
                  <a:gd name="T29" fmla="*/ 50 h 174"/>
                  <a:gd name="T30" fmla="*/ 148 w 149"/>
                  <a:gd name="T31" fmla="*/ 67 h 174"/>
                  <a:gd name="T32" fmla="*/ 144 w 149"/>
                  <a:gd name="T33" fmla="*/ 84 h 174"/>
                  <a:gd name="T34" fmla="*/ 135 w 149"/>
                  <a:gd name="T35" fmla="*/ 104 h 174"/>
                  <a:gd name="T36" fmla="*/ 134 w 149"/>
                  <a:gd name="T37" fmla="*/ 117 h 174"/>
                  <a:gd name="T38" fmla="*/ 133 w 149"/>
                  <a:gd name="T39" fmla="*/ 123 h 174"/>
                  <a:gd name="T40" fmla="*/ 131 w 149"/>
                  <a:gd name="T41" fmla="*/ 128 h 174"/>
                  <a:gd name="T42" fmla="*/ 119 w 149"/>
                  <a:gd name="T43" fmla="*/ 146 h 174"/>
                  <a:gd name="T44" fmla="*/ 113 w 149"/>
                  <a:gd name="T45" fmla="*/ 153 h 174"/>
                  <a:gd name="T46" fmla="*/ 107 w 149"/>
                  <a:gd name="T47" fmla="*/ 161 h 174"/>
                  <a:gd name="T48" fmla="*/ 104 w 149"/>
                  <a:gd name="T49" fmla="*/ 164 h 174"/>
                  <a:gd name="T50" fmla="*/ 102 w 149"/>
                  <a:gd name="T51" fmla="*/ 166 h 174"/>
                  <a:gd name="T52" fmla="*/ 100 w 149"/>
                  <a:gd name="T53" fmla="*/ 167 h 174"/>
                  <a:gd name="T54" fmla="*/ 96 w 149"/>
                  <a:gd name="T55" fmla="*/ 167 h 174"/>
                  <a:gd name="T56" fmla="*/ 90 w 149"/>
                  <a:gd name="T57" fmla="*/ 166 h 174"/>
                  <a:gd name="T58" fmla="*/ 87 w 149"/>
                  <a:gd name="T59" fmla="*/ 165 h 174"/>
                  <a:gd name="T60" fmla="*/ 83 w 149"/>
                  <a:gd name="T61" fmla="*/ 165 h 174"/>
                  <a:gd name="T62" fmla="*/ 73 w 149"/>
                  <a:gd name="T63" fmla="*/ 173 h 174"/>
                  <a:gd name="T64" fmla="*/ 0 w 149"/>
                  <a:gd name="T65" fmla="*/ 128 h 1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74"/>
                  <a:gd name="T101" fmla="*/ 149 w 149"/>
                  <a:gd name="T102" fmla="*/ 174 h 1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74">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w="9525" cap="rnd">
                <a:noFill/>
                <a:round/>
                <a:headEnd/>
                <a:tailEnd/>
              </a:ln>
            </p:spPr>
            <p:txBody>
              <a:bodyPr/>
              <a:lstStyle/>
              <a:p>
                <a:endParaRPr lang="en-US"/>
              </a:p>
            </p:txBody>
          </p:sp>
          <p:sp>
            <p:nvSpPr>
              <p:cNvPr id="14455" name="Oval 150"/>
              <p:cNvSpPr>
                <a:spLocks noChangeArrowheads="1"/>
              </p:cNvSpPr>
              <p:nvPr/>
            </p:nvSpPr>
            <p:spPr bwMode="auto">
              <a:xfrm>
                <a:off x="1557" y="3339"/>
                <a:ext cx="15" cy="18"/>
              </a:xfrm>
              <a:prstGeom prst="ellipse">
                <a:avLst/>
              </a:prstGeom>
              <a:noFill/>
              <a:ln w="12700">
                <a:solidFill>
                  <a:srgbClr val="000000"/>
                </a:solidFill>
                <a:round/>
                <a:headEnd/>
                <a:tailEnd/>
              </a:ln>
            </p:spPr>
            <p:txBody>
              <a:bodyPr wrap="none" anchor="ctr"/>
              <a:lstStyle/>
              <a:p>
                <a:endParaRPr lang="en-US"/>
              </a:p>
            </p:txBody>
          </p:sp>
          <p:sp>
            <p:nvSpPr>
              <p:cNvPr id="14456" name="Freeform 151"/>
              <p:cNvSpPr>
                <a:spLocks/>
              </p:cNvSpPr>
              <p:nvPr/>
            </p:nvSpPr>
            <p:spPr bwMode="auto">
              <a:xfrm>
                <a:off x="1552" y="3314"/>
                <a:ext cx="19" cy="34"/>
              </a:xfrm>
              <a:custGeom>
                <a:avLst/>
                <a:gdLst>
                  <a:gd name="T0" fmla="*/ 1 w 19"/>
                  <a:gd name="T1" fmla="*/ 0 h 34"/>
                  <a:gd name="T2" fmla="*/ 0 w 19"/>
                  <a:gd name="T3" fmla="*/ 5 h 34"/>
                  <a:gd name="T4" fmla="*/ 0 w 19"/>
                  <a:gd name="T5" fmla="*/ 11 h 34"/>
                  <a:gd name="T6" fmla="*/ 4 w 19"/>
                  <a:gd name="T7" fmla="*/ 22 h 34"/>
                  <a:gd name="T8" fmla="*/ 8 w 19"/>
                  <a:gd name="T9" fmla="*/ 32 h 34"/>
                  <a:gd name="T10" fmla="*/ 14 w 19"/>
                  <a:gd name="T11" fmla="*/ 33 h 34"/>
                  <a:gd name="T12" fmla="*/ 18 w 19"/>
                  <a:gd name="T13" fmla="*/ 32 h 34"/>
                  <a:gd name="T14" fmla="*/ 0 60000 65536"/>
                  <a:gd name="T15" fmla="*/ 0 60000 65536"/>
                  <a:gd name="T16" fmla="*/ 0 60000 65536"/>
                  <a:gd name="T17" fmla="*/ 0 60000 65536"/>
                  <a:gd name="T18" fmla="*/ 0 60000 65536"/>
                  <a:gd name="T19" fmla="*/ 0 60000 65536"/>
                  <a:gd name="T20" fmla="*/ 0 60000 65536"/>
                  <a:gd name="T21" fmla="*/ 0 w 19"/>
                  <a:gd name="T22" fmla="*/ 0 h 34"/>
                  <a:gd name="T23" fmla="*/ 19 w 19"/>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4">
                    <a:moveTo>
                      <a:pt x="1" y="0"/>
                    </a:moveTo>
                    <a:lnTo>
                      <a:pt x="0" y="5"/>
                    </a:lnTo>
                    <a:lnTo>
                      <a:pt x="0" y="11"/>
                    </a:lnTo>
                    <a:lnTo>
                      <a:pt x="4" y="22"/>
                    </a:lnTo>
                    <a:lnTo>
                      <a:pt x="8" y="32"/>
                    </a:lnTo>
                    <a:lnTo>
                      <a:pt x="14" y="33"/>
                    </a:lnTo>
                    <a:lnTo>
                      <a:pt x="18" y="32"/>
                    </a:lnTo>
                  </a:path>
                </a:pathLst>
              </a:custGeom>
              <a:noFill/>
              <a:ln w="12700" cap="rnd">
                <a:solidFill>
                  <a:srgbClr val="FF7F3F"/>
                </a:solidFill>
                <a:round/>
                <a:headEnd type="none" w="sm" len="sm"/>
                <a:tailEnd type="none" w="sm" len="sm"/>
              </a:ln>
            </p:spPr>
            <p:txBody>
              <a:bodyPr/>
              <a:lstStyle/>
              <a:p>
                <a:endParaRPr lang="en-US"/>
              </a:p>
            </p:txBody>
          </p:sp>
          <p:sp>
            <p:nvSpPr>
              <p:cNvPr id="14457" name="Freeform 152"/>
              <p:cNvSpPr>
                <a:spLocks/>
              </p:cNvSpPr>
              <p:nvPr/>
            </p:nvSpPr>
            <p:spPr bwMode="auto">
              <a:xfrm>
                <a:off x="1460" y="3319"/>
                <a:ext cx="97" cy="73"/>
              </a:xfrm>
              <a:custGeom>
                <a:avLst/>
                <a:gdLst>
                  <a:gd name="T0" fmla="*/ 16 w 97"/>
                  <a:gd name="T1" fmla="*/ 0 h 73"/>
                  <a:gd name="T2" fmla="*/ 59 w 97"/>
                  <a:gd name="T3" fmla="*/ 20 h 73"/>
                  <a:gd name="T4" fmla="*/ 74 w 97"/>
                  <a:gd name="T5" fmla="*/ 29 h 73"/>
                  <a:gd name="T6" fmla="*/ 82 w 97"/>
                  <a:gd name="T7" fmla="*/ 35 h 73"/>
                  <a:gd name="T8" fmla="*/ 87 w 97"/>
                  <a:gd name="T9" fmla="*/ 41 h 73"/>
                  <a:gd name="T10" fmla="*/ 91 w 97"/>
                  <a:gd name="T11" fmla="*/ 45 h 73"/>
                  <a:gd name="T12" fmla="*/ 94 w 97"/>
                  <a:gd name="T13" fmla="*/ 51 h 73"/>
                  <a:gd name="T14" fmla="*/ 96 w 97"/>
                  <a:gd name="T15" fmla="*/ 55 h 73"/>
                  <a:gd name="T16" fmla="*/ 83 w 97"/>
                  <a:gd name="T17" fmla="*/ 72 h 73"/>
                  <a:gd name="T18" fmla="*/ 0 w 97"/>
                  <a:gd name="T19" fmla="*/ 12 h 73"/>
                  <a:gd name="T20" fmla="*/ 16 w 97"/>
                  <a:gd name="T21" fmla="*/ 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
                  <a:gd name="T34" fmla="*/ 0 h 73"/>
                  <a:gd name="T35" fmla="*/ 97 w 97"/>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 h="73">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w="9525" cap="rnd">
                <a:noFill/>
                <a:round/>
                <a:headEnd/>
                <a:tailEnd/>
              </a:ln>
            </p:spPr>
            <p:txBody>
              <a:bodyPr/>
              <a:lstStyle/>
              <a:p>
                <a:endParaRPr lang="en-US"/>
              </a:p>
            </p:txBody>
          </p:sp>
          <p:grpSp>
            <p:nvGrpSpPr>
              <p:cNvPr id="14353" name="Group 153"/>
              <p:cNvGrpSpPr>
                <a:grpSpLocks/>
              </p:cNvGrpSpPr>
              <p:nvPr/>
            </p:nvGrpSpPr>
            <p:grpSpPr bwMode="auto">
              <a:xfrm>
                <a:off x="1448" y="3173"/>
                <a:ext cx="193" cy="161"/>
                <a:chOff x="1448" y="3173"/>
                <a:chExt cx="193" cy="161"/>
              </a:xfrm>
            </p:grpSpPr>
            <p:sp>
              <p:nvSpPr>
                <p:cNvPr id="14459" name="Freeform 154"/>
                <p:cNvSpPr>
                  <a:spLocks/>
                </p:cNvSpPr>
                <p:nvPr/>
              </p:nvSpPr>
              <p:spPr bwMode="auto">
                <a:xfrm>
                  <a:off x="1448" y="3173"/>
                  <a:ext cx="193" cy="161"/>
                </a:xfrm>
                <a:custGeom>
                  <a:avLst/>
                  <a:gdLst>
                    <a:gd name="T0" fmla="*/ 90 w 193"/>
                    <a:gd name="T1" fmla="*/ 5 h 161"/>
                    <a:gd name="T2" fmla="*/ 98 w 193"/>
                    <a:gd name="T3" fmla="*/ 0 h 161"/>
                    <a:gd name="T4" fmla="*/ 114 w 193"/>
                    <a:gd name="T5" fmla="*/ 8 h 161"/>
                    <a:gd name="T6" fmla="*/ 137 w 193"/>
                    <a:gd name="T7" fmla="*/ 20 h 161"/>
                    <a:gd name="T8" fmla="*/ 181 w 193"/>
                    <a:gd name="T9" fmla="*/ 70 h 161"/>
                    <a:gd name="T10" fmla="*/ 188 w 193"/>
                    <a:gd name="T11" fmla="*/ 78 h 161"/>
                    <a:gd name="T12" fmla="*/ 191 w 193"/>
                    <a:gd name="T13" fmla="*/ 87 h 161"/>
                    <a:gd name="T14" fmla="*/ 192 w 193"/>
                    <a:gd name="T15" fmla="*/ 95 h 161"/>
                    <a:gd name="T16" fmla="*/ 191 w 193"/>
                    <a:gd name="T17" fmla="*/ 103 h 161"/>
                    <a:gd name="T18" fmla="*/ 189 w 193"/>
                    <a:gd name="T19" fmla="*/ 109 h 161"/>
                    <a:gd name="T20" fmla="*/ 186 w 193"/>
                    <a:gd name="T21" fmla="*/ 116 h 161"/>
                    <a:gd name="T22" fmla="*/ 181 w 193"/>
                    <a:gd name="T23" fmla="*/ 120 h 161"/>
                    <a:gd name="T24" fmla="*/ 158 w 193"/>
                    <a:gd name="T25" fmla="*/ 134 h 161"/>
                    <a:gd name="T26" fmla="*/ 153 w 193"/>
                    <a:gd name="T27" fmla="*/ 136 h 161"/>
                    <a:gd name="T28" fmla="*/ 147 w 193"/>
                    <a:gd name="T29" fmla="*/ 136 h 161"/>
                    <a:gd name="T30" fmla="*/ 137 w 193"/>
                    <a:gd name="T31" fmla="*/ 143 h 161"/>
                    <a:gd name="T32" fmla="*/ 122 w 193"/>
                    <a:gd name="T33" fmla="*/ 143 h 161"/>
                    <a:gd name="T34" fmla="*/ 117 w 193"/>
                    <a:gd name="T35" fmla="*/ 145 h 161"/>
                    <a:gd name="T36" fmla="*/ 115 w 193"/>
                    <a:gd name="T37" fmla="*/ 139 h 161"/>
                    <a:gd name="T38" fmla="*/ 110 w 193"/>
                    <a:gd name="T39" fmla="*/ 138 h 161"/>
                    <a:gd name="T40" fmla="*/ 105 w 193"/>
                    <a:gd name="T41" fmla="*/ 139 h 161"/>
                    <a:gd name="T42" fmla="*/ 102 w 193"/>
                    <a:gd name="T43" fmla="*/ 143 h 161"/>
                    <a:gd name="T44" fmla="*/ 101 w 193"/>
                    <a:gd name="T45" fmla="*/ 146 h 161"/>
                    <a:gd name="T46" fmla="*/ 102 w 193"/>
                    <a:gd name="T47" fmla="*/ 149 h 161"/>
                    <a:gd name="T48" fmla="*/ 94 w 193"/>
                    <a:gd name="T49" fmla="*/ 151 h 161"/>
                    <a:gd name="T50" fmla="*/ 86 w 193"/>
                    <a:gd name="T51" fmla="*/ 155 h 161"/>
                    <a:gd name="T52" fmla="*/ 74 w 193"/>
                    <a:gd name="T53" fmla="*/ 156 h 161"/>
                    <a:gd name="T54" fmla="*/ 62 w 193"/>
                    <a:gd name="T55" fmla="*/ 158 h 161"/>
                    <a:gd name="T56" fmla="*/ 47 w 193"/>
                    <a:gd name="T57" fmla="*/ 160 h 161"/>
                    <a:gd name="T58" fmla="*/ 28 w 193"/>
                    <a:gd name="T59" fmla="*/ 155 h 161"/>
                    <a:gd name="T60" fmla="*/ 12 w 193"/>
                    <a:gd name="T61" fmla="*/ 149 h 161"/>
                    <a:gd name="T62" fmla="*/ 10 w 193"/>
                    <a:gd name="T63" fmla="*/ 143 h 161"/>
                    <a:gd name="T64" fmla="*/ 7 w 193"/>
                    <a:gd name="T65" fmla="*/ 138 h 161"/>
                    <a:gd name="T66" fmla="*/ 6 w 193"/>
                    <a:gd name="T67" fmla="*/ 129 h 161"/>
                    <a:gd name="T68" fmla="*/ 2 w 193"/>
                    <a:gd name="T69" fmla="*/ 111 h 161"/>
                    <a:gd name="T70" fmla="*/ 1 w 193"/>
                    <a:gd name="T71" fmla="*/ 103 h 161"/>
                    <a:gd name="T72" fmla="*/ 0 w 193"/>
                    <a:gd name="T73" fmla="*/ 95 h 161"/>
                    <a:gd name="T74" fmla="*/ 2 w 193"/>
                    <a:gd name="T75" fmla="*/ 88 h 161"/>
                    <a:gd name="T76" fmla="*/ 6 w 193"/>
                    <a:gd name="T77" fmla="*/ 79 h 161"/>
                    <a:gd name="T78" fmla="*/ 10 w 193"/>
                    <a:gd name="T79" fmla="*/ 69 h 161"/>
                    <a:gd name="T80" fmla="*/ 18 w 193"/>
                    <a:gd name="T81" fmla="*/ 54 h 161"/>
                    <a:gd name="T82" fmla="*/ 34 w 193"/>
                    <a:gd name="T83" fmla="*/ 34 h 161"/>
                    <a:gd name="T84" fmla="*/ 48 w 193"/>
                    <a:gd name="T85" fmla="*/ 22 h 161"/>
                    <a:gd name="T86" fmla="*/ 68 w 193"/>
                    <a:gd name="T87" fmla="*/ 11 h 161"/>
                    <a:gd name="T88" fmla="*/ 80 w 193"/>
                    <a:gd name="T89" fmla="*/ 8 h 161"/>
                    <a:gd name="T90" fmla="*/ 90 w 193"/>
                    <a:gd name="T91" fmla="*/ 5 h 1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3"/>
                    <a:gd name="T139" fmla="*/ 0 h 161"/>
                    <a:gd name="T140" fmla="*/ 193 w 193"/>
                    <a:gd name="T141" fmla="*/ 161 h 16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3" h="161">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w="9525" cap="rnd">
                  <a:noFill/>
                  <a:round/>
                  <a:headEnd/>
                  <a:tailEnd/>
                </a:ln>
              </p:spPr>
              <p:txBody>
                <a:bodyPr/>
                <a:lstStyle/>
                <a:p>
                  <a:endParaRPr lang="en-US"/>
                </a:p>
              </p:txBody>
            </p:sp>
            <p:sp>
              <p:nvSpPr>
                <p:cNvPr id="14460" name="Freeform 155"/>
                <p:cNvSpPr>
                  <a:spLocks/>
                </p:cNvSpPr>
                <p:nvPr/>
              </p:nvSpPr>
              <p:spPr bwMode="auto">
                <a:xfrm>
                  <a:off x="1596" y="3299"/>
                  <a:ext cx="28" cy="30"/>
                </a:xfrm>
                <a:custGeom>
                  <a:avLst/>
                  <a:gdLst>
                    <a:gd name="T0" fmla="*/ 5 w 28"/>
                    <a:gd name="T1" fmla="*/ 4 h 30"/>
                    <a:gd name="T2" fmla="*/ 22 w 28"/>
                    <a:gd name="T3" fmla="*/ 4 h 30"/>
                    <a:gd name="T4" fmla="*/ 20 w 28"/>
                    <a:gd name="T5" fmla="*/ 0 h 30"/>
                    <a:gd name="T6" fmla="*/ 23 w 28"/>
                    <a:gd name="T7" fmla="*/ 0 h 30"/>
                    <a:gd name="T8" fmla="*/ 27 w 28"/>
                    <a:gd name="T9" fmla="*/ 4 h 30"/>
                    <a:gd name="T10" fmla="*/ 27 w 28"/>
                    <a:gd name="T11" fmla="*/ 7 h 30"/>
                    <a:gd name="T12" fmla="*/ 24 w 28"/>
                    <a:gd name="T13" fmla="*/ 8 h 30"/>
                    <a:gd name="T14" fmla="*/ 24 w 28"/>
                    <a:gd name="T15" fmla="*/ 12 h 30"/>
                    <a:gd name="T16" fmla="*/ 23 w 28"/>
                    <a:gd name="T17" fmla="*/ 17 h 30"/>
                    <a:gd name="T18" fmla="*/ 21 w 28"/>
                    <a:gd name="T19" fmla="*/ 21 h 30"/>
                    <a:gd name="T20" fmla="*/ 20 w 28"/>
                    <a:gd name="T21" fmla="*/ 23 h 30"/>
                    <a:gd name="T22" fmla="*/ 18 w 28"/>
                    <a:gd name="T23" fmla="*/ 25 h 30"/>
                    <a:gd name="T24" fmla="*/ 16 w 28"/>
                    <a:gd name="T25" fmla="*/ 26 h 30"/>
                    <a:gd name="T26" fmla="*/ 14 w 28"/>
                    <a:gd name="T27" fmla="*/ 28 h 30"/>
                    <a:gd name="T28" fmla="*/ 11 w 28"/>
                    <a:gd name="T29" fmla="*/ 29 h 30"/>
                    <a:gd name="T30" fmla="*/ 9 w 28"/>
                    <a:gd name="T31" fmla="*/ 29 h 30"/>
                    <a:gd name="T32" fmla="*/ 7 w 28"/>
                    <a:gd name="T33" fmla="*/ 29 h 30"/>
                    <a:gd name="T34" fmla="*/ 9 w 28"/>
                    <a:gd name="T35" fmla="*/ 26 h 30"/>
                    <a:gd name="T36" fmla="*/ 11 w 28"/>
                    <a:gd name="T37" fmla="*/ 26 h 30"/>
                    <a:gd name="T38" fmla="*/ 14 w 28"/>
                    <a:gd name="T39" fmla="*/ 24 h 30"/>
                    <a:gd name="T40" fmla="*/ 17 w 28"/>
                    <a:gd name="T41" fmla="*/ 23 h 30"/>
                    <a:gd name="T42" fmla="*/ 18 w 28"/>
                    <a:gd name="T43" fmla="*/ 21 h 30"/>
                    <a:gd name="T44" fmla="*/ 19 w 28"/>
                    <a:gd name="T45" fmla="*/ 19 h 30"/>
                    <a:gd name="T46" fmla="*/ 20 w 28"/>
                    <a:gd name="T47" fmla="*/ 15 h 30"/>
                    <a:gd name="T48" fmla="*/ 21 w 28"/>
                    <a:gd name="T49" fmla="*/ 11 h 30"/>
                    <a:gd name="T50" fmla="*/ 22 w 28"/>
                    <a:gd name="T51" fmla="*/ 8 h 30"/>
                    <a:gd name="T52" fmla="*/ 0 w 28"/>
                    <a:gd name="T53" fmla="*/ 10 h 30"/>
                    <a:gd name="T54" fmla="*/ 5 w 28"/>
                    <a:gd name="T55" fmla="*/ 4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30"/>
                    <a:gd name="T86" fmla="*/ 28 w 28"/>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30">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w="9525" cap="rnd">
                  <a:noFill/>
                  <a:round/>
                  <a:headEnd/>
                  <a:tailEnd/>
                </a:ln>
              </p:spPr>
              <p:txBody>
                <a:bodyPr/>
                <a:lstStyle/>
                <a:p>
                  <a:endParaRPr lang="en-US"/>
                </a:p>
              </p:txBody>
            </p:sp>
          </p:grpSp>
        </p:grpSp>
        <p:grpSp>
          <p:nvGrpSpPr>
            <p:cNvPr id="14354" name="Group 156"/>
            <p:cNvGrpSpPr>
              <a:grpSpLocks/>
            </p:cNvGrpSpPr>
            <p:nvPr/>
          </p:nvGrpSpPr>
          <p:grpSpPr bwMode="auto">
            <a:xfrm>
              <a:off x="1661" y="3210"/>
              <a:ext cx="187" cy="214"/>
              <a:chOff x="1661" y="3210"/>
              <a:chExt cx="187" cy="214"/>
            </a:xfrm>
          </p:grpSpPr>
          <p:grpSp>
            <p:nvGrpSpPr>
              <p:cNvPr id="14355" name="Group 157"/>
              <p:cNvGrpSpPr>
                <a:grpSpLocks/>
              </p:cNvGrpSpPr>
              <p:nvPr/>
            </p:nvGrpSpPr>
            <p:grpSpPr bwMode="auto">
              <a:xfrm>
                <a:off x="1661" y="3210"/>
                <a:ext cx="178" cy="214"/>
                <a:chOff x="1661" y="3210"/>
                <a:chExt cx="178" cy="214"/>
              </a:xfrm>
            </p:grpSpPr>
            <p:sp>
              <p:nvSpPr>
                <p:cNvPr id="14452" name="Freeform 158"/>
                <p:cNvSpPr>
                  <a:spLocks/>
                </p:cNvSpPr>
                <p:nvPr/>
              </p:nvSpPr>
              <p:spPr bwMode="auto">
                <a:xfrm>
                  <a:off x="1674" y="3219"/>
                  <a:ext cx="165" cy="205"/>
                </a:xfrm>
                <a:custGeom>
                  <a:avLst/>
                  <a:gdLst>
                    <a:gd name="T0" fmla="*/ 142 w 165"/>
                    <a:gd name="T1" fmla="*/ 29 h 205"/>
                    <a:gd name="T2" fmla="*/ 153 w 165"/>
                    <a:gd name="T3" fmla="*/ 58 h 205"/>
                    <a:gd name="T4" fmla="*/ 154 w 165"/>
                    <a:gd name="T5" fmla="*/ 68 h 205"/>
                    <a:gd name="T6" fmla="*/ 151 w 165"/>
                    <a:gd name="T7" fmla="*/ 78 h 205"/>
                    <a:gd name="T8" fmla="*/ 153 w 165"/>
                    <a:gd name="T9" fmla="*/ 93 h 205"/>
                    <a:gd name="T10" fmla="*/ 164 w 165"/>
                    <a:gd name="T11" fmla="*/ 115 h 205"/>
                    <a:gd name="T12" fmla="*/ 156 w 165"/>
                    <a:gd name="T13" fmla="*/ 126 h 205"/>
                    <a:gd name="T14" fmla="*/ 159 w 165"/>
                    <a:gd name="T15" fmla="*/ 131 h 205"/>
                    <a:gd name="T16" fmla="*/ 157 w 165"/>
                    <a:gd name="T17" fmla="*/ 144 h 205"/>
                    <a:gd name="T18" fmla="*/ 155 w 165"/>
                    <a:gd name="T19" fmla="*/ 155 h 205"/>
                    <a:gd name="T20" fmla="*/ 154 w 165"/>
                    <a:gd name="T21" fmla="*/ 162 h 205"/>
                    <a:gd name="T22" fmla="*/ 155 w 165"/>
                    <a:gd name="T23" fmla="*/ 172 h 205"/>
                    <a:gd name="T24" fmla="*/ 151 w 165"/>
                    <a:gd name="T25" fmla="*/ 181 h 205"/>
                    <a:gd name="T26" fmla="*/ 144 w 165"/>
                    <a:gd name="T27" fmla="*/ 184 h 205"/>
                    <a:gd name="T28" fmla="*/ 133 w 165"/>
                    <a:gd name="T29" fmla="*/ 186 h 205"/>
                    <a:gd name="T30" fmla="*/ 101 w 165"/>
                    <a:gd name="T31" fmla="*/ 204 h 205"/>
                    <a:gd name="T32" fmla="*/ 11 w 165"/>
                    <a:gd name="T33" fmla="*/ 148 h 205"/>
                    <a:gd name="T34" fmla="*/ 10 w 165"/>
                    <a:gd name="T35" fmla="*/ 126 h 205"/>
                    <a:gd name="T36" fmla="*/ 4 w 165"/>
                    <a:gd name="T37" fmla="*/ 110 h 205"/>
                    <a:gd name="T38" fmla="*/ 3 w 165"/>
                    <a:gd name="T39" fmla="*/ 99 h 205"/>
                    <a:gd name="T40" fmla="*/ 0 w 165"/>
                    <a:gd name="T41" fmla="*/ 85 h 205"/>
                    <a:gd name="T42" fmla="*/ 3 w 165"/>
                    <a:gd name="T43" fmla="*/ 66 h 205"/>
                    <a:gd name="T44" fmla="*/ 7 w 165"/>
                    <a:gd name="T45" fmla="*/ 46 h 205"/>
                    <a:gd name="T46" fmla="*/ 13 w 165"/>
                    <a:gd name="T47" fmla="*/ 33 h 205"/>
                    <a:gd name="T48" fmla="*/ 23 w 165"/>
                    <a:gd name="T49" fmla="*/ 22 h 205"/>
                    <a:gd name="T50" fmla="*/ 35 w 165"/>
                    <a:gd name="T51" fmla="*/ 11 h 205"/>
                    <a:gd name="T52" fmla="*/ 49 w 165"/>
                    <a:gd name="T53" fmla="*/ 4 h 205"/>
                    <a:gd name="T54" fmla="*/ 67 w 165"/>
                    <a:gd name="T55" fmla="*/ 1 h 205"/>
                    <a:gd name="T56" fmla="*/ 81 w 165"/>
                    <a:gd name="T57" fmla="*/ 0 h 205"/>
                    <a:gd name="T58" fmla="*/ 97 w 165"/>
                    <a:gd name="T59" fmla="*/ 1 h 205"/>
                    <a:gd name="T60" fmla="*/ 116 w 165"/>
                    <a:gd name="T61" fmla="*/ 5 h 205"/>
                    <a:gd name="T62" fmla="*/ 130 w 165"/>
                    <a:gd name="T63" fmla="*/ 13 h 205"/>
                    <a:gd name="T64" fmla="*/ 142 w 165"/>
                    <a:gd name="T65" fmla="*/ 29 h 2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
                    <a:gd name="T100" fmla="*/ 0 h 205"/>
                    <a:gd name="T101" fmla="*/ 165 w 165"/>
                    <a:gd name="T102" fmla="*/ 205 h 2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 h="20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w="9525" cap="rnd">
                  <a:noFill/>
                  <a:round/>
                  <a:headEnd/>
                  <a:tailEnd/>
                </a:ln>
              </p:spPr>
              <p:txBody>
                <a:bodyPr/>
                <a:lstStyle/>
                <a:p>
                  <a:endParaRPr lang="en-US"/>
                </a:p>
              </p:txBody>
            </p:sp>
            <p:sp>
              <p:nvSpPr>
                <p:cNvPr id="14453" name="Freeform 159"/>
                <p:cNvSpPr>
                  <a:spLocks/>
                </p:cNvSpPr>
                <p:nvPr/>
              </p:nvSpPr>
              <p:spPr bwMode="auto">
                <a:xfrm>
                  <a:off x="1661" y="3210"/>
                  <a:ext cx="169" cy="173"/>
                </a:xfrm>
                <a:custGeom>
                  <a:avLst/>
                  <a:gdLst>
                    <a:gd name="T0" fmla="*/ 14 w 169"/>
                    <a:gd name="T1" fmla="*/ 152 h 173"/>
                    <a:gd name="T2" fmla="*/ 11 w 169"/>
                    <a:gd name="T3" fmla="*/ 131 h 173"/>
                    <a:gd name="T4" fmla="*/ 7 w 169"/>
                    <a:gd name="T5" fmla="*/ 122 h 173"/>
                    <a:gd name="T6" fmla="*/ 2 w 169"/>
                    <a:gd name="T7" fmla="*/ 108 h 173"/>
                    <a:gd name="T8" fmla="*/ 0 w 169"/>
                    <a:gd name="T9" fmla="*/ 97 h 173"/>
                    <a:gd name="T10" fmla="*/ 0 w 169"/>
                    <a:gd name="T11" fmla="*/ 83 h 173"/>
                    <a:gd name="T12" fmla="*/ 3 w 169"/>
                    <a:gd name="T13" fmla="*/ 65 h 173"/>
                    <a:gd name="T14" fmla="*/ 9 w 169"/>
                    <a:gd name="T15" fmla="*/ 47 h 173"/>
                    <a:gd name="T16" fmla="*/ 17 w 169"/>
                    <a:gd name="T17" fmla="*/ 31 h 173"/>
                    <a:gd name="T18" fmla="*/ 28 w 169"/>
                    <a:gd name="T19" fmla="*/ 18 h 173"/>
                    <a:gd name="T20" fmla="*/ 37 w 169"/>
                    <a:gd name="T21" fmla="*/ 10 h 173"/>
                    <a:gd name="T22" fmla="*/ 50 w 169"/>
                    <a:gd name="T23" fmla="*/ 3 h 173"/>
                    <a:gd name="T24" fmla="*/ 64 w 169"/>
                    <a:gd name="T25" fmla="*/ 0 h 173"/>
                    <a:gd name="T26" fmla="*/ 85 w 169"/>
                    <a:gd name="T27" fmla="*/ 0 h 173"/>
                    <a:gd name="T28" fmla="*/ 108 w 169"/>
                    <a:gd name="T29" fmla="*/ 3 h 173"/>
                    <a:gd name="T30" fmla="*/ 125 w 169"/>
                    <a:gd name="T31" fmla="*/ 3 h 173"/>
                    <a:gd name="T32" fmla="*/ 140 w 169"/>
                    <a:gd name="T33" fmla="*/ 5 h 173"/>
                    <a:gd name="T34" fmla="*/ 147 w 169"/>
                    <a:gd name="T35" fmla="*/ 6 h 173"/>
                    <a:gd name="T36" fmla="*/ 153 w 169"/>
                    <a:gd name="T37" fmla="*/ 11 h 173"/>
                    <a:gd name="T38" fmla="*/ 159 w 169"/>
                    <a:gd name="T39" fmla="*/ 21 h 173"/>
                    <a:gd name="T40" fmla="*/ 163 w 169"/>
                    <a:gd name="T41" fmla="*/ 29 h 173"/>
                    <a:gd name="T42" fmla="*/ 168 w 169"/>
                    <a:gd name="T43" fmla="*/ 37 h 173"/>
                    <a:gd name="T44" fmla="*/ 164 w 169"/>
                    <a:gd name="T45" fmla="*/ 49 h 173"/>
                    <a:gd name="T46" fmla="*/ 160 w 169"/>
                    <a:gd name="T47" fmla="*/ 60 h 173"/>
                    <a:gd name="T48" fmla="*/ 160 w 169"/>
                    <a:gd name="T49" fmla="*/ 66 h 173"/>
                    <a:gd name="T50" fmla="*/ 157 w 169"/>
                    <a:gd name="T51" fmla="*/ 73 h 173"/>
                    <a:gd name="T52" fmla="*/ 156 w 169"/>
                    <a:gd name="T53" fmla="*/ 82 h 173"/>
                    <a:gd name="T54" fmla="*/ 151 w 169"/>
                    <a:gd name="T55" fmla="*/ 86 h 173"/>
                    <a:gd name="T56" fmla="*/ 148 w 169"/>
                    <a:gd name="T57" fmla="*/ 113 h 173"/>
                    <a:gd name="T58" fmla="*/ 143 w 169"/>
                    <a:gd name="T59" fmla="*/ 118 h 173"/>
                    <a:gd name="T60" fmla="*/ 138 w 169"/>
                    <a:gd name="T61" fmla="*/ 117 h 173"/>
                    <a:gd name="T62" fmla="*/ 135 w 169"/>
                    <a:gd name="T63" fmla="*/ 111 h 173"/>
                    <a:gd name="T64" fmla="*/ 130 w 169"/>
                    <a:gd name="T65" fmla="*/ 103 h 173"/>
                    <a:gd name="T66" fmla="*/ 124 w 169"/>
                    <a:gd name="T67" fmla="*/ 103 h 173"/>
                    <a:gd name="T68" fmla="*/ 121 w 169"/>
                    <a:gd name="T69" fmla="*/ 113 h 173"/>
                    <a:gd name="T70" fmla="*/ 119 w 169"/>
                    <a:gd name="T71" fmla="*/ 127 h 173"/>
                    <a:gd name="T72" fmla="*/ 121 w 169"/>
                    <a:gd name="T73" fmla="*/ 138 h 173"/>
                    <a:gd name="T74" fmla="*/ 123 w 169"/>
                    <a:gd name="T75" fmla="*/ 144 h 173"/>
                    <a:gd name="T76" fmla="*/ 128 w 169"/>
                    <a:gd name="T77" fmla="*/ 149 h 173"/>
                    <a:gd name="T78" fmla="*/ 137 w 169"/>
                    <a:gd name="T79" fmla="*/ 155 h 173"/>
                    <a:gd name="T80" fmla="*/ 124 w 169"/>
                    <a:gd name="T81" fmla="*/ 153 h 173"/>
                    <a:gd name="T82" fmla="*/ 117 w 169"/>
                    <a:gd name="T83" fmla="*/ 153 h 173"/>
                    <a:gd name="T84" fmla="*/ 116 w 169"/>
                    <a:gd name="T85" fmla="*/ 155 h 173"/>
                    <a:gd name="T86" fmla="*/ 106 w 169"/>
                    <a:gd name="T87" fmla="*/ 165 h 173"/>
                    <a:gd name="T88" fmla="*/ 100 w 169"/>
                    <a:gd name="T89" fmla="*/ 167 h 173"/>
                    <a:gd name="T90" fmla="*/ 92 w 169"/>
                    <a:gd name="T91" fmla="*/ 170 h 173"/>
                    <a:gd name="T92" fmla="*/ 85 w 169"/>
                    <a:gd name="T93" fmla="*/ 172 h 173"/>
                    <a:gd name="T94" fmla="*/ 59 w 169"/>
                    <a:gd name="T95" fmla="*/ 169 h 173"/>
                    <a:gd name="T96" fmla="*/ 48 w 169"/>
                    <a:gd name="T97" fmla="*/ 168 h 173"/>
                    <a:gd name="T98" fmla="*/ 46 w 169"/>
                    <a:gd name="T99" fmla="*/ 165 h 173"/>
                    <a:gd name="T100" fmla="*/ 33 w 169"/>
                    <a:gd name="T101" fmla="*/ 160 h 173"/>
                    <a:gd name="T102" fmla="*/ 23 w 169"/>
                    <a:gd name="T103" fmla="*/ 158 h 173"/>
                    <a:gd name="T104" fmla="*/ 14 w 169"/>
                    <a:gd name="T105" fmla="*/ 152 h 1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9"/>
                    <a:gd name="T160" fmla="*/ 0 h 173"/>
                    <a:gd name="T161" fmla="*/ 169 w 169"/>
                    <a:gd name="T162" fmla="*/ 173 h 1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9" h="173">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w="9525" cap="rnd">
                  <a:noFill/>
                  <a:round/>
                  <a:headEnd/>
                  <a:tailEnd/>
                </a:ln>
              </p:spPr>
              <p:txBody>
                <a:bodyPr/>
                <a:lstStyle/>
                <a:p>
                  <a:endParaRPr lang="en-US"/>
                </a:p>
              </p:txBody>
            </p:sp>
          </p:grpSp>
          <p:sp>
            <p:nvSpPr>
              <p:cNvPr id="14451" name="Freeform 160"/>
              <p:cNvSpPr>
                <a:spLocks/>
              </p:cNvSpPr>
              <p:nvPr/>
            </p:nvSpPr>
            <p:spPr bwMode="auto">
              <a:xfrm>
                <a:off x="1804" y="3282"/>
                <a:ext cx="44" cy="52"/>
              </a:xfrm>
              <a:custGeom>
                <a:avLst/>
                <a:gdLst>
                  <a:gd name="T0" fmla="*/ 5 w 44"/>
                  <a:gd name="T1" fmla="*/ 16 h 52"/>
                  <a:gd name="T2" fmla="*/ 32 w 44"/>
                  <a:gd name="T3" fmla="*/ 4 h 52"/>
                  <a:gd name="T4" fmla="*/ 22 w 44"/>
                  <a:gd name="T5" fmla="*/ 4 h 52"/>
                  <a:gd name="T6" fmla="*/ 23 w 44"/>
                  <a:gd name="T7" fmla="*/ 0 h 52"/>
                  <a:gd name="T8" fmla="*/ 43 w 44"/>
                  <a:gd name="T9" fmla="*/ 0 h 52"/>
                  <a:gd name="T10" fmla="*/ 43 w 44"/>
                  <a:gd name="T11" fmla="*/ 4 h 52"/>
                  <a:gd name="T12" fmla="*/ 40 w 44"/>
                  <a:gd name="T13" fmla="*/ 9 h 52"/>
                  <a:gd name="T14" fmla="*/ 41 w 44"/>
                  <a:gd name="T15" fmla="*/ 19 h 52"/>
                  <a:gd name="T16" fmla="*/ 41 w 44"/>
                  <a:gd name="T17" fmla="*/ 29 h 52"/>
                  <a:gd name="T18" fmla="*/ 40 w 44"/>
                  <a:gd name="T19" fmla="*/ 36 h 52"/>
                  <a:gd name="T20" fmla="*/ 38 w 44"/>
                  <a:gd name="T21" fmla="*/ 42 h 52"/>
                  <a:gd name="T22" fmla="*/ 35 w 44"/>
                  <a:gd name="T23" fmla="*/ 46 h 52"/>
                  <a:gd name="T24" fmla="*/ 32 w 44"/>
                  <a:gd name="T25" fmla="*/ 49 h 52"/>
                  <a:gd name="T26" fmla="*/ 28 w 44"/>
                  <a:gd name="T27" fmla="*/ 51 h 52"/>
                  <a:gd name="T28" fmla="*/ 24 w 44"/>
                  <a:gd name="T29" fmla="*/ 51 h 52"/>
                  <a:gd name="T30" fmla="*/ 24 w 44"/>
                  <a:gd name="T31" fmla="*/ 49 h 52"/>
                  <a:gd name="T32" fmla="*/ 30 w 44"/>
                  <a:gd name="T33" fmla="*/ 46 h 52"/>
                  <a:gd name="T34" fmla="*/ 34 w 44"/>
                  <a:gd name="T35" fmla="*/ 41 h 52"/>
                  <a:gd name="T36" fmla="*/ 37 w 44"/>
                  <a:gd name="T37" fmla="*/ 30 h 52"/>
                  <a:gd name="T38" fmla="*/ 37 w 44"/>
                  <a:gd name="T39" fmla="*/ 22 h 52"/>
                  <a:gd name="T40" fmla="*/ 36 w 44"/>
                  <a:gd name="T41" fmla="*/ 14 h 52"/>
                  <a:gd name="T42" fmla="*/ 0 w 44"/>
                  <a:gd name="T43" fmla="*/ 33 h 52"/>
                  <a:gd name="T44" fmla="*/ 5 w 44"/>
                  <a:gd name="T45" fmla="*/ 16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
                  <a:gd name="T70" fmla="*/ 0 h 52"/>
                  <a:gd name="T71" fmla="*/ 44 w 44"/>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 h="52">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w="9525" cap="rnd">
                <a:noFill/>
                <a:round/>
                <a:headEnd/>
                <a:tailEnd/>
              </a:ln>
            </p:spPr>
            <p:txBody>
              <a:bodyPr/>
              <a:lstStyle/>
              <a:p>
                <a:endParaRPr lang="en-US"/>
              </a:p>
            </p:txBody>
          </p:sp>
        </p:grpSp>
        <p:sp>
          <p:nvSpPr>
            <p:cNvPr id="14439" name="Rectangle 161"/>
            <p:cNvSpPr>
              <a:spLocks noChangeArrowheads="1"/>
            </p:cNvSpPr>
            <p:nvPr/>
          </p:nvSpPr>
          <p:spPr bwMode="auto">
            <a:xfrm>
              <a:off x="1983" y="3159"/>
              <a:ext cx="8" cy="7"/>
            </a:xfrm>
            <a:prstGeom prst="rect">
              <a:avLst/>
            </a:prstGeom>
            <a:solidFill>
              <a:srgbClr val="FADB3A"/>
            </a:solidFill>
            <a:ln w="9525">
              <a:noFill/>
              <a:miter lim="800000"/>
              <a:headEnd/>
              <a:tailEnd/>
            </a:ln>
          </p:spPr>
          <p:txBody>
            <a:bodyPr wrap="none" anchor="ctr"/>
            <a:lstStyle/>
            <a:p>
              <a:endParaRPr lang="en-US"/>
            </a:p>
          </p:txBody>
        </p:sp>
        <p:sp>
          <p:nvSpPr>
            <p:cNvPr id="14440" name="Freeform 162"/>
            <p:cNvSpPr>
              <a:spLocks/>
            </p:cNvSpPr>
            <p:nvPr/>
          </p:nvSpPr>
          <p:spPr bwMode="auto">
            <a:xfrm>
              <a:off x="1961" y="3063"/>
              <a:ext cx="17" cy="26"/>
            </a:xfrm>
            <a:custGeom>
              <a:avLst/>
              <a:gdLst>
                <a:gd name="T0" fmla="*/ 0 w 17"/>
                <a:gd name="T1" fmla="*/ 25 h 26"/>
                <a:gd name="T2" fmla="*/ 8 w 17"/>
                <a:gd name="T3" fmla="*/ 4 h 26"/>
                <a:gd name="T4" fmla="*/ 10 w 17"/>
                <a:gd name="T5" fmla="*/ 2 h 26"/>
                <a:gd name="T6" fmla="*/ 16 w 17"/>
                <a:gd name="T7" fmla="*/ 0 h 26"/>
                <a:gd name="T8" fmla="*/ 8 w 17"/>
                <a:gd name="T9" fmla="*/ 21 h 26"/>
                <a:gd name="T10" fmla="*/ 0 w 17"/>
                <a:gd name="T11" fmla="*/ 25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0" y="25"/>
                  </a:moveTo>
                  <a:lnTo>
                    <a:pt x="8" y="4"/>
                  </a:lnTo>
                  <a:lnTo>
                    <a:pt x="10" y="2"/>
                  </a:lnTo>
                  <a:lnTo>
                    <a:pt x="16" y="0"/>
                  </a:lnTo>
                  <a:lnTo>
                    <a:pt x="8" y="21"/>
                  </a:lnTo>
                  <a:lnTo>
                    <a:pt x="0" y="25"/>
                  </a:lnTo>
                </a:path>
              </a:pathLst>
            </a:custGeom>
            <a:solidFill>
              <a:srgbClr val="E56C00"/>
            </a:solidFill>
            <a:ln w="9525" cap="rnd">
              <a:noFill/>
              <a:round/>
              <a:headEnd/>
              <a:tailEnd/>
            </a:ln>
          </p:spPr>
          <p:txBody>
            <a:bodyPr/>
            <a:lstStyle/>
            <a:p>
              <a:endParaRPr lang="en-US"/>
            </a:p>
          </p:txBody>
        </p:sp>
        <p:sp>
          <p:nvSpPr>
            <p:cNvPr id="14441" name="Freeform 163"/>
            <p:cNvSpPr>
              <a:spLocks/>
            </p:cNvSpPr>
            <p:nvPr/>
          </p:nvSpPr>
          <p:spPr bwMode="auto">
            <a:xfrm>
              <a:off x="1610" y="3296"/>
              <a:ext cx="17" cy="17"/>
            </a:xfrm>
            <a:custGeom>
              <a:avLst/>
              <a:gdLst>
                <a:gd name="T0" fmla="*/ 0 w 17"/>
                <a:gd name="T1" fmla="*/ 16 h 17"/>
                <a:gd name="T2" fmla="*/ 13 w 17"/>
                <a:gd name="T3" fmla="*/ 0 h 17"/>
                <a:gd name="T4" fmla="*/ 16 w 17"/>
                <a:gd name="T5" fmla="*/ 13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3" y="0"/>
                  </a:lnTo>
                  <a:lnTo>
                    <a:pt x="16" y="13"/>
                  </a:lnTo>
                  <a:lnTo>
                    <a:pt x="0" y="16"/>
                  </a:lnTo>
                </a:path>
              </a:pathLst>
            </a:custGeom>
            <a:solidFill>
              <a:srgbClr val="000000"/>
            </a:solidFill>
            <a:ln w="9525" cap="rnd">
              <a:noFill/>
              <a:round/>
              <a:headEnd/>
              <a:tailEnd/>
            </a:ln>
          </p:spPr>
          <p:txBody>
            <a:bodyPr/>
            <a:lstStyle/>
            <a:p>
              <a:endParaRPr lang="en-US"/>
            </a:p>
          </p:txBody>
        </p:sp>
        <p:sp>
          <p:nvSpPr>
            <p:cNvPr id="14442" name="Freeform 164"/>
            <p:cNvSpPr>
              <a:spLocks/>
            </p:cNvSpPr>
            <p:nvPr/>
          </p:nvSpPr>
          <p:spPr bwMode="auto">
            <a:xfrm>
              <a:off x="2039" y="3210"/>
              <a:ext cx="23" cy="44"/>
            </a:xfrm>
            <a:custGeom>
              <a:avLst/>
              <a:gdLst>
                <a:gd name="T0" fmla="*/ 7 w 23"/>
                <a:gd name="T1" fmla="*/ 2 h 44"/>
                <a:gd name="T2" fmla="*/ 8 w 23"/>
                <a:gd name="T3" fmla="*/ 6 h 44"/>
                <a:gd name="T4" fmla="*/ 10 w 23"/>
                <a:gd name="T5" fmla="*/ 11 h 44"/>
                <a:gd name="T6" fmla="*/ 10 w 23"/>
                <a:gd name="T7" fmla="*/ 16 h 44"/>
                <a:gd name="T8" fmla="*/ 10 w 23"/>
                <a:gd name="T9" fmla="*/ 20 h 44"/>
                <a:gd name="T10" fmla="*/ 9 w 23"/>
                <a:gd name="T11" fmla="*/ 27 h 44"/>
                <a:gd name="T12" fmla="*/ 7 w 23"/>
                <a:gd name="T13" fmla="*/ 30 h 44"/>
                <a:gd name="T14" fmla="*/ 4 w 23"/>
                <a:gd name="T15" fmla="*/ 35 h 44"/>
                <a:gd name="T16" fmla="*/ 0 w 23"/>
                <a:gd name="T17" fmla="*/ 38 h 44"/>
                <a:gd name="T18" fmla="*/ 2 w 23"/>
                <a:gd name="T19" fmla="*/ 41 h 44"/>
                <a:gd name="T20" fmla="*/ 4 w 23"/>
                <a:gd name="T21" fmla="*/ 42 h 44"/>
                <a:gd name="T22" fmla="*/ 6 w 23"/>
                <a:gd name="T23" fmla="*/ 42 h 44"/>
                <a:gd name="T24" fmla="*/ 7 w 23"/>
                <a:gd name="T25" fmla="*/ 42 h 44"/>
                <a:gd name="T26" fmla="*/ 9 w 23"/>
                <a:gd name="T27" fmla="*/ 41 h 44"/>
                <a:gd name="T28" fmla="*/ 10 w 23"/>
                <a:gd name="T29" fmla="*/ 41 h 44"/>
                <a:gd name="T30" fmla="*/ 13 w 23"/>
                <a:gd name="T31" fmla="*/ 41 h 44"/>
                <a:gd name="T32" fmla="*/ 14 w 23"/>
                <a:gd name="T33" fmla="*/ 41 h 44"/>
                <a:gd name="T34" fmla="*/ 14 w 23"/>
                <a:gd name="T35" fmla="*/ 42 h 44"/>
                <a:gd name="T36" fmla="*/ 17 w 23"/>
                <a:gd name="T37" fmla="*/ 43 h 44"/>
                <a:gd name="T38" fmla="*/ 19 w 23"/>
                <a:gd name="T39" fmla="*/ 42 h 44"/>
                <a:gd name="T40" fmla="*/ 20 w 23"/>
                <a:gd name="T41" fmla="*/ 38 h 44"/>
                <a:gd name="T42" fmla="*/ 21 w 23"/>
                <a:gd name="T43" fmla="*/ 32 h 44"/>
                <a:gd name="T44" fmla="*/ 22 w 23"/>
                <a:gd name="T45" fmla="*/ 25 h 44"/>
                <a:gd name="T46" fmla="*/ 21 w 23"/>
                <a:gd name="T47" fmla="*/ 17 h 44"/>
                <a:gd name="T48" fmla="*/ 21 w 23"/>
                <a:gd name="T49" fmla="*/ 12 h 44"/>
                <a:gd name="T50" fmla="*/ 18 w 23"/>
                <a:gd name="T51" fmla="*/ 5 h 44"/>
                <a:gd name="T52" fmla="*/ 17 w 23"/>
                <a:gd name="T53" fmla="*/ 2 h 44"/>
                <a:gd name="T54" fmla="*/ 16 w 23"/>
                <a:gd name="T55" fmla="*/ 0 h 44"/>
                <a:gd name="T56" fmla="*/ 14 w 23"/>
                <a:gd name="T57" fmla="*/ 0 h 44"/>
                <a:gd name="T58" fmla="*/ 11 w 23"/>
                <a:gd name="T59" fmla="*/ 0 h 44"/>
                <a:gd name="T60" fmla="*/ 8 w 23"/>
                <a:gd name="T61" fmla="*/ 0 h 44"/>
                <a:gd name="T62" fmla="*/ 7 w 23"/>
                <a:gd name="T63" fmla="*/ 2 h 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44"/>
                <a:gd name="T98" fmla="*/ 23 w 23"/>
                <a:gd name="T99" fmla="*/ 44 h 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44">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w="12700" cap="rnd">
              <a:solidFill>
                <a:srgbClr val="3F1F00"/>
              </a:solidFill>
              <a:round/>
              <a:headEnd/>
              <a:tailEnd/>
            </a:ln>
          </p:spPr>
          <p:txBody>
            <a:bodyPr/>
            <a:lstStyle/>
            <a:p>
              <a:endParaRPr lang="en-US"/>
            </a:p>
          </p:txBody>
        </p:sp>
        <p:grpSp>
          <p:nvGrpSpPr>
            <p:cNvPr id="14356" name="Group 165"/>
            <p:cNvGrpSpPr>
              <a:grpSpLocks/>
            </p:cNvGrpSpPr>
            <p:nvPr/>
          </p:nvGrpSpPr>
          <p:grpSpPr bwMode="auto">
            <a:xfrm>
              <a:off x="1899" y="3187"/>
              <a:ext cx="164" cy="222"/>
              <a:chOff x="1899" y="3187"/>
              <a:chExt cx="164" cy="222"/>
            </a:xfrm>
          </p:grpSpPr>
          <p:sp>
            <p:nvSpPr>
              <p:cNvPr id="14448" name="Freeform 166"/>
              <p:cNvSpPr>
                <a:spLocks/>
              </p:cNvSpPr>
              <p:nvPr/>
            </p:nvSpPr>
            <p:spPr bwMode="auto">
              <a:xfrm>
                <a:off x="1899" y="3195"/>
                <a:ext cx="157" cy="214"/>
              </a:xfrm>
              <a:custGeom>
                <a:avLst/>
                <a:gdLst>
                  <a:gd name="T0" fmla="*/ 15 w 157"/>
                  <a:gd name="T1" fmla="*/ 54 h 214"/>
                  <a:gd name="T2" fmla="*/ 8 w 157"/>
                  <a:gd name="T3" fmla="*/ 81 h 214"/>
                  <a:gd name="T4" fmla="*/ 5 w 157"/>
                  <a:gd name="T5" fmla="*/ 97 h 214"/>
                  <a:gd name="T6" fmla="*/ 1 w 157"/>
                  <a:gd name="T7" fmla="*/ 114 h 214"/>
                  <a:gd name="T8" fmla="*/ 0 w 157"/>
                  <a:gd name="T9" fmla="*/ 131 h 214"/>
                  <a:gd name="T10" fmla="*/ 2 w 157"/>
                  <a:gd name="T11" fmla="*/ 144 h 214"/>
                  <a:gd name="T12" fmla="*/ 4 w 157"/>
                  <a:gd name="T13" fmla="*/ 152 h 214"/>
                  <a:gd name="T14" fmla="*/ 5 w 157"/>
                  <a:gd name="T15" fmla="*/ 165 h 214"/>
                  <a:gd name="T16" fmla="*/ 12 w 157"/>
                  <a:gd name="T17" fmla="*/ 173 h 214"/>
                  <a:gd name="T18" fmla="*/ 18 w 157"/>
                  <a:gd name="T19" fmla="*/ 186 h 214"/>
                  <a:gd name="T20" fmla="*/ 31 w 157"/>
                  <a:gd name="T21" fmla="*/ 213 h 214"/>
                  <a:gd name="T22" fmla="*/ 141 w 157"/>
                  <a:gd name="T23" fmla="*/ 190 h 214"/>
                  <a:gd name="T24" fmla="*/ 136 w 157"/>
                  <a:gd name="T25" fmla="*/ 169 h 214"/>
                  <a:gd name="T26" fmla="*/ 143 w 157"/>
                  <a:gd name="T27" fmla="*/ 152 h 214"/>
                  <a:gd name="T28" fmla="*/ 150 w 157"/>
                  <a:gd name="T29" fmla="*/ 129 h 214"/>
                  <a:gd name="T30" fmla="*/ 155 w 157"/>
                  <a:gd name="T31" fmla="*/ 103 h 214"/>
                  <a:gd name="T32" fmla="*/ 156 w 157"/>
                  <a:gd name="T33" fmla="*/ 80 h 214"/>
                  <a:gd name="T34" fmla="*/ 152 w 157"/>
                  <a:gd name="T35" fmla="*/ 56 h 214"/>
                  <a:gd name="T36" fmla="*/ 146 w 157"/>
                  <a:gd name="T37" fmla="*/ 38 h 214"/>
                  <a:gd name="T38" fmla="*/ 132 w 157"/>
                  <a:gd name="T39" fmla="*/ 19 h 214"/>
                  <a:gd name="T40" fmla="*/ 118 w 157"/>
                  <a:gd name="T41" fmla="*/ 8 h 214"/>
                  <a:gd name="T42" fmla="*/ 105 w 157"/>
                  <a:gd name="T43" fmla="*/ 3 h 214"/>
                  <a:gd name="T44" fmla="*/ 88 w 157"/>
                  <a:gd name="T45" fmla="*/ 0 h 214"/>
                  <a:gd name="T46" fmla="*/ 68 w 157"/>
                  <a:gd name="T47" fmla="*/ 0 h 214"/>
                  <a:gd name="T48" fmla="*/ 53 w 157"/>
                  <a:gd name="T49" fmla="*/ 3 h 214"/>
                  <a:gd name="T50" fmla="*/ 41 w 157"/>
                  <a:gd name="T51" fmla="*/ 10 h 214"/>
                  <a:gd name="T52" fmla="*/ 29 w 157"/>
                  <a:gd name="T53" fmla="*/ 20 h 214"/>
                  <a:gd name="T54" fmla="*/ 23 w 157"/>
                  <a:gd name="T55" fmla="*/ 30 h 214"/>
                  <a:gd name="T56" fmla="*/ 17 w 157"/>
                  <a:gd name="T57" fmla="*/ 43 h 214"/>
                  <a:gd name="T58" fmla="*/ 15 w 157"/>
                  <a:gd name="T59" fmla="*/ 54 h 21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7"/>
                  <a:gd name="T91" fmla="*/ 0 h 214"/>
                  <a:gd name="T92" fmla="*/ 157 w 157"/>
                  <a:gd name="T93" fmla="*/ 214 h 21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7" h="214">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w="9525" cap="rnd">
                <a:noFill/>
                <a:round/>
                <a:headEnd/>
                <a:tailEnd/>
              </a:ln>
            </p:spPr>
            <p:txBody>
              <a:bodyPr/>
              <a:lstStyle/>
              <a:p>
                <a:endParaRPr lang="en-US"/>
              </a:p>
            </p:txBody>
          </p:sp>
          <p:sp>
            <p:nvSpPr>
              <p:cNvPr id="14449" name="Freeform 167"/>
              <p:cNvSpPr>
                <a:spLocks/>
              </p:cNvSpPr>
              <p:nvPr/>
            </p:nvSpPr>
            <p:spPr bwMode="auto">
              <a:xfrm>
                <a:off x="1899" y="3187"/>
                <a:ext cx="164" cy="194"/>
              </a:xfrm>
              <a:custGeom>
                <a:avLst/>
                <a:gdLst>
                  <a:gd name="T0" fmla="*/ 23 w 164"/>
                  <a:gd name="T1" fmla="*/ 25 h 194"/>
                  <a:gd name="T2" fmla="*/ 38 w 164"/>
                  <a:gd name="T3" fmla="*/ 7 h 194"/>
                  <a:gd name="T4" fmla="*/ 63 w 164"/>
                  <a:gd name="T5" fmla="*/ 0 h 194"/>
                  <a:gd name="T6" fmla="*/ 91 w 164"/>
                  <a:gd name="T7" fmla="*/ 0 h 194"/>
                  <a:gd name="T8" fmla="*/ 111 w 164"/>
                  <a:gd name="T9" fmla="*/ 6 h 194"/>
                  <a:gd name="T10" fmla="*/ 126 w 164"/>
                  <a:gd name="T11" fmla="*/ 16 h 194"/>
                  <a:gd name="T12" fmla="*/ 141 w 164"/>
                  <a:gd name="T13" fmla="*/ 29 h 194"/>
                  <a:gd name="T14" fmla="*/ 154 w 164"/>
                  <a:gd name="T15" fmla="*/ 48 h 194"/>
                  <a:gd name="T16" fmla="*/ 161 w 164"/>
                  <a:gd name="T17" fmla="*/ 77 h 194"/>
                  <a:gd name="T18" fmla="*/ 162 w 164"/>
                  <a:gd name="T19" fmla="*/ 104 h 194"/>
                  <a:gd name="T20" fmla="*/ 157 w 164"/>
                  <a:gd name="T21" fmla="*/ 133 h 194"/>
                  <a:gd name="T22" fmla="*/ 150 w 164"/>
                  <a:gd name="T23" fmla="*/ 165 h 194"/>
                  <a:gd name="T24" fmla="*/ 136 w 164"/>
                  <a:gd name="T25" fmla="*/ 181 h 194"/>
                  <a:gd name="T26" fmla="*/ 117 w 164"/>
                  <a:gd name="T27" fmla="*/ 188 h 194"/>
                  <a:gd name="T28" fmla="*/ 102 w 164"/>
                  <a:gd name="T29" fmla="*/ 193 h 194"/>
                  <a:gd name="T30" fmla="*/ 82 w 164"/>
                  <a:gd name="T31" fmla="*/ 189 h 194"/>
                  <a:gd name="T32" fmla="*/ 68 w 164"/>
                  <a:gd name="T33" fmla="*/ 187 h 194"/>
                  <a:gd name="T34" fmla="*/ 41 w 164"/>
                  <a:gd name="T35" fmla="*/ 186 h 194"/>
                  <a:gd name="T36" fmla="*/ 44 w 164"/>
                  <a:gd name="T37" fmla="*/ 171 h 194"/>
                  <a:gd name="T38" fmla="*/ 43 w 164"/>
                  <a:gd name="T39" fmla="*/ 162 h 194"/>
                  <a:gd name="T40" fmla="*/ 39 w 164"/>
                  <a:gd name="T41" fmla="*/ 156 h 194"/>
                  <a:gd name="T42" fmla="*/ 45 w 164"/>
                  <a:gd name="T43" fmla="*/ 147 h 194"/>
                  <a:gd name="T44" fmla="*/ 44 w 164"/>
                  <a:gd name="T45" fmla="*/ 134 h 194"/>
                  <a:gd name="T46" fmla="*/ 37 w 164"/>
                  <a:gd name="T47" fmla="*/ 114 h 194"/>
                  <a:gd name="T48" fmla="*/ 21 w 164"/>
                  <a:gd name="T49" fmla="*/ 105 h 194"/>
                  <a:gd name="T50" fmla="*/ 10 w 164"/>
                  <a:gd name="T51" fmla="*/ 112 h 194"/>
                  <a:gd name="T52" fmla="*/ 13 w 164"/>
                  <a:gd name="T53" fmla="*/ 129 h 194"/>
                  <a:gd name="T54" fmla="*/ 11 w 164"/>
                  <a:gd name="T55" fmla="*/ 140 h 194"/>
                  <a:gd name="T56" fmla="*/ 5 w 164"/>
                  <a:gd name="T57" fmla="*/ 113 h 194"/>
                  <a:gd name="T58" fmla="*/ 3 w 164"/>
                  <a:gd name="T59" fmla="*/ 83 h 194"/>
                  <a:gd name="T60" fmla="*/ 8 w 164"/>
                  <a:gd name="T61" fmla="*/ 54 h 194"/>
                  <a:gd name="T62" fmla="*/ 20 w 164"/>
                  <a:gd name="T63" fmla="*/ 37 h 1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
                  <a:gd name="T97" fmla="*/ 0 h 194"/>
                  <a:gd name="T98" fmla="*/ 164 w 164"/>
                  <a:gd name="T99" fmla="*/ 194 h 1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 h="19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w="9525" cap="rnd">
                <a:noFill/>
                <a:round/>
                <a:headEnd/>
                <a:tailEnd/>
              </a:ln>
            </p:spPr>
            <p:txBody>
              <a:bodyPr/>
              <a:lstStyle/>
              <a:p>
                <a:endParaRPr lang="en-US"/>
              </a:p>
            </p:txBody>
          </p:sp>
        </p:grpSp>
        <p:sp>
          <p:nvSpPr>
            <p:cNvPr id="14444" name="Freeform 168"/>
            <p:cNvSpPr>
              <a:spLocks/>
            </p:cNvSpPr>
            <p:nvPr/>
          </p:nvSpPr>
          <p:spPr bwMode="auto">
            <a:xfrm>
              <a:off x="1674" y="3352"/>
              <a:ext cx="115" cy="51"/>
            </a:xfrm>
            <a:custGeom>
              <a:avLst/>
              <a:gdLst>
                <a:gd name="T0" fmla="*/ 0 w 115"/>
                <a:gd name="T1" fmla="*/ 6 h 51"/>
                <a:gd name="T2" fmla="*/ 2 w 115"/>
                <a:gd name="T3" fmla="*/ 0 h 51"/>
                <a:gd name="T4" fmla="*/ 16 w 115"/>
                <a:gd name="T5" fmla="*/ 1 h 51"/>
                <a:gd name="T6" fmla="*/ 32 w 115"/>
                <a:gd name="T7" fmla="*/ 4 h 51"/>
                <a:gd name="T8" fmla="*/ 55 w 115"/>
                <a:gd name="T9" fmla="*/ 12 h 51"/>
                <a:gd name="T10" fmla="*/ 67 w 115"/>
                <a:gd name="T11" fmla="*/ 17 h 51"/>
                <a:gd name="T12" fmla="*/ 81 w 115"/>
                <a:gd name="T13" fmla="*/ 23 h 51"/>
                <a:gd name="T14" fmla="*/ 96 w 115"/>
                <a:gd name="T15" fmla="*/ 30 h 51"/>
                <a:gd name="T16" fmla="*/ 108 w 115"/>
                <a:gd name="T17" fmla="*/ 37 h 51"/>
                <a:gd name="T18" fmla="*/ 113 w 115"/>
                <a:gd name="T19" fmla="*/ 42 h 51"/>
                <a:gd name="T20" fmla="*/ 114 w 115"/>
                <a:gd name="T21" fmla="*/ 50 h 51"/>
                <a:gd name="T22" fmla="*/ 0 w 115"/>
                <a:gd name="T23" fmla="*/ 6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51"/>
                <a:gd name="T38" fmla="*/ 115 w 115"/>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51">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w="9525" cap="rnd">
              <a:noFill/>
              <a:round/>
              <a:headEnd/>
              <a:tailEnd/>
            </a:ln>
          </p:spPr>
          <p:txBody>
            <a:bodyPr/>
            <a:lstStyle/>
            <a:p>
              <a:endParaRPr lang="en-US"/>
            </a:p>
          </p:txBody>
        </p:sp>
        <p:sp>
          <p:nvSpPr>
            <p:cNvPr id="14445" name="Freeform 169"/>
            <p:cNvSpPr>
              <a:spLocks/>
            </p:cNvSpPr>
            <p:nvPr/>
          </p:nvSpPr>
          <p:spPr bwMode="auto">
            <a:xfrm>
              <a:off x="1366" y="3322"/>
              <a:ext cx="759" cy="124"/>
            </a:xfrm>
            <a:custGeom>
              <a:avLst/>
              <a:gdLst>
                <a:gd name="T0" fmla="*/ 3 w 759"/>
                <a:gd name="T1" fmla="*/ 89 h 124"/>
                <a:gd name="T2" fmla="*/ 32 w 759"/>
                <a:gd name="T3" fmla="*/ 53 h 124"/>
                <a:gd name="T4" fmla="*/ 49 w 759"/>
                <a:gd name="T5" fmla="*/ 38 h 124"/>
                <a:gd name="T6" fmla="*/ 63 w 759"/>
                <a:gd name="T7" fmla="*/ 26 h 124"/>
                <a:gd name="T8" fmla="*/ 85 w 759"/>
                <a:gd name="T9" fmla="*/ 7 h 124"/>
                <a:gd name="T10" fmla="*/ 95 w 759"/>
                <a:gd name="T11" fmla="*/ 0 h 124"/>
                <a:gd name="T12" fmla="*/ 161 w 759"/>
                <a:gd name="T13" fmla="*/ 32 h 124"/>
                <a:gd name="T14" fmla="*/ 176 w 759"/>
                <a:gd name="T15" fmla="*/ 50 h 124"/>
                <a:gd name="T16" fmla="*/ 187 w 759"/>
                <a:gd name="T17" fmla="*/ 63 h 124"/>
                <a:gd name="T18" fmla="*/ 200 w 759"/>
                <a:gd name="T19" fmla="*/ 79 h 124"/>
                <a:gd name="T20" fmla="*/ 207 w 759"/>
                <a:gd name="T21" fmla="*/ 89 h 124"/>
                <a:gd name="T22" fmla="*/ 247 w 759"/>
                <a:gd name="T23" fmla="*/ 67 h 124"/>
                <a:gd name="T24" fmla="*/ 265 w 759"/>
                <a:gd name="T25" fmla="*/ 57 h 124"/>
                <a:gd name="T26" fmla="*/ 289 w 759"/>
                <a:gd name="T27" fmla="*/ 48 h 124"/>
                <a:gd name="T28" fmla="*/ 308 w 759"/>
                <a:gd name="T29" fmla="*/ 32 h 124"/>
                <a:gd name="T30" fmla="*/ 339 w 759"/>
                <a:gd name="T31" fmla="*/ 41 h 124"/>
                <a:gd name="T32" fmla="*/ 364 w 759"/>
                <a:gd name="T33" fmla="*/ 51 h 124"/>
                <a:gd name="T34" fmla="*/ 390 w 759"/>
                <a:gd name="T35" fmla="*/ 62 h 124"/>
                <a:gd name="T36" fmla="*/ 394 w 759"/>
                <a:gd name="T37" fmla="*/ 63 h 124"/>
                <a:gd name="T38" fmla="*/ 413 w 759"/>
                <a:gd name="T39" fmla="*/ 67 h 124"/>
                <a:gd name="T40" fmla="*/ 434 w 759"/>
                <a:gd name="T41" fmla="*/ 89 h 124"/>
                <a:gd name="T42" fmla="*/ 445 w 759"/>
                <a:gd name="T43" fmla="*/ 102 h 124"/>
                <a:gd name="T44" fmla="*/ 473 w 759"/>
                <a:gd name="T45" fmla="*/ 116 h 124"/>
                <a:gd name="T46" fmla="*/ 550 w 759"/>
                <a:gd name="T47" fmla="*/ 76 h 124"/>
                <a:gd name="T48" fmla="*/ 663 w 759"/>
                <a:gd name="T49" fmla="*/ 50 h 124"/>
                <a:gd name="T50" fmla="*/ 705 w 759"/>
                <a:gd name="T51" fmla="*/ 63 h 124"/>
                <a:gd name="T52" fmla="*/ 747 w 759"/>
                <a:gd name="T53" fmla="*/ 91 h 124"/>
                <a:gd name="T54" fmla="*/ 758 w 759"/>
                <a:gd name="T55" fmla="*/ 123 h 124"/>
                <a:gd name="T56" fmla="*/ 0 w 759"/>
                <a:gd name="T57" fmla="*/ 123 h 124"/>
                <a:gd name="T58" fmla="*/ 3 w 759"/>
                <a:gd name="T59" fmla="*/ 89 h 1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59"/>
                <a:gd name="T91" fmla="*/ 0 h 124"/>
                <a:gd name="T92" fmla="*/ 759 w 759"/>
                <a:gd name="T93" fmla="*/ 124 h 1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59" h="124">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w="9525" cap="rnd">
              <a:noFill/>
              <a:round/>
              <a:headEnd/>
              <a:tailEnd/>
            </a:ln>
          </p:spPr>
          <p:txBody>
            <a:bodyPr/>
            <a:lstStyle/>
            <a:p>
              <a:endParaRPr lang="en-US"/>
            </a:p>
          </p:txBody>
        </p:sp>
        <p:sp>
          <p:nvSpPr>
            <p:cNvPr id="14446" name="Freeform 170"/>
            <p:cNvSpPr>
              <a:spLocks/>
            </p:cNvSpPr>
            <p:nvPr/>
          </p:nvSpPr>
          <p:spPr bwMode="auto">
            <a:xfrm>
              <a:off x="1449" y="3357"/>
              <a:ext cx="96" cy="69"/>
            </a:xfrm>
            <a:custGeom>
              <a:avLst/>
              <a:gdLst>
                <a:gd name="T0" fmla="*/ 0 w 96"/>
                <a:gd name="T1" fmla="*/ 0 h 69"/>
                <a:gd name="T2" fmla="*/ 46 w 96"/>
                <a:gd name="T3" fmla="*/ 11 h 69"/>
                <a:gd name="T4" fmla="*/ 62 w 96"/>
                <a:gd name="T5" fmla="*/ 17 h 69"/>
                <a:gd name="T6" fmla="*/ 70 w 96"/>
                <a:gd name="T7" fmla="*/ 21 h 69"/>
                <a:gd name="T8" fmla="*/ 79 w 96"/>
                <a:gd name="T9" fmla="*/ 28 h 69"/>
                <a:gd name="T10" fmla="*/ 87 w 96"/>
                <a:gd name="T11" fmla="*/ 38 h 69"/>
                <a:gd name="T12" fmla="*/ 91 w 96"/>
                <a:gd name="T13" fmla="*/ 47 h 69"/>
                <a:gd name="T14" fmla="*/ 95 w 96"/>
                <a:gd name="T15" fmla="*/ 57 h 69"/>
                <a:gd name="T16" fmla="*/ 88 w 96"/>
                <a:gd name="T17" fmla="*/ 68 h 69"/>
                <a:gd name="T18" fmla="*/ 85 w 96"/>
                <a:gd name="T19" fmla="*/ 56 h 69"/>
                <a:gd name="T20" fmla="*/ 78 w 96"/>
                <a:gd name="T21" fmla="*/ 46 h 69"/>
                <a:gd name="T22" fmla="*/ 73 w 96"/>
                <a:gd name="T23" fmla="*/ 38 h 69"/>
                <a:gd name="T24" fmla="*/ 68 w 96"/>
                <a:gd name="T25" fmla="*/ 33 h 69"/>
                <a:gd name="T26" fmla="*/ 58 w 96"/>
                <a:gd name="T27" fmla="*/ 28 h 69"/>
                <a:gd name="T28" fmla="*/ 47 w 96"/>
                <a:gd name="T29" fmla="*/ 22 h 69"/>
                <a:gd name="T30" fmla="*/ 32 w 96"/>
                <a:gd name="T31" fmla="*/ 16 h 69"/>
                <a:gd name="T32" fmla="*/ 18 w 96"/>
                <a:gd name="T33" fmla="*/ 9 h 69"/>
                <a:gd name="T34" fmla="*/ 0 w 96"/>
                <a:gd name="T35" fmla="*/ 0 h 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69"/>
                <a:gd name="T56" fmla="*/ 96 w 96"/>
                <a:gd name="T57" fmla="*/ 69 h 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69">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w="9525" cap="rnd">
              <a:noFill/>
              <a:round/>
              <a:headEnd/>
              <a:tailEnd/>
            </a:ln>
          </p:spPr>
          <p:txBody>
            <a:bodyPr/>
            <a:lstStyle/>
            <a:p>
              <a:endParaRPr lang="en-US"/>
            </a:p>
          </p:txBody>
        </p:sp>
        <p:sp>
          <p:nvSpPr>
            <p:cNvPr id="14447" name="Rectangle 171"/>
            <p:cNvSpPr>
              <a:spLocks noChangeArrowheads="1"/>
            </p:cNvSpPr>
            <p:nvPr/>
          </p:nvSpPr>
          <p:spPr bwMode="auto">
            <a:xfrm>
              <a:off x="1238" y="3503"/>
              <a:ext cx="1041" cy="212"/>
            </a:xfrm>
            <a:prstGeom prst="rect">
              <a:avLst/>
            </a:prstGeom>
            <a:noFill/>
            <a:ln w="9525">
              <a:noFill/>
              <a:miter lim="800000"/>
              <a:headEnd/>
              <a:tailEnd/>
            </a:ln>
          </p:spPr>
          <p:txBody>
            <a:bodyPr wrap="none" lIns="92075" tIns="46038" rIns="92075" bIns="46038">
              <a:spAutoFit/>
            </a:bodyPr>
            <a:lstStyle/>
            <a:p>
              <a:r>
                <a:rPr lang="en-US" sz="1600"/>
                <a:t>Professor Jones</a:t>
              </a:r>
            </a:p>
          </p:txBody>
        </p:sp>
      </p:grpSp>
      <p:grpSp>
        <p:nvGrpSpPr>
          <p:cNvPr id="14361" name="Group 172"/>
          <p:cNvGrpSpPr>
            <a:grpSpLocks/>
          </p:cNvGrpSpPr>
          <p:nvPr/>
        </p:nvGrpSpPr>
        <p:grpSpPr bwMode="auto">
          <a:xfrm>
            <a:off x="3656013" y="4070350"/>
            <a:ext cx="1708150" cy="1368425"/>
            <a:chOff x="2294" y="2229"/>
            <a:chExt cx="1076" cy="862"/>
          </a:xfrm>
        </p:grpSpPr>
        <p:sp>
          <p:nvSpPr>
            <p:cNvPr id="14352" name="Rectangle 173"/>
            <p:cNvSpPr>
              <a:spLocks noChangeArrowheads="1"/>
            </p:cNvSpPr>
            <p:nvPr/>
          </p:nvSpPr>
          <p:spPr bwMode="auto">
            <a:xfrm>
              <a:off x="2433" y="2229"/>
              <a:ext cx="553" cy="304"/>
            </a:xfrm>
            <a:prstGeom prst="rect">
              <a:avLst/>
            </a:prstGeom>
            <a:solidFill>
              <a:srgbClr val="000000"/>
            </a:solidFill>
            <a:ln w="9525">
              <a:noFill/>
              <a:miter lim="800000"/>
              <a:headEnd/>
              <a:tailEnd/>
            </a:ln>
          </p:spPr>
          <p:txBody>
            <a:bodyPr wrap="none" anchor="ctr"/>
            <a:lstStyle/>
            <a:p>
              <a:endParaRPr lang="en-US"/>
            </a:p>
          </p:txBody>
        </p:sp>
        <p:grpSp>
          <p:nvGrpSpPr>
            <p:cNvPr id="14368" name="Group 174"/>
            <p:cNvGrpSpPr>
              <a:grpSpLocks/>
            </p:cNvGrpSpPr>
            <p:nvPr/>
          </p:nvGrpSpPr>
          <p:grpSpPr bwMode="auto">
            <a:xfrm>
              <a:off x="2654" y="2447"/>
              <a:ext cx="171" cy="163"/>
              <a:chOff x="2654" y="2447"/>
              <a:chExt cx="171" cy="163"/>
            </a:xfrm>
          </p:grpSpPr>
          <p:sp>
            <p:nvSpPr>
              <p:cNvPr id="14431" name="Freeform 175"/>
              <p:cNvSpPr>
                <a:spLocks/>
              </p:cNvSpPr>
              <p:nvPr/>
            </p:nvSpPr>
            <p:spPr bwMode="auto">
              <a:xfrm>
                <a:off x="2700" y="2452"/>
                <a:ext cx="125" cy="157"/>
              </a:xfrm>
              <a:custGeom>
                <a:avLst/>
                <a:gdLst>
                  <a:gd name="T0" fmla="*/ 0 w 125"/>
                  <a:gd name="T1" fmla="*/ 115 h 157"/>
                  <a:gd name="T2" fmla="*/ 5 w 125"/>
                  <a:gd name="T3" fmla="*/ 107 h 157"/>
                  <a:gd name="T4" fmla="*/ 4 w 125"/>
                  <a:gd name="T5" fmla="*/ 95 h 157"/>
                  <a:gd name="T6" fmla="*/ 1 w 125"/>
                  <a:gd name="T7" fmla="*/ 69 h 157"/>
                  <a:gd name="T8" fmla="*/ 5 w 125"/>
                  <a:gd name="T9" fmla="*/ 41 h 157"/>
                  <a:gd name="T10" fmla="*/ 13 w 125"/>
                  <a:gd name="T11" fmla="*/ 20 h 157"/>
                  <a:gd name="T12" fmla="*/ 26 w 125"/>
                  <a:gd name="T13" fmla="*/ 8 h 157"/>
                  <a:gd name="T14" fmla="*/ 46 w 125"/>
                  <a:gd name="T15" fmla="*/ 2 h 157"/>
                  <a:gd name="T16" fmla="*/ 69 w 125"/>
                  <a:gd name="T17" fmla="*/ 0 h 157"/>
                  <a:gd name="T18" fmla="*/ 87 w 125"/>
                  <a:gd name="T19" fmla="*/ 2 h 157"/>
                  <a:gd name="T20" fmla="*/ 106 w 125"/>
                  <a:gd name="T21" fmla="*/ 14 h 157"/>
                  <a:gd name="T22" fmla="*/ 114 w 125"/>
                  <a:gd name="T23" fmla="*/ 29 h 157"/>
                  <a:gd name="T24" fmla="*/ 121 w 125"/>
                  <a:gd name="T25" fmla="*/ 48 h 157"/>
                  <a:gd name="T26" fmla="*/ 124 w 125"/>
                  <a:gd name="T27" fmla="*/ 75 h 157"/>
                  <a:gd name="T28" fmla="*/ 120 w 125"/>
                  <a:gd name="T29" fmla="*/ 81 h 157"/>
                  <a:gd name="T30" fmla="*/ 122 w 125"/>
                  <a:gd name="T31" fmla="*/ 89 h 157"/>
                  <a:gd name="T32" fmla="*/ 121 w 125"/>
                  <a:gd name="T33" fmla="*/ 103 h 157"/>
                  <a:gd name="T34" fmla="*/ 117 w 125"/>
                  <a:gd name="T35" fmla="*/ 118 h 157"/>
                  <a:gd name="T36" fmla="*/ 98 w 125"/>
                  <a:gd name="T37" fmla="*/ 143 h 157"/>
                  <a:gd name="T38" fmla="*/ 84 w 125"/>
                  <a:gd name="T39" fmla="*/ 148 h 157"/>
                  <a:gd name="T40" fmla="*/ 68 w 125"/>
                  <a:gd name="T41" fmla="*/ 153 h 157"/>
                  <a:gd name="T42" fmla="*/ 54 w 125"/>
                  <a:gd name="T43" fmla="*/ 156 h 157"/>
                  <a:gd name="T44" fmla="*/ 0 w 125"/>
                  <a:gd name="T45" fmla="*/ 115 h 1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
                  <a:gd name="T70" fmla="*/ 0 h 157"/>
                  <a:gd name="T71" fmla="*/ 125 w 125"/>
                  <a:gd name="T72" fmla="*/ 157 h 1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5" h="157">
                    <a:moveTo>
                      <a:pt x="0" y="115"/>
                    </a:moveTo>
                    <a:lnTo>
                      <a:pt x="5" y="107"/>
                    </a:lnTo>
                    <a:lnTo>
                      <a:pt x="4" y="95"/>
                    </a:lnTo>
                    <a:lnTo>
                      <a:pt x="1" y="69"/>
                    </a:lnTo>
                    <a:lnTo>
                      <a:pt x="5" y="41"/>
                    </a:lnTo>
                    <a:lnTo>
                      <a:pt x="13" y="20"/>
                    </a:lnTo>
                    <a:lnTo>
                      <a:pt x="26" y="8"/>
                    </a:lnTo>
                    <a:lnTo>
                      <a:pt x="46" y="2"/>
                    </a:lnTo>
                    <a:lnTo>
                      <a:pt x="69" y="0"/>
                    </a:lnTo>
                    <a:lnTo>
                      <a:pt x="87" y="2"/>
                    </a:lnTo>
                    <a:lnTo>
                      <a:pt x="106" y="14"/>
                    </a:lnTo>
                    <a:lnTo>
                      <a:pt x="114" y="29"/>
                    </a:lnTo>
                    <a:lnTo>
                      <a:pt x="121" y="48"/>
                    </a:lnTo>
                    <a:lnTo>
                      <a:pt x="124" y="75"/>
                    </a:lnTo>
                    <a:lnTo>
                      <a:pt x="120" y="81"/>
                    </a:lnTo>
                    <a:lnTo>
                      <a:pt x="122" y="89"/>
                    </a:lnTo>
                    <a:lnTo>
                      <a:pt x="121" y="103"/>
                    </a:lnTo>
                    <a:lnTo>
                      <a:pt x="117" y="118"/>
                    </a:lnTo>
                    <a:lnTo>
                      <a:pt x="98" y="143"/>
                    </a:lnTo>
                    <a:lnTo>
                      <a:pt x="84" y="148"/>
                    </a:lnTo>
                    <a:lnTo>
                      <a:pt x="68" y="153"/>
                    </a:lnTo>
                    <a:lnTo>
                      <a:pt x="54" y="156"/>
                    </a:lnTo>
                    <a:lnTo>
                      <a:pt x="0" y="115"/>
                    </a:lnTo>
                  </a:path>
                </a:pathLst>
              </a:custGeom>
              <a:solidFill>
                <a:srgbClr val="BF7F3F"/>
              </a:solidFill>
              <a:ln w="9525" cap="rnd">
                <a:noFill/>
                <a:round/>
                <a:headEnd/>
                <a:tailEnd/>
              </a:ln>
            </p:spPr>
            <p:txBody>
              <a:bodyPr/>
              <a:lstStyle/>
              <a:p>
                <a:endParaRPr lang="en-US"/>
              </a:p>
            </p:txBody>
          </p:sp>
          <p:sp>
            <p:nvSpPr>
              <p:cNvPr id="14432" name="Freeform 176"/>
              <p:cNvSpPr>
                <a:spLocks/>
              </p:cNvSpPr>
              <p:nvPr/>
            </p:nvSpPr>
            <p:spPr bwMode="auto">
              <a:xfrm>
                <a:off x="2694" y="2447"/>
                <a:ext cx="123" cy="128"/>
              </a:xfrm>
              <a:custGeom>
                <a:avLst/>
                <a:gdLst>
                  <a:gd name="T0" fmla="*/ 6 w 123"/>
                  <a:gd name="T1" fmla="*/ 110 h 128"/>
                  <a:gd name="T2" fmla="*/ 1 w 123"/>
                  <a:gd name="T3" fmla="*/ 79 h 128"/>
                  <a:gd name="T4" fmla="*/ 0 w 123"/>
                  <a:gd name="T5" fmla="*/ 62 h 128"/>
                  <a:gd name="T6" fmla="*/ 4 w 123"/>
                  <a:gd name="T7" fmla="*/ 38 h 128"/>
                  <a:gd name="T8" fmla="*/ 11 w 123"/>
                  <a:gd name="T9" fmla="*/ 19 h 128"/>
                  <a:gd name="T10" fmla="*/ 26 w 123"/>
                  <a:gd name="T11" fmla="*/ 5 h 128"/>
                  <a:gd name="T12" fmla="*/ 44 w 123"/>
                  <a:gd name="T13" fmla="*/ 1 h 128"/>
                  <a:gd name="T14" fmla="*/ 68 w 123"/>
                  <a:gd name="T15" fmla="*/ 0 h 128"/>
                  <a:gd name="T16" fmla="*/ 81 w 123"/>
                  <a:gd name="T17" fmla="*/ 2 h 128"/>
                  <a:gd name="T18" fmla="*/ 94 w 123"/>
                  <a:gd name="T19" fmla="*/ 6 h 128"/>
                  <a:gd name="T20" fmla="*/ 105 w 123"/>
                  <a:gd name="T21" fmla="*/ 12 h 128"/>
                  <a:gd name="T22" fmla="*/ 116 w 123"/>
                  <a:gd name="T23" fmla="*/ 20 h 128"/>
                  <a:gd name="T24" fmla="*/ 119 w 123"/>
                  <a:gd name="T25" fmla="*/ 27 h 128"/>
                  <a:gd name="T26" fmla="*/ 107 w 123"/>
                  <a:gd name="T27" fmla="*/ 20 h 128"/>
                  <a:gd name="T28" fmla="*/ 95 w 123"/>
                  <a:gd name="T29" fmla="*/ 19 h 128"/>
                  <a:gd name="T30" fmla="*/ 91 w 123"/>
                  <a:gd name="T31" fmla="*/ 19 h 128"/>
                  <a:gd name="T32" fmla="*/ 101 w 123"/>
                  <a:gd name="T33" fmla="*/ 26 h 128"/>
                  <a:gd name="T34" fmla="*/ 107 w 123"/>
                  <a:gd name="T35" fmla="*/ 34 h 128"/>
                  <a:gd name="T36" fmla="*/ 110 w 123"/>
                  <a:gd name="T37" fmla="*/ 42 h 128"/>
                  <a:gd name="T38" fmla="*/ 115 w 123"/>
                  <a:gd name="T39" fmla="*/ 48 h 128"/>
                  <a:gd name="T40" fmla="*/ 120 w 123"/>
                  <a:gd name="T41" fmla="*/ 55 h 128"/>
                  <a:gd name="T42" fmla="*/ 121 w 123"/>
                  <a:gd name="T43" fmla="*/ 62 h 128"/>
                  <a:gd name="T44" fmla="*/ 122 w 123"/>
                  <a:gd name="T45" fmla="*/ 70 h 128"/>
                  <a:gd name="T46" fmla="*/ 117 w 123"/>
                  <a:gd name="T47" fmla="*/ 86 h 128"/>
                  <a:gd name="T48" fmla="*/ 112 w 123"/>
                  <a:gd name="T49" fmla="*/ 96 h 128"/>
                  <a:gd name="T50" fmla="*/ 106 w 123"/>
                  <a:gd name="T51" fmla="*/ 93 h 128"/>
                  <a:gd name="T52" fmla="*/ 108 w 123"/>
                  <a:gd name="T53" fmla="*/ 89 h 128"/>
                  <a:gd name="T54" fmla="*/ 108 w 123"/>
                  <a:gd name="T55" fmla="*/ 83 h 128"/>
                  <a:gd name="T56" fmla="*/ 104 w 123"/>
                  <a:gd name="T57" fmla="*/ 78 h 128"/>
                  <a:gd name="T58" fmla="*/ 95 w 123"/>
                  <a:gd name="T59" fmla="*/ 81 h 128"/>
                  <a:gd name="T60" fmla="*/ 82 w 123"/>
                  <a:gd name="T61" fmla="*/ 88 h 128"/>
                  <a:gd name="T62" fmla="*/ 78 w 123"/>
                  <a:gd name="T63" fmla="*/ 103 h 128"/>
                  <a:gd name="T64" fmla="*/ 75 w 123"/>
                  <a:gd name="T65" fmla="*/ 109 h 128"/>
                  <a:gd name="T66" fmla="*/ 78 w 123"/>
                  <a:gd name="T67" fmla="*/ 114 h 128"/>
                  <a:gd name="T68" fmla="*/ 82 w 123"/>
                  <a:gd name="T69" fmla="*/ 116 h 128"/>
                  <a:gd name="T70" fmla="*/ 62 w 123"/>
                  <a:gd name="T71" fmla="*/ 123 h 128"/>
                  <a:gd name="T72" fmla="*/ 46 w 123"/>
                  <a:gd name="T73" fmla="*/ 125 h 128"/>
                  <a:gd name="T74" fmla="*/ 33 w 123"/>
                  <a:gd name="T75" fmla="*/ 127 h 128"/>
                  <a:gd name="T76" fmla="*/ 18 w 123"/>
                  <a:gd name="T77" fmla="*/ 118 h 128"/>
                  <a:gd name="T78" fmla="*/ 6 w 123"/>
                  <a:gd name="T79" fmla="*/ 110 h 1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3"/>
                  <a:gd name="T121" fmla="*/ 0 h 128"/>
                  <a:gd name="T122" fmla="*/ 123 w 123"/>
                  <a:gd name="T123" fmla="*/ 128 h 1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3" h="128">
                    <a:moveTo>
                      <a:pt x="6" y="110"/>
                    </a:moveTo>
                    <a:lnTo>
                      <a:pt x="1" y="79"/>
                    </a:lnTo>
                    <a:lnTo>
                      <a:pt x="0" y="62"/>
                    </a:lnTo>
                    <a:lnTo>
                      <a:pt x="4" y="38"/>
                    </a:lnTo>
                    <a:lnTo>
                      <a:pt x="11" y="19"/>
                    </a:lnTo>
                    <a:lnTo>
                      <a:pt x="26" y="5"/>
                    </a:lnTo>
                    <a:lnTo>
                      <a:pt x="44" y="1"/>
                    </a:lnTo>
                    <a:lnTo>
                      <a:pt x="68" y="0"/>
                    </a:lnTo>
                    <a:lnTo>
                      <a:pt x="81" y="2"/>
                    </a:lnTo>
                    <a:lnTo>
                      <a:pt x="94" y="6"/>
                    </a:lnTo>
                    <a:lnTo>
                      <a:pt x="105" y="12"/>
                    </a:lnTo>
                    <a:lnTo>
                      <a:pt x="116" y="20"/>
                    </a:lnTo>
                    <a:lnTo>
                      <a:pt x="119" y="27"/>
                    </a:lnTo>
                    <a:lnTo>
                      <a:pt x="107" y="20"/>
                    </a:lnTo>
                    <a:lnTo>
                      <a:pt x="95" y="19"/>
                    </a:lnTo>
                    <a:lnTo>
                      <a:pt x="91" y="19"/>
                    </a:lnTo>
                    <a:lnTo>
                      <a:pt x="101" y="26"/>
                    </a:lnTo>
                    <a:lnTo>
                      <a:pt x="107" y="34"/>
                    </a:lnTo>
                    <a:lnTo>
                      <a:pt x="110" y="42"/>
                    </a:lnTo>
                    <a:lnTo>
                      <a:pt x="115" y="48"/>
                    </a:lnTo>
                    <a:lnTo>
                      <a:pt x="120" y="55"/>
                    </a:lnTo>
                    <a:lnTo>
                      <a:pt x="121" y="62"/>
                    </a:lnTo>
                    <a:lnTo>
                      <a:pt x="122" y="70"/>
                    </a:lnTo>
                    <a:lnTo>
                      <a:pt x="117" y="86"/>
                    </a:lnTo>
                    <a:lnTo>
                      <a:pt x="112" y="96"/>
                    </a:lnTo>
                    <a:lnTo>
                      <a:pt x="106" y="93"/>
                    </a:lnTo>
                    <a:lnTo>
                      <a:pt x="108" y="89"/>
                    </a:lnTo>
                    <a:lnTo>
                      <a:pt x="108" y="83"/>
                    </a:lnTo>
                    <a:lnTo>
                      <a:pt x="104" y="78"/>
                    </a:lnTo>
                    <a:lnTo>
                      <a:pt x="95" y="81"/>
                    </a:lnTo>
                    <a:lnTo>
                      <a:pt x="82" y="88"/>
                    </a:lnTo>
                    <a:lnTo>
                      <a:pt x="78" y="103"/>
                    </a:lnTo>
                    <a:lnTo>
                      <a:pt x="75" y="109"/>
                    </a:lnTo>
                    <a:lnTo>
                      <a:pt x="78" y="114"/>
                    </a:lnTo>
                    <a:lnTo>
                      <a:pt x="82" y="116"/>
                    </a:lnTo>
                    <a:lnTo>
                      <a:pt x="62" y="123"/>
                    </a:lnTo>
                    <a:lnTo>
                      <a:pt x="46" y="125"/>
                    </a:lnTo>
                    <a:lnTo>
                      <a:pt x="33" y="127"/>
                    </a:lnTo>
                    <a:lnTo>
                      <a:pt x="18" y="118"/>
                    </a:lnTo>
                    <a:lnTo>
                      <a:pt x="6" y="110"/>
                    </a:lnTo>
                  </a:path>
                </a:pathLst>
              </a:custGeom>
              <a:solidFill>
                <a:srgbClr val="3F3F3F"/>
              </a:solidFill>
              <a:ln w="9525" cap="rnd">
                <a:noFill/>
                <a:round/>
                <a:headEnd/>
                <a:tailEnd/>
              </a:ln>
            </p:spPr>
            <p:txBody>
              <a:bodyPr/>
              <a:lstStyle/>
              <a:p>
                <a:endParaRPr lang="en-US"/>
              </a:p>
            </p:txBody>
          </p:sp>
          <p:sp>
            <p:nvSpPr>
              <p:cNvPr id="14433" name="Freeform 177"/>
              <p:cNvSpPr>
                <a:spLocks/>
              </p:cNvSpPr>
              <p:nvPr/>
            </p:nvSpPr>
            <p:spPr bwMode="auto">
              <a:xfrm>
                <a:off x="2654" y="2563"/>
                <a:ext cx="102" cy="47"/>
              </a:xfrm>
              <a:custGeom>
                <a:avLst/>
                <a:gdLst>
                  <a:gd name="T0" fmla="*/ 0 w 102"/>
                  <a:gd name="T1" fmla="*/ 32 h 47"/>
                  <a:gd name="T2" fmla="*/ 23 w 102"/>
                  <a:gd name="T3" fmla="*/ 21 h 47"/>
                  <a:gd name="T4" fmla="*/ 42 w 102"/>
                  <a:gd name="T5" fmla="*/ 0 h 47"/>
                  <a:gd name="T6" fmla="*/ 101 w 102"/>
                  <a:gd name="T7" fmla="*/ 46 h 47"/>
                  <a:gd name="T8" fmla="*/ 0 60000 65536"/>
                  <a:gd name="T9" fmla="*/ 0 60000 65536"/>
                  <a:gd name="T10" fmla="*/ 0 60000 65536"/>
                  <a:gd name="T11" fmla="*/ 0 60000 65536"/>
                  <a:gd name="T12" fmla="*/ 0 w 102"/>
                  <a:gd name="T13" fmla="*/ 0 h 47"/>
                  <a:gd name="T14" fmla="*/ 102 w 102"/>
                  <a:gd name="T15" fmla="*/ 47 h 47"/>
                </a:gdLst>
                <a:ahLst/>
                <a:cxnLst>
                  <a:cxn ang="T8">
                    <a:pos x="T0" y="T1"/>
                  </a:cxn>
                  <a:cxn ang="T9">
                    <a:pos x="T2" y="T3"/>
                  </a:cxn>
                  <a:cxn ang="T10">
                    <a:pos x="T4" y="T5"/>
                  </a:cxn>
                  <a:cxn ang="T11">
                    <a:pos x="T6" y="T7"/>
                  </a:cxn>
                </a:cxnLst>
                <a:rect l="T12" t="T13" r="T14" b="T15"/>
                <a:pathLst>
                  <a:path w="102" h="47">
                    <a:moveTo>
                      <a:pt x="0" y="32"/>
                    </a:moveTo>
                    <a:lnTo>
                      <a:pt x="23" y="21"/>
                    </a:lnTo>
                    <a:lnTo>
                      <a:pt x="42" y="0"/>
                    </a:lnTo>
                    <a:lnTo>
                      <a:pt x="101" y="46"/>
                    </a:lnTo>
                  </a:path>
                </a:pathLst>
              </a:custGeom>
              <a:noFill/>
              <a:ln w="12700" cap="rnd">
                <a:solidFill>
                  <a:srgbClr val="000000"/>
                </a:solidFill>
                <a:round/>
                <a:headEnd type="none" w="sm" len="sm"/>
                <a:tailEnd type="none" w="sm" len="sm"/>
              </a:ln>
            </p:spPr>
            <p:txBody>
              <a:bodyPr/>
              <a:lstStyle/>
              <a:p>
                <a:endParaRPr lang="en-US"/>
              </a:p>
            </p:txBody>
          </p:sp>
        </p:grpSp>
        <p:grpSp>
          <p:nvGrpSpPr>
            <p:cNvPr id="14376" name="Group 178"/>
            <p:cNvGrpSpPr>
              <a:grpSpLocks/>
            </p:cNvGrpSpPr>
            <p:nvPr/>
          </p:nvGrpSpPr>
          <p:grpSpPr bwMode="auto">
            <a:xfrm>
              <a:off x="2896" y="2232"/>
              <a:ext cx="298" cy="582"/>
              <a:chOff x="2896" y="2232"/>
              <a:chExt cx="298" cy="582"/>
            </a:xfrm>
          </p:grpSpPr>
          <p:sp>
            <p:nvSpPr>
              <p:cNvPr id="14379" name="Freeform 179"/>
              <p:cNvSpPr>
                <a:spLocks/>
              </p:cNvSpPr>
              <p:nvPr/>
            </p:nvSpPr>
            <p:spPr bwMode="auto">
              <a:xfrm>
                <a:off x="2918" y="2670"/>
                <a:ext cx="218" cy="144"/>
              </a:xfrm>
              <a:custGeom>
                <a:avLst/>
                <a:gdLst>
                  <a:gd name="T0" fmla="*/ 18 w 218"/>
                  <a:gd name="T1" fmla="*/ 0 h 144"/>
                  <a:gd name="T2" fmla="*/ 0 w 218"/>
                  <a:gd name="T3" fmla="*/ 143 h 144"/>
                  <a:gd name="T4" fmla="*/ 217 w 218"/>
                  <a:gd name="T5" fmla="*/ 143 h 144"/>
                  <a:gd name="T6" fmla="*/ 209 w 218"/>
                  <a:gd name="T7" fmla="*/ 2 h 144"/>
                  <a:gd name="T8" fmla="*/ 18 w 218"/>
                  <a:gd name="T9" fmla="*/ 0 h 144"/>
                  <a:gd name="T10" fmla="*/ 0 60000 65536"/>
                  <a:gd name="T11" fmla="*/ 0 60000 65536"/>
                  <a:gd name="T12" fmla="*/ 0 60000 65536"/>
                  <a:gd name="T13" fmla="*/ 0 60000 65536"/>
                  <a:gd name="T14" fmla="*/ 0 60000 65536"/>
                  <a:gd name="T15" fmla="*/ 0 w 218"/>
                  <a:gd name="T16" fmla="*/ 0 h 144"/>
                  <a:gd name="T17" fmla="*/ 218 w 218"/>
                  <a:gd name="T18" fmla="*/ 144 h 144"/>
                </a:gdLst>
                <a:ahLst/>
                <a:cxnLst>
                  <a:cxn ang="T10">
                    <a:pos x="T0" y="T1"/>
                  </a:cxn>
                  <a:cxn ang="T11">
                    <a:pos x="T2" y="T3"/>
                  </a:cxn>
                  <a:cxn ang="T12">
                    <a:pos x="T4" y="T5"/>
                  </a:cxn>
                  <a:cxn ang="T13">
                    <a:pos x="T6" y="T7"/>
                  </a:cxn>
                  <a:cxn ang="T14">
                    <a:pos x="T8" y="T9"/>
                  </a:cxn>
                </a:cxnLst>
                <a:rect l="T15" t="T16" r="T17" b="T18"/>
                <a:pathLst>
                  <a:path w="218" h="144">
                    <a:moveTo>
                      <a:pt x="18" y="0"/>
                    </a:moveTo>
                    <a:lnTo>
                      <a:pt x="0" y="143"/>
                    </a:lnTo>
                    <a:lnTo>
                      <a:pt x="217" y="143"/>
                    </a:lnTo>
                    <a:lnTo>
                      <a:pt x="209" y="2"/>
                    </a:lnTo>
                    <a:lnTo>
                      <a:pt x="18" y="0"/>
                    </a:lnTo>
                  </a:path>
                </a:pathLst>
              </a:custGeom>
              <a:solidFill>
                <a:srgbClr val="005F5F"/>
              </a:solidFill>
              <a:ln w="9525" cap="rnd">
                <a:noFill/>
                <a:round/>
                <a:headEnd/>
                <a:tailEnd/>
              </a:ln>
            </p:spPr>
            <p:txBody>
              <a:bodyPr/>
              <a:lstStyle/>
              <a:p>
                <a:endParaRPr lang="en-US"/>
              </a:p>
            </p:txBody>
          </p:sp>
          <p:grpSp>
            <p:nvGrpSpPr>
              <p:cNvPr id="14380" name="Group 180"/>
              <p:cNvGrpSpPr>
                <a:grpSpLocks/>
              </p:cNvGrpSpPr>
              <p:nvPr/>
            </p:nvGrpSpPr>
            <p:grpSpPr bwMode="auto">
              <a:xfrm>
                <a:off x="2896" y="2232"/>
                <a:ext cx="256" cy="452"/>
                <a:chOff x="2896" y="2232"/>
                <a:chExt cx="256" cy="452"/>
              </a:xfrm>
            </p:grpSpPr>
            <p:grpSp>
              <p:nvGrpSpPr>
                <p:cNvPr id="14383" name="Group 181"/>
                <p:cNvGrpSpPr>
                  <a:grpSpLocks/>
                </p:cNvGrpSpPr>
                <p:nvPr/>
              </p:nvGrpSpPr>
              <p:grpSpPr bwMode="auto">
                <a:xfrm>
                  <a:off x="2987" y="2372"/>
                  <a:ext cx="96" cy="110"/>
                  <a:chOff x="2987" y="2372"/>
                  <a:chExt cx="96" cy="110"/>
                </a:xfrm>
              </p:grpSpPr>
              <p:sp>
                <p:nvSpPr>
                  <p:cNvPr id="14428" name="Freeform 182"/>
                  <p:cNvSpPr>
                    <a:spLocks/>
                  </p:cNvSpPr>
                  <p:nvPr/>
                </p:nvSpPr>
                <p:spPr bwMode="auto">
                  <a:xfrm>
                    <a:off x="2987" y="2372"/>
                    <a:ext cx="96" cy="110"/>
                  </a:xfrm>
                  <a:custGeom>
                    <a:avLst/>
                    <a:gdLst>
                      <a:gd name="T0" fmla="*/ 18 w 96"/>
                      <a:gd name="T1" fmla="*/ 0 h 110"/>
                      <a:gd name="T2" fmla="*/ 12 w 96"/>
                      <a:gd name="T3" fmla="*/ 29 h 110"/>
                      <a:gd name="T4" fmla="*/ 10 w 96"/>
                      <a:gd name="T5" fmla="*/ 32 h 110"/>
                      <a:gd name="T6" fmla="*/ 5 w 96"/>
                      <a:gd name="T7" fmla="*/ 35 h 110"/>
                      <a:gd name="T8" fmla="*/ 0 w 96"/>
                      <a:gd name="T9" fmla="*/ 37 h 110"/>
                      <a:gd name="T10" fmla="*/ 6 w 96"/>
                      <a:gd name="T11" fmla="*/ 65 h 110"/>
                      <a:gd name="T12" fmla="*/ 8 w 96"/>
                      <a:gd name="T13" fmla="*/ 79 h 110"/>
                      <a:gd name="T14" fmla="*/ 11 w 96"/>
                      <a:gd name="T15" fmla="*/ 87 h 110"/>
                      <a:gd name="T16" fmla="*/ 14 w 96"/>
                      <a:gd name="T17" fmla="*/ 94 h 110"/>
                      <a:gd name="T18" fmla="*/ 21 w 96"/>
                      <a:gd name="T19" fmla="*/ 99 h 110"/>
                      <a:gd name="T20" fmla="*/ 33 w 96"/>
                      <a:gd name="T21" fmla="*/ 104 h 110"/>
                      <a:gd name="T22" fmla="*/ 46 w 96"/>
                      <a:gd name="T23" fmla="*/ 108 h 110"/>
                      <a:gd name="T24" fmla="*/ 56 w 96"/>
                      <a:gd name="T25" fmla="*/ 109 h 110"/>
                      <a:gd name="T26" fmla="*/ 65 w 96"/>
                      <a:gd name="T27" fmla="*/ 108 h 110"/>
                      <a:gd name="T28" fmla="*/ 76 w 96"/>
                      <a:gd name="T29" fmla="*/ 105 h 110"/>
                      <a:gd name="T30" fmla="*/ 83 w 96"/>
                      <a:gd name="T31" fmla="*/ 101 h 110"/>
                      <a:gd name="T32" fmla="*/ 93 w 96"/>
                      <a:gd name="T33" fmla="*/ 87 h 110"/>
                      <a:gd name="T34" fmla="*/ 95 w 96"/>
                      <a:gd name="T35" fmla="*/ 76 h 110"/>
                      <a:gd name="T36" fmla="*/ 94 w 96"/>
                      <a:gd name="T37" fmla="*/ 59 h 110"/>
                      <a:gd name="T38" fmla="*/ 90 w 96"/>
                      <a:gd name="T39" fmla="*/ 53 h 110"/>
                      <a:gd name="T40" fmla="*/ 79 w 96"/>
                      <a:gd name="T41" fmla="*/ 42 h 110"/>
                      <a:gd name="T42" fmla="*/ 76 w 96"/>
                      <a:gd name="T43" fmla="*/ 38 h 110"/>
                      <a:gd name="T44" fmla="*/ 75 w 96"/>
                      <a:gd name="T45" fmla="*/ 22 h 110"/>
                      <a:gd name="T46" fmla="*/ 77 w 96"/>
                      <a:gd name="T47" fmla="*/ 12 h 110"/>
                      <a:gd name="T48" fmla="*/ 18 w 96"/>
                      <a:gd name="T49" fmla="*/ 0 h 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6"/>
                      <a:gd name="T76" fmla="*/ 0 h 110"/>
                      <a:gd name="T77" fmla="*/ 96 w 96"/>
                      <a:gd name="T78" fmla="*/ 110 h 1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6" h="110">
                        <a:moveTo>
                          <a:pt x="18" y="0"/>
                        </a:moveTo>
                        <a:lnTo>
                          <a:pt x="12" y="29"/>
                        </a:lnTo>
                        <a:lnTo>
                          <a:pt x="10" y="32"/>
                        </a:lnTo>
                        <a:lnTo>
                          <a:pt x="5" y="35"/>
                        </a:lnTo>
                        <a:lnTo>
                          <a:pt x="0" y="37"/>
                        </a:lnTo>
                        <a:lnTo>
                          <a:pt x="6" y="65"/>
                        </a:lnTo>
                        <a:lnTo>
                          <a:pt x="8" y="79"/>
                        </a:lnTo>
                        <a:lnTo>
                          <a:pt x="11" y="87"/>
                        </a:lnTo>
                        <a:lnTo>
                          <a:pt x="14" y="94"/>
                        </a:lnTo>
                        <a:lnTo>
                          <a:pt x="21" y="99"/>
                        </a:lnTo>
                        <a:lnTo>
                          <a:pt x="33" y="104"/>
                        </a:lnTo>
                        <a:lnTo>
                          <a:pt x="46" y="108"/>
                        </a:lnTo>
                        <a:lnTo>
                          <a:pt x="56" y="109"/>
                        </a:lnTo>
                        <a:lnTo>
                          <a:pt x="65" y="108"/>
                        </a:lnTo>
                        <a:lnTo>
                          <a:pt x="76" y="105"/>
                        </a:lnTo>
                        <a:lnTo>
                          <a:pt x="83" y="101"/>
                        </a:lnTo>
                        <a:lnTo>
                          <a:pt x="93" y="87"/>
                        </a:lnTo>
                        <a:lnTo>
                          <a:pt x="95" y="76"/>
                        </a:lnTo>
                        <a:lnTo>
                          <a:pt x="94" y="59"/>
                        </a:lnTo>
                        <a:lnTo>
                          <a:pt x="90" y="53"/>
                        </a:lnTo>
                        <a:lnTo>
                          <a:pt x="79" y="42"/>
                        </a:lnTo>
                        <a:lnTo>
                          <a:pt x="76" y="38"/>
                        </a:lnTo>
                        <a:lnTo>
                          <a:pt x="75" y="22"/>
                        </a:lnTo>
                        <a:lnTo>
                          <a:pt x="77" y="12"/>
                        </a:lnTo>
                        <a:lnTo>
                          <a:pt x="18" y="0"/>
                        </a:lnTo>
                      </a:path>
                    </a:pathLst>
                  </a:custGeom>
                  <a:solidFill>
                    <a:srgbClr val="FF9F7F"/>
                  </a:solidFill>
                  <a:ln w="9525" cap="rnd">
                    <a:noFill/>
                    <a:round/>
                    <a:headEnd/>
                    <a:tailEnd/>
                  </a:ln>
                </p:spPr>
                <p:txBody>
                  <a:bodyPr/>
                  <a:lstStyle/>
                  <a:p>
                    <a:endParaRPr lang="en-US"/>
                  </a:p>
                </p:txBody>
              </p:sp>
              <p:sp>
                <p:nvSpPr>
                  <p:cNvPr id="14429" name="Freeform 183"/>
                  <p:cNvSpPr>
                    <a:spLocks/>
                  </p:cNvSpPr>
                  <p:nvPr/>
                </p:nvSpPr>
                <p:spPr bwMode="auto">
                  <a:xfrm>
                    <a:off x="2987" y="2372"/>
                    <a:ext cx="78" cy="95"/>
                  </a:xfrm>
                  <a:custGeom>
                    <a:avLst/>
                    <a:gdLst>
                      <a:gd name="T0" fmla="*/ 18 w 78"/>
                      <a:gd name="T1" fmla="*/ 0 h 95"/>
                      <a:gd name="T2" fmla="*/ 13 w 78"/>
                      <a:gd name="T3" fmla="*/ 29 h 95"/>
                      <a:gd name="T4" fmla="*/ 10 w 78"/>
                      <a:gd name="T5" fmla="*/ 32 h 95"/>
                      <a:gd name="T6" fmla="*/ 5 w 78"/>
                      <a:gd name="T7" fmla="*/ 35 h 95"/>
                      <a:gd name="T8" fmla="*/ 0 w 78"/>
                      <a:gd name="T9" fmla="*/ 37 h 95"/>
                      <a:gd name="T10" fmla="*/ 6 w 78"/>
                      <a:gd name="T11" fmla="*/ 65 h 95"/>
                      <a:gd name="T12" fmla="*/ 9 w 78"/>
                      <a:gd name="T13" fmla="*/ 79 h 95"/>
                      <a:gd name="T14" fmla="*/ 11 w 78"/>
                      <a:gd name="T15" fmla="*/ 87 h 95"/>
                      <a:gd name="T16" fmla="*/ 15 w 78"/>
                      <a:gd name="T17" fmla="*/ 94 h 95"/>
                      <a:gd name="T18" fmla="*/ 15 w 78"/>
                      <a:gd name="T19" fmla="*/ 88 h 95"/>
                      <a:gd name="T20" fmla="*/ 15 w 78"/>
                      <a:gd name="T21" fmla="*/ 83 h 95"/>
                      <a:gd name="T22" fmla="*/ 17 w 78"/>
                      <a:gd name="T23" fmla="*/ 77 h 95"/>
                      <a:gd name="T24" fmla="*/ 18 w 78"/>
                      <a:gd name="T25" fmla="*/ 74 h 95"/>
                      <a:gd name="T26" fmla="*/ 19 w 78"/>
                      <a:gd name="T27" fmla="*/ 67 h 95"/>
                      <a:gd name="T28" fmla="*/ 20 w 78"/>
                      <a:gd name="T29" fmla="*/ 61 h 95"/>
                      <a:gd name="T30" fmla="*/ 22 w 78"/>
                      <a:gd name="T31" fmla="*/ 53 h 95"/>
                      <a:gd name="T32" fmla="*/ 25 w 78"/>
                      <a:gd name="T33" fmla="*/ 48 h 95"/>
                      <a:gd name="T34" fmla="*/ 30 w 78"/>
                      <a:gd name="T35" fmla="*/ 43 h 95"/>
                      <a:gd name="T36" fmla="*/ 35 w 78"/>
                      <a:gd name="T37" fmla="*/ 39 h 95"/>
                      <a:gd name="T38" fmla="*/ 40 w 78"/>
                      <a:gd name="T39" fmla="*/ 34 h 95"/>
                      <a:gd name="T40" fmla="*/ 48 w 78"/>
                      <a:gd name="T41" fmla="*/ 30 h 95"/>
                      <a:gd name="T42" fmla="*/ 77 w 78"/>
                      <a:gd name="T43" fmla="*/ 12 h 95"/>
                      <a:gd name="T44" fmla="*/ 18 w 78"/>
                      <a:gd name="T45" fmla="*/ 0 h 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95"/>
                      <a:gd name="T71" fmla="*/ 78 w 78"/>
                      <a:gd name="T72" fmla="*/ 95 h 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95">
                        <a:moveTo>
                          <a:pt x="18" y="0"/>
                        </a:moveTo>
                        <a:lnTo>
                          <a:pt x="13" y="29"/>
                        </a:lnTo>
                        <a:lnTo>
                          <a:pt x="10" y="32"/>
                        </a:lnTo>
                        <a:lnTo>
                          <a:pt x="5" y="35"/>
                        </a:lnTo>
                        <a:lnTo>
                          <a:pt x="0" y="37"/>
                        </a:lnTo>
                        <a:lnTo>
                          <a:pt x="6" y="65"/>
                        </a:lnTo>
                        <a:lnTo>
                          <a:pt x="9" y="79"/>
                        </a:lnTo>
                        <a:lnTo>
                          <a:pt x="11" y="87"/>
                        </a:lnTo>
                        <a:lnTo>
                          <a:pt x="15" y="94"/>
                        </a:lnTo>
                        <a:lnTo>
                          <a:pt x="15" y="88"/>
                        </a:lnTo>
                        <a:lnTo>
                          <a:pt x="15" y="83"/>
                        </a:lnTo>
                        <a:lnTo>
                          <a:pt x="17" y="77"/>
                        </a:lnTo>
                        <a:lnTo>
                          <a:pt x="18" y="74"/>
                        </a:lnTo>
                        <a:lnTo>
                          <a:pt x="19" y="67"/>
                        </a:lnTo>
                        <a:lnTo>
                          <a:pt x="20" y="61"/>
                        </a:lnTo>
                        <a:lnTo>
                          <a:pt x="22" y="53"/>
                        </a:lnTo>
                        <a:lnTo>
                          <a:pt x="25" y="48"/>
                        </a:lnTo>
                        <a:lnTo>
                          <a:pt x="30" y="43"/>
                        </a:lnTo>
                        <a:lnTo>
                          <a:pt x="35" y="39"/>
                        </a:lnTo>
                        <a:lnTo>
                          <a:pt x="40" y="34"/>
                        </a:lnTo>
                        <a:lnTo>
                          <a:pt x="48" y="30"/>
                        </a:lnTo>
                        <a:lnTo>
                          <a:pt x="77" y="12"/>
                        </a:lnTo>
                        <a:lnTo>
                          <a:pt x="18" y="0"/>
                        </a:lnTo>
                      </a:path>
                    </a:pathLst>
                  </a:custGeom>
                  <a:solidFill>
                    <a:srgbClr val="FF7F3F"/>
                  </a:solidFill>
                  <a:ln w="9525" cap="rnd">
                    <a:noFill/>
                    <a:round/>
                    <a:headEnd/>
                    <a:tailEnd/>
                  </a:ln>
                </p:spPr>
                <p:txBody>
                  <a:bodyPr/>
                  <a:lstStyle/>
                  <a:p>
                    <a:endParaRPr lang="en-US"/>
                  </a:p>
                </p:txBody>
              </p:sp>
              <p:sp>
                <p:nvSpPr>
                  <p:cNvPr id="14430" name="Freeform 184"/>
                  <p:cNvSpPr>
                    <a:spLocks/>
                  </p:cNvSpPr>
                  <p:nvPr/>
                </p:nvSpPr>
                <p:spPr bwMode="auto">
                  <a:xfrm>
                    <a:off x="2987" y="2372"/>
                    <a:ext cx="78" cy="80"/>
                  </a:xfrm>
                  <a:custGeom>
                    <a:avLst/>
                    <a:gdLst>
                      <a:gd name="T0" fmla="*/ 18 w 78"/>
                      <a:gd name="T1" fmla="*/ 0 h 80"/>
                      <a:gd name="T2" fmla="*/ 12 w 78"/>
                      <a:gd name="T3" fmla="*/ 29 h 80"/>
                      <a:gd name="T4" fmla="*/ 10 w 78"/>
                      <a:gd name="T5" fmla="*/ 32 h 80"/>
                      <a:gd name="T6" fmla="*/ 5 w 78"/>
                      <a:gd name="T7" fmla="*/ 35 h 80"/>
                      <a:gd name="T8" fmla="*/ 0 w 78"/>
                      <a:gd name="T9" fmla="*/ 37 h 80"/>
                      <a:gd name="T10" fmla="*/ 6 w 78"/>
                      <a:gd name="T11" fmla="*/ 65 h 80"/>
                      <a:gd name="T12" fmla="*/ 8 w 78"/>
                      <a:gd name="T13" fmla="*/ 79 h 80"/>
                      <a:gd name="T14" fmla="*/ 9 w 78"/>
                      <a:gd name="T15" fmla="*/ 71 h 80"/>
                      <a:gd name="T16" fmla="*/ 10 w 78"/>
                      <a:gd name="T17" fmla="*/ 64 h 80"/>
                      <a:gd name="T18" fmla="*/ 12 w 78"/>
                      <a:gd name="T19" fmla="*/ 58 h 80"/>
                      <a:gd name="T20" fmla="*/ 12 w 78"/>
                      <a:gd name="T21" fmla="*/ 52 h 80"/>
                      <a:gd name="T22" fmla="*/ 14 w 78"/>
                      <a:gd name="T23" fmla="*/ 47 h 80"/>
                      <a:gd name="T24" fmla="*/ 18 w 78"/>
                      <a:gd name="T25" fmla="*/ 42 h 80"/>
                      <a:gd name="T26" fmla="*/ 22 w 78"/>
                      <a:gd name="T27" fmla="*/ 40 h 80"/>
                      <a:gd name="T28" fmla="*/ 27 w 78"/>
                      <a:gd name="T29" fmla="*/ 37 h 80"/>
                      <a:gd name="T30" fmla="*/ 32 w 78"/>
                      <a:gd name="T31" fmla="*/ 35 h 80"/>
                      <a:gd name="T32" fmla="*/ 39 w 78"/>
                      <a:gd name="T33" fmla="*/ 31 h 80"/>
                      <a:gd name="T34" fmla="*/ 46 w 78"/>
                      <a:gd name="T35" fmla="*/ 28 h 80"/>
                      <a:gd name="T36" fmla="*/ 77 w 78"/>
                      <a:gd name="T37" fmla="*/ 12 h 80"/>
                      <a:gd name="T38" fmla="*/ 18 w 78"/>
                      <a:gd name="T39" fmla="*/ 0 h 8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8"/>
                      <a:gd name="T61" fmla="*/ 0 h 80"/>
                      <a:gd name="T62" fmla="*/ 78 w 78"/>
                      <a:gd name="T63" fmla="*/ 80 h 8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8" h="80">
                        <a:moveTo>
                          <a:pt x="18" y="0"/>
                        </a:moveTo>
                        <a:lnTo>
                          <a:pt x="12" y="29"/>
                        </a:lnTo>
                        <a:lnTo>
                          <a:pt x="10" y="32"/>
                        </a:lnTo>
                        <a:lnTo>
                          <a:pt x="5" y="35"/>
                        </a:lnTo>
                        <a:lnTo>
                          <a:pt x="0" y="37"/>
                        </a:lnTo>
                        <a:lnTo>
                          <a:pt x="6" y="65"/>
                        </a:lnTo>
                        <a:lnTo>
                          <a:pt x="8" y="79"/>
                        </a:lnTo>
                        <a:lnTo>
                          <a:pt x="9" y="71"/>
                        </a:lnTo>
                        <a:lnTo>
                          <a:pt x="10" y="64"/>
                        </a:lnTo>
                        <a:lnTo>
                          <a:pt x="12" y="58"/>
                        </a:lnTo>
                        <a:lnTo>
                          <a:pt x="12" y="52"/>
                        </a:lnTo>
                        <a:lnTo>
                          <a:pt x="14" y="47"/>
                        </a:lnTo>
                        <a:lnTo>
                          <a:pt x="18" y="42"/>
                        </a:lnTo>
                        <a:lnTo>
                          <a:pt x="22" y="40"/>
                        </a:lnTo>
                        <a:lnTo>
                          <a:pt x="27" y="37"/>
                        </a:lnTo>
                        <a:lnTo>
                          <a:pt x="32" y="35"/>
                        </a:lnTo>
                        <a:lnTo>
                          <a:pt x="39" y="31"/>
                        </a:lnTo>
                        <a:lnTo>
                          <a:pt x="46" y="28"/>
                        </a:lnTo>
                        <a:lnTo>
                          <a:pt x="77" y="12"/>
                        </a:lnTo>
                        <a:lnTo>
                          <a:pt x="18" y="0"/>
                        </a:lnTo>
                      </a:path>
                    </a:pathLst>
                  </a:custGeom>
                  <a:solidFill>
                    <a:srgbClr val="FF9F1F"/>
                  </a:solidFill>
                  <a:ln w="9525" cap="rnd">
                    <a:noFill/>
                    <a:round/>
                    <a:headEnd/>
                    <a:tailEnd/>
                  </a:ln>
                </p:spPr>
                <p:txBody>
                  <a:bodyPr/>
                  <a:lstStyle/>
                  <a:p>
                    <a:endParaRPr lang="en-US"/>
                  </a:p>
                </p:txBody>
              </p:sp>
            </p:grpSp>
            <p:grpSp>
              <p:nvGrpSpPr>
                <p:cNvPr id="14384" name="Group 185"/>
                <p:cNvGrpSpPr>
                  <a:grpSpLocks/>
                </p:cNvGrpSpPr>
                <p:nvPr/>
              </p:nvGrpSpPr>
              <p:grpSpPr bwMode="auto">
                <a:xfrm>
                  <a:off x="2975" y="2232"/>
                  <a:ext cx="148" cy="168"/>
                  <a:chOff x="2975" y="2232"/>
                  <a:chExt cx="148" cy="168"/>
                </a:xfrm>
              </p:grpSpPr>
              <p:grpSp>
                <p:nvGrpSpPr>
                  <p:cNvPr id="14385" name="Group 186"/>
                  <p:cNvGrpSpPr>
                    <a:grpSpLocks/>
                  </p:cNvGrpSpPr>
                  <p:nvPr/>
                </p:nvGrpSpPr>
                <p:grpSpPr bwMode="auto">
                  <a:xfrm>
                    <a:off x="2984" y="2258"/>
                    <a:ext cx="108" cy="142"/>
                    <a:chOff x="2984" y="2258"/>
                    <a:chExt cx="108" cy="142"/>
                  </a:xfrm>
                </p:grpSpPr>
                <p:grpSp>
                  <p:nvGrpSpPr>
                    <p:cNvPr id="14387" name="Group 187"/>
                    <p:cNvGrpSpPr>
                      <a:grpSpLocks/>
                    </p:cNvGrpSpPr>
                    <p:nvPr/>
                  </p:nvGrpSpPr>
                  <p:grpSpPr bwMode="auto">
                    <a:xfrm>
                      <a:off x="2984" y="2258"/>
                      <a:ext cx="108" cy="142"/>
                      <a:chOff x="2984" y="2258"/>
                      <a:chExt cx="108" cy="142"/>
                    </a:xfrm>
                  </p:grpSpPr>
                  <p:sp>
                    <p:nvSpPr>
                      <p:cNvPr id="14425" name="Freeform 188"/>
                      <p:cNvSpPr>
                        <a:spLocks/>
                      </p:cNvSpPr>
                      <p:nvPr/>
                    </p:nvSpPr>
                    <p:spPr bwMode="auto">
                      <a:xfrm>
                        <a:off x="3006" y="2376"/>
                        <a:ext cx="57" cy="24"/>
                      </a:xfrm>
                      <a:custGeom>
                        <a:avLst/>
                        <a:gdLst>
                          <a:gd name="T0" fmla="*/ 0 w 57"/>
                          <a:gd name="T1" fmla="*/ 0 h 24"/>
                          <a:gd name="T2" fmla="*/ 1 w 57"/>
                          <a:gd name="T3" fmla="*/ 3 h 24"/>
                          <a:gd name="T4" fmla="*/ 2 w 57"/>
                          <a:gd name="T5" fmla="*/ 6 h 24"/>
                          <a:gd name="T6" fmla="*/ 4 w 57"/>
                          <a:gd name="T7" fmla="*/ 9 h 24"/>
                          <a:gd name="T8" fmla="*/ 7 w 57"/>
                          <a:gd name="T9" fmla="*/ 13 h 24"/>
                          <a:gd name="T10" fmla="*/ 11 w 57"/>
                          <a:gd name="T11" fmla="*/ 15 h 24"/>
                          <a:gd name="T12" fmla="*/ 14 w 57"/>
                          <a:gd name="T13" fmla="*/ 17 h 24"/>
                          <a:gd name="T14" fmla="*/ 19 w 57"/>
                          <a:gd name="T15" fmla="*/ 20 h 24"/>
                          <a:gd name="T16" fmla="*/ 23 w 57"/>
                          <a:gd name="T17" fmla="*/ 21 h 24"/>
                          <a:gd name="T18" fmla="*/ 29 w 57"/>
                          <a:gd name="T19" fmla="*/ 22 h 24"/>
                          <a:gd name="T20" fmla="*/ 34 w 57"/>
                          <a:gd name="T21" fmla="*/ 23 h 24"/>
                          <a:gd name="T22" fmla="*/ 41 w 57"/>
                          <a:gd name="T23" fmla="*/ 22 h 24"/>
                          <a:gd name="T24" fmla="*/ 45 w 57"/>
                          <a:gd name="T25" fmla="*/ 21 h 24"/>
                          <a:gd name="T26" fmla="*/ 48 w 57"/>
                          <a:gd name="T27" fmla="*/ 20 h 24"/>
                          <a:gd name="T28" fmla="*/ 52 w 57"/>
                          <a:gd name="T29" fmla="*/ 17 h 24"/>
                          <a:gd name="T30" fmla="*/ 56 w 57"/>
                          <a:gd name="T31" fmla="*/ 13 h 24"/>
                          <a:gd name="T32" fmla="*/ 0 w 57"/>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24"/>
                          <a:gd name="T53" fmla="*/ 57 w 57"/>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24">
                            <a:moveTo>
                              <a:pt x="0" y="0"/>
                            </a:moveTo>
                            <a:lnTo>
                              <a:pt x="1" y="3"/>
                            </a:lnTo>
                            <a:lnTo>
                              <a:pt x="2" y="6"/>
                            </a:lnTo>
                            <a:lnTo>
                              <a:pt x="4" y="9"/>
                            </a:lnTo>
                            <a:lnTo>
                              <a:pt x="7" y="13"/>
                            </a:lnTo>
                            <a:lnTo>
                              <a:pt x="11" y="15"/>
                            </a:lnTo>
                            <a:lnTo>
                              <a:pt x="14" y="17"/>
                            </a:lnTo>
                            <a:lnTo>
                              <a:pt x="19" y="20"/>
                            </a:lnTo>
                            <a:lnTo>
                              <a:pt x="23" y="21"/>
                            </a:lnTo>
                            <a:lnTo>
                              <a:pt x="29" y="22"/>
                            </a:lnTo>
                            <a:lnTo>
                              <a:pt x="34" y="23"/>
                            </a:lnTo>
                            <a:lnTo>
                              <a:pt x="41" y="22"/>
                            </a:lnTo>
                            <a:lnTo>
                              <a:pt x="45" y="21"/>
                            </a:lnTo>
                            <a:lnTo>
                              <a:pt x="48" y="20"/>
                            </a:lnTo>
                            <a:lnTo>
                              <a:pt x="52" y="17"/>
                            </a:lnTo>
                            <a:lnTo>
                              <a:pt x="56" y="13"/>
                            </a:lnTo>
                            <a:lnTo>
                              <a:pt x="0" y="0"/>
                            </a:lnTo>
                          </a:path>
                        </a:pathLst>
                      </a:custGeom>
                      <a:solidFill>
                        <a:srgbClr val="7F3F00"/>
                      </a:solidFill>
                      <a:ln w="12700" cap="rnd">
                        <a:solidFill>
                          <a:srgbClr val="7F3F00"/>
                        </a:solidFill>
                        <a:round/>
                        <a:headEnd/>
                        <a:tailEnd/>
                      </a:ln>
                    </p:spPr>
                    <p:txBody>
                      <a:bodyPr/>
                      <a:lstStyle/>
                      <a:p>
                        <a:endParaRPr lang="en-US"/>
                      </a:p>
                    </p:txBody>
                  </p:sp>
                  <p:sp>
                    <p:nvSpPr>
                      <p:cNvPr id="14426" name="Freeform 189"/>
                      <p:cNvSpPr>
                        <a:spLocks/>
                      </p:cNvSpPr>
                      <p:nvPr/>
                    </p:nvSpPr>
                    <p:spPr bwMode="auto">
                      <a:xfrm>
                        <a:off x="2984" y="2258"/>
                        <a:ext cx="108" cy="142"/>
                      </a:xfrm>
                      <a:custGeom>
                        <a:avLst/>
                        <a:gdLst>
                          <a:gd name="T0" fmla="*/ 80 w 108"/>
                          <a:gd name="T1" fmla="*/ 129 h 142"/>
                          <a:gd name="T2" fmla="*/ 82 w 108"/>
                          <a:gd name="T3" fmla="*/ 125 h 142"/>
                          <a:gd name="T4" fmla="*/ 85 w 108"/>
                          <a:gd name="T5" fmla="*/ 120 h 142"/>
                          <a:gd name="T6" fmla="*/ 90 w 108"/>
                          <a:gd name="T7" fmla="*/ 109 h 142"/>
                          <a:gd name="T8" fmla="*/ 98 w 108"/>
                          <a:gd name="T9" fmla="*/ 90 h 142"/>
                          <a:gd name="T10" fmla="*/ 102 w 108"/>
                          <a:gd name="T11" fmla="*/ 75 h 142"/>
                          <a:gd name="T12" fmla="*/ 104 w 108"/>
                          <a:gd name="T13" fmla="*/ 62 h 142"/>
                          <a:gd name="T14" fmla="*/ 107 w 108"/>
                          <a:gd name="T15" fmla="*/ 43 h 142"/>
                          <a:gd name="T16" fmla="*/ 106 w 108"/>
                          <a:gd name="T17" fmla="*/ 26 h 142"/>
                          <a:gd name="T18" fmla="*/ 103 w 108"/>
                          <a:gd name="T19" fmla="*/ 16 h 142"/>
                          <a:gd name="T20" fmla="*/ 95 w 108"/>
                          <a:gd name="T21" fmla="*/ 9 h 142"/>
                          <a:gd name="T22" fmla="*/ 83 w 108"/>
                          <a:gd name="T23" fmla="*/ 3 h 142"/>
                          <a:gd name="T24" fmla="*/ 72 w 108"/>
                          <a:gd name="T25" fmla="*/ 1 h 142"/>
                          <a:gd name="T26" fmla="*/ 61 w 108"/>
                          <a:gd name="T27" fmla="*/ 0 h 142"/>
                          <a:gd name="T28" fmla="*/ 50 w 108"/>
                          <a:gd name="T29" fmla="*/ 1 h 142"/>
                          <a:gd name="T30" fmla="*/ 40 w 108"/>
                          <a:gd name="T31" fmla="*/ 2 h 142"/>
                          <a:gd name="T32" fmla="*/ 32 w 108"/>
                          <a:gd name="T33" fmla="*/ 5 h 142"/>
                          <a:gd name="T34" fmla="*/ 25 w 108"/>
                          <a:gd name="T35" fmla="*/ 10 h 142"/>
                          <a:gd name="T36" fmla="*/ 19 w 108"/>
                          <a:gd name="T37" fmla="*/ 17 h 142"/>
                          <a:gd name="T38" fmla="*/ 14 w 108"/>
                          <a:gd name="T39" fmla="*/ 26 h 142"/>
                          <a:gd name="T40" fmla="*/ 11 w 108"/>
                          <a:gd name="T41" fmla="*/ 35 h 142"/>
                          <a:gd name="T42" fmla="*/ 8 w 108"/>
                          <a:gd name="T43" fmla="*/ 44 h 142"/>
                          <a:gd name="T44" fmla="*/ 7 w 108"/>
                          <a:gd name="T45" fmla="*/ 55 h 142"/>
                          <a:gd name="T46" fmla="*/ 7 w 108"/>
                          <a:gd name="T47" fmla="*/ 61 h 142"/>
                          <a:gd name="T48" fmla="*/ 7 w 108"/>
                          <a:gd name="T49" fmla="*/ 66 h 142"/>
                          <a:gd name="T50" fmla="*/ 3 w 108"/>
                          <a:gd name="T51" fmla="*/ 67 h 142"/>
                          <a:gd name="T52" fmla="*/ 1 w 108"/>
                          <a:gd name="T53" fmla="*/ 69 h 142"/>
                          <a:gd name="T54" fmla="*/ 0 w 108"/>
                          <a:gd name="T55" fmla="*/ 72 h 142"/>
                          <a:gd name="T56" fmla="*/ 3 w 108"/>
                          <a:gd name="T57" fmla="*/ 78 h 142"/>
                          <a:gd name="T58" fmla="*/ 5 w 108"/>
                          <a:gd name="T59" fmla="*/ 81 h 142"/>
                          <a:gd name="T60" fmla="*/ 8 w 108"/>
                          <a:gd name="T61" fmla="*/ 85 h 142"/>
                          <a:gd name="T62" fmla="*/ 12 w 108"/>
                          <a:gd name="T63" fmla="*/ 88 h 142"/>
                          <a:gd name="T64" fmla="*/ 17 w 108"/>
                          <a:gd name="T65" fmla="*/ 88 h 142"/>
                          <a:gd name="T66" fmla="*/ 15 w 108"/>
                          <a:gd name="T67" fmla="*/ 95 h 142"/>
                          <a:gd name="T68" fmla="*/ 17 w 108"/>
                          <a:gd name="T69" fmla="*/ 104 h 142"/>
                          <a:gd name="T70" fmla="*/ 19 w 108"/>
                          <a:gd name="T71" fmla="*/ 112 h 142"/>
                          <a:gd name="T72" fmla="*/ 21 w 108"/>
                          <a:gd name="T73" fmla="*/ 117 h 142"/>
                          <a:gd name="T74" fmla="*/ 23 w 108"/>
                          <a:gd name="T75" fmla="*/ 122 h 142"/>
                          <a:gd name="T76" fmla="*/ 25 w 108"/>
                          <a:gd name="T77" fmla="*/ 125 h 142"/>
                          <a:gd name="T78" fmla="*/ 28 w 108"/>
                          <a:gd name="T79" fmla="*/ 128 h 142"/>
                          <a:gd name="T80" fmla="*/ 31 w 108"/>
                          <a:gd name="T81" fmla="*/ 132 h 142"/>
                          <a:gd name="T82" fmla="*/ 35 w 108"/>
                          <a:gd name="T83" fmla="*/ 135 h 142"/>
                          <a:gd name="T84" fmla="*/ 39 w 108"/>
                          <a:gd name="T85" fmla="*/ 137 h 142"/>
                          <a:gd name="T86" fmla="*/ 42 w 108"/>
                          <a:gd name="T87" fmla="*/ 138 h 142"/>
                          <a:gd name="T88" fmla="*/ 46 w 108"/>
                          <a:gd name="T89" fmla="*/ 139 h 142"/>
                          <a:gd name="T90" fmla="*/ 50 w 108"/>
                          <a:gd name="T91" fmla="*/ 140 h 142"/>
                          <a:gd name="T92" fmla="*/ 54 w 108"/>
                          <a:gd name="T93" fmla="*/ 140 h 142"/>
                          <a:gd name="T94" fmla="*/ 59 w 108"/>
                          <a:gd name="T95" fmla="*/ 141 h 142"/>
                          <a:gd name="T96" fmla="*/ 64 w 108"/>
                          <a:gd name="T97" fmla="*/ 140 h 142"/>
                          <a:gd name="T98" fmla="*/ 69 w 108"/>
                          <a:gd name="T99" fmla="*/ 139 h 142"/>
                          <a:gd name="T100" fmla="*/ 72 w 108"/>
                          <a:gd name="T101" fmla="*/ 137 h 142"/>
                          <a:gd name="T102" fmla="*/ 76 w 108"/>
                          <a:gd name="T103" fmla="*/ 133 h 142"/>
                          <a:gd name="T104" fmla="*/ 80 w 108"/>
                          <a:gd name="T105" fmla="*/ 129 h 1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8"/>
                          <a:gd name="T160" fmla="*/ 0 h 142"/>
                          <a:gd name="T161" fmla="*/ 108 w 108"/>
                          <a:gd name="T162" fmla="*/ 142 h 14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8" h="142">
                            <a:moveTo>
                              <a:pt x="80" y="129"/>
                            </a:moveTo>
                            <a:lnTo>
                              <a:pt x="82" y="125"/>
                            </a:lnTo>
                            <a:lnTo>
                              <a:pt x="85" y="120"/>
                            </a:lnTo>
                            <a:lnTo>
                              <a:pt x="90" y="109"/>
                            </a:lnTo>
                            <a:lnTo>
                              <a:pt x="98" y="90"/>
                            </a:lnTo>
                            <a:lnTo>
                              <a:pt x="102" y="75"/>
                            </a:lnTo>
                            <a:lnTo>
                              <a:pt x="104" y="62"/>
                            </a:lnTo>
                            <a:lnTo>
                              <a:pt x="107" y="43"/>
                            </a:lnTo>
                            <a:lnTo>
                              <a:pt x="106" y="26"/>
                            </a:lnTo>
                            <a:lnTo>
                              <a:pt x="103" y="16"/>
                            </a:lnTo>
                            <a:lnTo>
                              <a:pt x="95" y="9"/>
                            </a:lnTo>
                            <a:lnTo>
                              <a:pt x="83" y="3"/>
                            </a:lnTo>
                            <a:lnTo>
                              <a:pt x="72" y="1"/>
                            </a:lnTo>
                            <a:lnTo>
                              <a:pt x="61" y="0"/>
                            </a:lnTo>
                            <a:lnTo>
                              <a:pt x="50" y="1"/>
                            </a:lnTo>
                            <a:lnTo>
                              <a:pt x="40" y="2"/>
                            </a:lnTo>
                            <a:lnTo>
                              <a:pt x="32" y="5"/>
                            </a:lnTo>
                            <a:lnTo>
                              <a:pt x="25" y="10"/>
                            </a:lnTo>
                            <a:lnTo>
                              <a:pt x="19" y="17"/>
                            </a:lnTo>
                            <a:lnTo>
                              <a:pt x="14" y="26"/>
                            </a:lnTo>
                            <a:lnTo>
                              <a:pt x="11" y="35"/>
                            </a:lnTo>
                            <a:lnTo>
                              <a:pt x="8" y="44"/>
                            </a:lnTo>
                            <a:lnTo>
                              <a:pt x="7" y="55"/>
                            </a:lnTo>
                            <a:lnTo>
                              <a:pt x="7" y="61"/>
                            </a:lnTo>
                            <a:lnTo>
                              <a:pt x="7" y="66"/>
                            </a:lnTo>
                            <a:lnTo>
                              <a:pt x="3" y="67"/>
                            </a:lnTo>
                            <a:lnTo>
                              <a:pt x="1" y="69"/>
                            </a:lnTo>
                            <a:lnTo>
                              <a:pt x="0" y="72"/>
                            </a:lnTo>
                            <a:lnTo>
                              <a:pt x="3" y="78"/>
                            </a:lnTo>
                            <a:lnTo>
                              <a:pt x="5" y="81"/>
                            </a:lnTo>
                            <a:lnTo>
                              <a:pt x="8" y="85"/>
                            </a:lnTo>
                            <a:lnTo>
                              <a:pt x="12" y="88"/>
                            </a:lnTo>
                            <a:lnTo>
                              <a:pt x="17" y="88"/>
                            </a:lnTo>
                            <a:lnTo>
                              <a:pt x="15" y="95"/>
                            </a:lnTo>
                            <a:lnTo>
                              <a:pt x="17" y="104"/>
                            </a:lnTo>
                            <a:lnTo>
                              <a:pt x="19" y="112"/>
                            </a:lnTo>
                            <a:lnTo>
                              <a:pt x="21" y="117"/>
                            </a:lnTo>
                            <a:lnTo>
                              <a:pt x="23" y="122"/>
                            </a:lnTo>
                            <a:lnTo>
                              <a:pt x="25" y="125"/>
                            </a:lnTo>
                            <a:lnTo>
                              <a:pt x="28" y="128"/>
                            </a:lnTo>
                            <a:lnTo>
                              <a:pt x="31" y="132"/>
                            </a:lnTo>
                            <a:lnTo>
                              <a:pt x="35" y="135"/>
                            </a:lnTo>
                            <a:lnTo>
                              <a:pt x="39" y="137"/>
                            </a:lnTo>
                            <a:lnTo>
                              <a:pt x="42" y="138"/>
                            </a:lnTo>
                            <a:lnTo>
                              <a:pt x="46" y="139"/>
                            </a:lnTo>
                            <a:lnTo>
                              <a:pt x="50" y="140"/>
                            </a:lnTo>
                            <a:lnTo>
                              <a:pt x="54" y="140"/>
                            </a:lnTo>
                            <a:lnTo>
                              <a:pt x="59" y="141"/>
                            </a:lnTo>
                            <a:lnTo>
                              <a:pt x="64" y="140"/>
                            </a:lnTo>
                            <a:lnTo>
                              <a:pt x="69" y="139"/>
                            </a:lnTo>
                            <a:lnTo>
                              <a:pt x="72" y="137"/>
                            </a:lnTo>
                            <a:lnTo>
                              <a:pt x="76" y="133"/>
                            </a:lnTo>
                            <a:lnTo>
                              <a:pt x="80" y="129"/>
                            </a:lnTo>
                          </a:path>
                        </a:pathLst>
                      </a:custGeom>
                      <a:solidFill>
                        <a:srgbClr val="FF9F7F"/>
                      </a:solidFill>
                      <a:ln w="9525" cap="rnd">
                        <a:noFill/>
                        <a:round/>
                        <a:headEnd/>
                        <a:tailEnd/>
                      </a:ln>
                    </p:spPr>
                    <p:txBody>
                      <a:bodyPr/>
                      <a:lstStyle/>
                      <a:p>
                        <a:endParaRPr lang="en-US"/>
                      </a:p>
                    </p:txBody>
                  </p:sp>
                  <p:sp>
                    <p:nvSpPr>
                      <p:cNvPr id="14427" name="Freeform 190"/>
                      <p:cNvSpPr>
                        <a:spLocks/>
                      </p:cNvSpPr>
                      <p:nvPr/>
                    </p:nvSpPr>
                    <p:spPr bwMode="auto">
                      <a:xfrm>
                        <a:off x="3030" y="2348"/>
                        <a:ext cx="53" cy="52"/>
                      </a:xfrm>
                      <a:custGeom>
                        <a:avLst/>
                        <a:gdLst>
                          <a:gd name="T0" fmla="*/ 34 w 53"/>
                          <a:gd name="T1" fmla="*/ 39 h 52"/>
                          <a:gd name="T2" fmla="*/ 36 w 53"/>
                          <a:gd name="T3" fmla="*/ 35 h 52"/>
                          <a:gd name="T4" fmla="*/ 39 w 53"/>
                          <a:gd name="T5" fmla="*/ 31 h 52"/>
                          <a:gd name="T6" fmla="*/ 44 w 53"/>
                          <a:gd name="T7" fmla="*/ 19 h 52"/>
                          <a:gd name="T8" fmla="*/ 52 w 53"/>
                          <a:gd name="T9" fmla="*/ 0 h 52"/>
                          <a:gd name="T10" fmla="*/ 47 w 53"/>
                          <a:gd name="T11" fmla="*/ 8 h 52"/>
                          <a:gd name="T12" fmla="*/ 41 w 53"/>
                          <a:gd name="T13" fmla="*/ 16 h 52"/>
                          <a:gd name="T14" fmla="*/ 39 w 53"/>
                          <a:gd name="T15" fmla="*/ 21 h 52"/>
                          <a:gd name="T16" fmla="*/ 38 w 53"/>
                          <a:gd name="T17" fmla="*/ 26 h 52"/>
                          <a:gd name="T18" fmla="*/ 35 w 53"/>
                          <a:gd name="T19" fmla="*/ 31 h 52"/>
                          <a:gd name="T20" fmla="*/ 32 w 53"/>
                          <a:gd name="T21" fmla="*/ 37 h 52"/>
                          <a:gd name="T22" fmla="*/ 29 w 53"/>
                          <a:gd name="T23" fmla="*/ 40 h 52"/>
                          <a:gd name="T24" fmla="*/ 26 w 53"/>
                          <a:gd name="T25" fmla="*/ 42 h 52"/>
                          <a:gd name="T26" fmla="*/ 23 w 53"/>
                          <a:gd name="T27" fmla="*/ 44 h 52"/>
                          <a:gd name="T28" fmla="*/ 18 w 53"/>
                          <a:gd name="T29" fmla="*/ 43 h 52"/>
                          <a:gd name="T30" fmla="*/ 17 w 53"/>
                          <a:gd name="T31" fmla="*/ 40 h 52"/>
                          <a:gd name="T32" fmla="*/ 13 w 53"/>
                          <a:gd name="T33" fmla="*/ 36 h 52"/>
                          <a:gd name="T34" fmla="*/ 14 w 53"/>
                          <a:gd name="T35" fmla="*/ 42 h 52"/>
                          <a:gd name="T36" fmla="*/ 12 w 53"/>
                          <a:gd name="T37" fmla="*/ 46 h 52"/>
                          <a:gd name="T38" fmla="*/ 9 w 53"/>
                          <a:gd name="T39" fmla="*/ 48 h 52"/>
                          <a:gd name="T40" fmla="*/ 0 w 53"/>
                          <a:gd name="T41" fmla="*/ 49 h 52"/>
                          <a:gd name="T42" fmla="*/ 4 w 53"/>
                          <a:gd name="T43" fmla="*/ 50 h 52"/>
                          <a:gd name="T44" fmla="*/ 8 w 53"/>
                          <a:gd name="T45" fmla="*/ 51 h 52"/>
                          <a:gd name="T46" fmla="*/ 13 w 53"/>
                          <a:gd name="T47" fmla="*/ 51 h 52"/>
                          <a:gd name="T48" fmla="*/ 18 w 53"/>
                          <a:gd name="T49" fmla="*/ 50 h 52"/>
                          <a:gd name="T50" fmla="*/ 23 w 53"/>
                          <a:gd name="T51" fmla="*/ 49 h 52"/>
                          <a:gd name="T52" fmla="*/ 26 w 53"/>
                          <a:gd name="T53" fmla="*/ 47 h 52"/>
                          <a:gd name="T54" fmla="*/ 30 w 53"/>
                          <a:gd name="T55" fmla="*/ 43 h 52"/>
                          <a:gd name="T56" fmla="*/ 34 w 53"/>
                          <a:gd name="T57" fmla="*/ 39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3"/>
                          <a:gd name="T88" fmla="*/ 0 h 52"/>
                          <a:gd name="T89" fmla="*/ 53 w 53"/>
                          <a:gd name="T90" fmla="*/ 52 h 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3" h="52">
                            <a:moveTo>
                              <a:pt x="34" y="39"/>
                            </a:moveTo>
                            <a:lnTo>
                              <a:pt x="36" y="35"/>
                            </a:lnTo>
                            <a:lnTo>
                              <a:pt x="39" y="31"/>
                            </a:lnTo>
                            <a:lnTo>
                              <a:pt x="44" y="19"/>
                            </a:lnTo>
                            <a:lnTo>
                              <a:pt x="52" y="0"/>
                            </a:lnTo>
                            <a:lnTo>
                              <a:pt x="47" y="8"/>
                            </a:lnTo>
                            <a:lnTo>
                              <a:pt x="41" y="16"/>
                            </a:lnTo>
                            <a:lnTo>
                              <a:pt x="39" y="21"/>
                            </a:lnTo>
                            <a:lnTo>
                              <a:pt x="38" y="26"/>
                            </a:lnTo>
                            <a:lnTo>
                              <a:pt x="35" y="31"/>
                            </a:lnTo>
                            <a:lnTo>
                              <a:pt x="32" y="37"/>
                            </a:lnTo>
                            <a:lnTo>
                              <a:pt x="29" y="40"/>
                            </a:lnTo>
                            <a:lnTo>
                              <a:pt x="26" y="42"/>
                            </a:lnTo>
                            <a:lnTo>
                              <a:pt x="23" y="44"/>
                            </a:lnTo>
                            <a:lnTo>
                              <a:pt x="18" y="43"/>
                            </a:lnTo>
                            <a:lnTo>
                              <a:pt x="17" y="40"/>
                            </a:lnTo>
                            <a:lnTo>
                              <a:pt x="13" y="36"/>
                            </a:lnTo>
                            <a:lnTo>
                              <a:pt x="14" y="42"/>
                            </a:lnTo>
                            <a:lnTo>
                              <a:pt x="12" y="46"/>
                            </a:lnTo>
                            <a:lnTo>
                              <a:pt x="9" y="48"/>
                            </a:lnTo>
                            <a:lnTo>
                              <a:pt x="0" y="49"/>
                            </a:lnTo>
                            <a:lnTo>
                              <a:pt x="4" y="50"/>
                            </a:lnTo>
                            <a:lnTo>
                              <a:pt x="8" y="51"/>
                            </a:lnTo>
                            <a:lnTo>
                              <a:pt x="13" y="51"/>
                            </a:lnTo>
                            <a:lnTo>
                              <a:pt x="18" y="50"/>
                            </a:lnTo>
                            <a:lnTo>
                              <a:pt x="23" y="49"/>
                            </a:lnTo>
                            <a:lnTo>
                              <a:pt x="26" y="47"/>
                            </a:lnTo>
                            <a:lnTo>
                              <a:pt x="30" y="43"/>
                            </a:lnTo>
                            <a:lnTo>
                              <a:pt x="34" y="39"/>
                            </a:lnTo>
                          </a:path>
                        </a:pathLst>
                      </a:custGeom>
                      <a:solidFill>
                        <a:srgbClr val="FF7F3F"/>
                      </a:solidFill>
                      <a:ln w="9525" cap="rnd">
                        <a:noFill/>
                        <a:round/>
                        <a:headEnd/>
                        <a:tailEnd/>
                      </a:ln>
                    </p:spPr>
                    <p:txBody>
                      <a:bodyPr/>
                      <a:lstStyle/>
                      <a:p>
                        <a:endParaRPr lang="en-US"/>
                      </a:p>
                    </p:txBody>
                  </p:sp>
                </p:grpSp>
                <p:sp>
                  <p:nvSpPr>
                    <p:cNvPr id="14424" name="Freeform 191"/>
                    <p:cNvSpPr>
                      <a:spLocks/>
                    </p:cNvSpPr>
                    <p:nvPr/>
                  </p:nvSpPr>
                  <p:spPr bwMode="auto">
                    <a:xfrm>
                      <a:off x="2985" y="2328"/>
                      <a:ext cx="23" cy="49"/>
                    </a:xfrm>
                    <a:custGeom>
                      <a:avLst/>
                      <a:gdLst>
                        <a:gd name="T0" fmla="*/ 20 w 23"/>
                        <a:gd name="T1" fmla="*/ 39 h 49"/>
                        <a:gd name="T2" fmla="*/ 19 w 23"/>
                        <a:gd name="T3" fmla="*/ 36 h 49"/>
                        <a:gd name="T4" fmla="*/ 19 w 23"/>
                        <a:gd name="T5" fmla="*/ 32 h 49"/>
                        <a:gd name="T6" fmla="*/ 20 w 23"/>
                        <a:gd name="T7" fmla="*/ 29 h 49"/>
                        <a:gd name="T8" fmla="*/ 20 w 23"/>
                        <a:gd name="T9" fmla="*/ 26 h 49"/>
                        <a:gd name="T10" fmla="*/ 21 w 23"/>
                        <a:gd name="T11" fmla="*/ 22 h 49"/>
                        <a:gd name="T12" fmla="*/ 21 w 23"/>
                        <a:gd name="T13" fmla="*/ 19 h 49"/>
                        <a:gd name="T14" fmla="*/ 21 w 23"/>
                        <a:gd name="T15" fmla="*/ 16 h 49"/>
                        <a:gd name="T16" fmla="*/ 22 w 23"/>
                        <a:gd name="T17" fmla="*/ 12 h 49"/>
                        <a:gd name="T18" fmla="*/ 21 w 23"/>
                        <a:gd name="T19" fmla="*/ 11 h 49"/>
                        <a:gd name="T20" fmla="*/ 19 w 23"/>
                        <a:gd name="T21" fmla="*/ 9 h 49"/>
                        <a:gd name="T22" fmla="*/ 17 w 23"/>
                        <a:gd name="T23" fmla="*/ 6 h 49"/>
                        <a:gd name="T24" fmla="*/ 17 w 23"/>
                        <a:gd name="T25" fmla="*/ 5 h 49"/>
                        <a:gd name="T26" fmla="*/ 16 w 23"/>
                        <a:gd name="T27" fmla="*/ 3 h 49"/>
                        <a:gd name="T28" fmla="*/ 14 w 23"/>
                        <a:gd name="T29" fmla="*/ 1 h 49"/>
                        <a:gd name="T30" fmla="*/ 12 w 23"/>
                        <a:gd name="T31" fmla="*/ 2 h 49"/>
                        <a:gd name="T32" fmla="*/ 0 w 23"/>
                        <a:gd name="T33" fmla="*/ 0 h 49"/>
                        <a:gd name="T34" fmla="*/ 0 w 23"/>
                        <a:gd name="T35" fmla="*/ 2 h 49"/>
                        <a:gd name="T36" fmla="*/ 2 w 23"/>
                        <a:gd name="T37" fmla="*/ 9 h 49"/>
                        <a:gd name="T38" fmla="*/ 5 w 23"/>
                        <a:gd name="T39" fmla="*/ 12 h 49"/>
                        <a:gd name="T40" fmla="*/ 7 w 23"/>
                        <a:gd name="T41" fmla="*/ 16 h 49"/>
                        <a:gd name="T42" fmla="*/ 11 w 23"/>
                        <a:gd name="T43" fmla="*/ 18 h 49"/>
                        <a:gd name="T44" fmla="*/ 16 w 23"/>
                        <a:gd name="T45" fmla="*/ 18 h 49"/>
                        <a:gd name="T46" fmla="*/ 15 w 23"/>
                        <a:gd name="T47" fmla="*/ 26 h 49"/>
                        <a:gd name="T48" fmla="*/ 16 w 23"/>
                        <a:gd name="T49" fmla="*/ 34 h 49"/>
                        <a:gd name="T50" fmla="*/ 19 w 23"/>
                        <a:gd name="T51" fmla="*/ 42 h 49"/>
                        <a:gd name="T52" fmla="*/ 20 w 23"/>
                        <a:gd name="T53" fmla="*/ 48 h 49"/>
                        <a:gd name="T54" fmla="*/ 20 w 23"/>
                        <a:gd name="T55" fmla="*/ 39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
                        <a:gd name="T85" fmla="*/ 0 h 49"/>
                        <a:gd name="T86" fmla="*/ 23 w 23"/>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 h="49">
                          <a:moveTo>
                            <a:pt x="20" y="39"/>
                          </a:moveTo>
                          <a:lnTo>
                            <a:pt x="19" y="36"/>
                          </a:lnTo>
                          <a:lnTo>
                            <a:pt x="19" y="32"/>
                          </a:lnTo>
                          <a:lnTo>
                            <a:pt x="20" y="29"/>
                          </a:lnTo>
                          <a:lnTo>
                            <a:pt x="20" y="26"/>
                          </a:lnTo>
                          <a:lnTo>
                            <a:pt x="21" y="22"/>
                          </a:lnTo>
                          <a:lnTo>
                            <a:pt x="21" y="19"/>
                          </a:lnTo>
                          <a:lnTo>
                            <a:pt x="21" y="16"/>
                          </a:lnTo>
                          <a:lnTo>
                            <a:pt x="22" y="12"/>
                          </a:lnTo>
                          <a:lnTo>
                            <a:pt x="21" y="11"/>
                          </a:lnTo>
                          <a:lnTo>
                            <a:pt x="19" y="9"/>
                          </a:lnTo>
                          <a:lnTo>
                            <a:pt x="17" y="6"/>
                          </a:lnTo>
                          <a:lnTo>
                            <a:pt x="17" y="5"/>
                          </a:lnTo>
                          <a:lnTo>
                            <a:pt x="16" y="3"/>
                          </a:lnTo>
                          <a:lnTo>
                            <a:pt x="14" y="1"/>
                          </a:lnTo>
                          <a:lnTo>
                            <a:pt x="12" y="2"/>
                          </a:lnTo>
                          <a:lnTo>
                            <a:pt x="0" y="0"/>
                          </a:lnTo>
                          <a:lnTo>
                            <a:pt x="0" y="2"/>
                          </a:lnTo>
                          <a:lnTo>
                            <a:pt x="2" y="9"/>
                          </a:lnTo>
                          <a:lnTo>
                            <a:pt x="5" y="12"/>
                          </a:lnTo>
                          <a:lnTo>
                            <a:pt x="7" y="16"/>
                          </a:lnTo>
                          <a:lnTo>
                            <a:pt x="11" y="18"/>
                          </a:lnTo>
                          <a:lnTo>
                            <a:pt x="16" y="18"/>
                          </a:lnTo>
                          <a:lnTo>
                            <a:pt x="15" y="26"/>
                          </a:lnTo>
                          <a:lnTo>
                            <a:pt x="16" y="34"/>
                          </a:lnTo>
                          <a:lnTo>
                            <a:pt x="19" y="42"/>
                          </a:lnTo>
                          <a:lnTo>
                            <a:pt x="20" y="48"/>
                          </a:lnTo>
                          <a:lnTo>
                            <a:pt x="20" y="39"/>
                          </a:lnTo>
                        </a:path>
                      </a:pathLst>
                    </a:custGeom>
                    <a:solidFill>
                      <a:srgbClr val="FF7F3F"/>
                    </a:solidFill>
                    <a:ln w="9525" cap="rnd">
                      <a:noFill/>
                      <a:round/>
                      <a:headEnd/>
                      <a:tailEnd/>
                    </a:ln>
                  </p:spPr>
                  <p:txBody>
                    <a:bodyPr/>
                    <a:lstStyle/>
                    <a:p>
                      <a:endParaRPr lang="en-US"/>
                    </a:p>
                  </p:txBody>
                </p:sp>
              </p:grpSp>
              <p:grpSp>
                <p:nvGrpSpPr>
                  <p:cNvPr id="14388" name="Group 192"/>
                  <p:cNvGrpSpPr>
                    <a:grpSpLocks/>
                  </p:cNvGrpSpPr>
                  <p:nvPr/>
                </p:nvGrpSpPr>
                <p:grpSpPr bwMode="auto">
                  <a:xfrm>
                    <a:off x="3010" y="2304"/>
                    <a:ext cx="67" cy="82"/>
                    <a:chOff x="3010" y="2304"/>
                    <a:chExt cx="67" cy="82"/>
                  </a:xfrm>
                </p:grpSpPr>
                <p:grpSp>
                  <p:nvGrpSpPr>
                    <p:cNvPr id="14392" name="Group 193"/>
                    <p:cNvGrpSpPr>
                      <a:grpSpLocks/>
                    </p:cNvGrpSpPr>
                    <p:nvPr/>
                  </p:nvGrpSpPr>
                  <p:grpSpPr bwMode="auto">
                    <a:xfrm>
                      <a:off x="3025" y="2363"/>
                      <a:ext cx="28" cy="23"/>
                      <a:chOff x="3025" y="2363"/>
                      <a:chExt cx="28" cy="23"/>
                    </a:xfrm>
                  </p:grpSpPr>
                  <p:sp>
                    <p:nvSpPr>
                      <p:cNvPr id="14420" name="Oval 194"/>
                      <p:cNvSpPr>
                        <a:spLocks noChangeArrowheads="1"/>
                      </p:cNvSpPr>
                      <p:nvPr/>
                    </p:nvSpPr>
                    <p:spPr bwMode="auto">
                      <a:xfrm>
                        <a:off x="3028" y="2368"/>
                        <a:ext cx="19" cy="6"/>
                      </a:xfrm>
                      <a:prstGeom prst="ellipse">
                        <a:avLst/>
                      </a:prstGeom>
                      <a:solidFill>
                        <a:srgbClr val="FFFFFF"/>
                      </a:solidFill>
                      <a:ln w="9525">
                        <a:noFill/>
                        <a:round/>
                        <a:headEnd/>
                        <a:tailEnd/>
                      </a:ln>
                    </p:spPr>
                    <p:txBody>
                      <a:bodyPr wrap="none" anchor="ctr"/>
                      <a:lstStyle/>
                      <a:p>
                        <a:endParaRPr lang="en-US"/>
                      </a:p>
                    </p:txBody>
                  </p:sp>
                  <p:sp>
                    <p:nvSpPr>
                      <p:cNvPr id="14421" name="Freeform 195"/>
                      <p:cNvSpPr>
                        <a:spLocks/>
                      </p:cNvSpPr>
                      <p:nvPr/>
                    </p:nvSpPr>
                    <p:spPr bwMode="auto">
                      <a:xfrm>
                        <a:off x="3025" y="2363"/>
                        <a:ext cx="28" cy="17"/>
                      </a:xfrm>
                      <a:custGeom>
                        <a:avLst/>
                        <a:gdLst>
                          <a:gd name="T0" fmla="*/ 0 w 28"/>
                          <a:gd name="T1" fmla="*/ 9 h 17"/>
                          <a:gd name="T2" fmla="*/ 2 w 28"/>
                          <a:gd name="T3" fmla="*/ 6 h 17"/>
                          <a:gd name="T4" fmla="*/ 4 w 28"/>
                          <a:gd name="T5" fmla="*/ 4 h 17"/>
                          <a:gd name="T6" fmla="*/ 6 w 28"/>
                          <a:gd name="T7" fmla="*/ 3 h 17"/>
                          <a:gd name="T8" fmla="*/ 8 w 28"/>
                          <a:gd name="T9" fmla="*/ 1 h 17"/>
                          <a:gd name="T10" fmla="*/ 10 w 28"/>
                          <a:gd name="T11" fmla="*/ 0 h 17"/>
                          <a:gd name="T12" fmla="*/ 12 w 28"/>
                          <a:gd name="T13" fmla="*/ 1 h 17"/>
                          <a:gd name="T14" fmla="*/ 14 w 28"/>
                          <a:gd name="T15" fmla="*/ 3 h 17"/>
                          <a:gd name="T16" fmla="*/ 16 w 28"/>
                          <a:gd name="T17" fmla="*/ 3 h 17"/>
                          <a:gd name="T18" fmla="*/ 17 w 28"/>
                          <a:gd name="T19" fmla="*/ 3 h 17"/>
                          <a:gd name="T20" fmla="*/ 20 w 28"/>
                          <a:gd name="T21" fmla="*/ 3 h 17"/>
                          <a:gd name="T22" fmla="*/ 22 w 28"/>
                          <a:gd name="T23" fmla="*/ 4 h 17"/>
                          <a:gd name="T24" fmla="*/ 23 w 28"/>
                          <a:gd name="T25" fmla="*/ 8 h 17"/>
                          <a:gd name="T26" fmla="*/ 24 w 28"/>
                          <a:gd name="T27" fmla="*/ 11 h 17"/>
                          <a:gd name="T28" fmla="*/ 25 w 28"/>
                          <a:gd name="T29" fmla="*/ 12 h 17"/>
                          <a:gd name="T30" fmla="*/ 27 w 28"/>
                          <a:gd name="T31" fmla="*/ 16 h 17"/>
                          <a:gd name="T32" fmla="*/ 19 w 28"/>
                          <a:gd name="T33" fmla="*/ 14 h 17"/>
                          <a:gd name="T34" fmla="*/ 17 w 28"/>
                          <a:gd name="T35" fmla="*/ 12 h 17"/>
                          <a:gd name="T36" fmla="*/ 15 w 28"/>
                          <a:gd name="T37" fmla="*/ 11 h 17"/>
                          <a:gd name="T38" fmla="*/ 13 w 28"/>
                          <a:gd name="T39" fmla="*/ 11 h 17"/>
                          <a:gd name="T40" fmla="*/ 11 w 28"/>
                          <a:gd name="T41" fmla="*/ 11 h 17"/>
                          <a:gd name="T42" fmla="*/ 9 w 28"/>
                          <a:gd name="T43" fmla="*/ 11 h 17"/>
                          <a:gd name="T44" fmla="*/ 6 w 28"/>
                          <a:gd name="T45" fmla="*/ 11 h 17"/>
                          <a:gd name="T46" fmla="*/ 4 w 28"/>
                          <a:gd name="T47" fmla="*/ 11 h 17"/>
                          <a:gd name="T48" fmla="*/ 0 w 28"/>
                          <a:gd name="T49" fmla="*/ 9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7"/>
                          <a:gd name="T77" fmla="*/ 28 w 28"/>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7">
                            <a:moveTo>
                              <a:pt x="0" y="9"/>
                            </a:moveTo>
                            <a:lnTo>
                              <a:pt x="2" y="6"/>
                            </a:lnTo>
                            <a:lnTo>
                              <a:pt x="4" y="4"/>
                            </a:lnTo>
                            <a:lnTo>
                              <a:pt x="6" y="3"/>
                            </a:lnTo>
                            <a:lnTo>
                              <a:pt x="8" y="1"/>
                            </a:lnTo>
                            <a:lnTo>
                              <a:pt x="10" y="0"/>
                            </a:lnTo>
                            <a:lnTo>
                              <a:pt x="12" y="1"/>
                            </a:lnTo>
                            <a:lnTo>
                              <a:pt x="14" y="3"/>
                            </a:lnTo>
                            <a:lnTo>
                              <a:pt x="16" y="3"/>
                            </a:lnTo>
                            <a:lnTo>
                              <a:pt x="17" y="3"/>
                            </a:lnTo>
                            <a:lnTo>
                              <a:pt x="20" y="3"/>
                            </a:lnTo>
                            <a:lnTo>
                              <a:pt x="22" y="4"/>
                            </a:lnTo>
                            <a:lnTo>
                              <a:pt x="23" y="8"/>
                            </a:lnTo>
                            <a:lnTo>
                              <a:pt x="24" y="11"/>
                            </a:lnTo>
                            <a:lnTo>
                              <a:pt x="25" y="12"/>
                            </a:lnTo>
                            <a:lnTo>
                              <a:pt x="27" y="16"/>
                            </a:lnTo>
                            <a:lnTo>
                              <a:pt x="19" y="14"/>
                            </a:lnTo>
                            <a:lnTo>
                              <a:pt x="17" y="12"/>
                            </a:lnTo>
                            <a:lnTo>
                              <a:pt x="15" y="11"/>
                            </a:lnTo>
                            <a:lnTo>
                              <a:pt x="13" y="11"/>
                            </a:lnTo>
                            <a:lnTo>
                              <a:pt x="11" y="11"/>
                            </a:lnTo>
                            <a:lnTo>
                              <a:pt x="9" y="11"/>
                            </a:lnTo>
                            <a:lnTo>
                              <a:pt x="6" y="11"/>
                            </a:lnTo>
                            <a:lnTo>
                              <a:pt x="4" y="11"/>
                            </a:lnTo>
                            <a:lnTo>
                              <a:pt x="0" y="9"/>
                            </a:lnTo>
                          </a:path>
                        </a:pathLst>
                      </a:custGeom>
                      <a:solidFill>
                        <a:srgbClr val="FF0000"/>
                      </a:solidFill>
                      <a:ln w="9525" cap="rnd">
                        <a:noFill/>
                        <a:round/>
                        <a:headEnd/>
                        <a:tailEnd/>
                      </a:ln>
                    </p:spPr>
                    <p:txBody>
                      <a:bodyPr/>
                      <a:lstStyle/>
                      <a:p>
                        <a:endParaRPr lang="en-US"/>
                      </a:p>
                    </p:txBody>
                  </p:sp>
                  <p:sp>
                    <p:nvSpPr>
                      <p:cNvPr id="14422" name="Freeform 196"/>
                      <p:cNvSpPr>
                        <a:spLocks/>
                      </p:cNvSpPr>
                      <p:nvPr/>
                    </p:nvSpPr>
                    <p:spPr bwMode="auto">
                      <a:xfrm>
                        <a:off x="3025" y="2369"/>
                        <a:ext cx="27" cy="17"/>
                      </a:xfrm>
                      <a:custGeom>
                        <a:avLst/>
                        <a:gdLst>
                          <a:gd name="T0" fmla="*/ 0 w 27"/>
                          <a:gd name="T1" fmla="*/ 0 h 17"/>
                          <a:gd name="T2" fmla="*/ 3 w 27"/>
                          <a:gd name="T3" fmla="*/ 0 h 17"/>
                          <a:gd name="T4" fmla="*/ 5 w 27"/>
                          <a:gd name="T5" fmla="*/ 1 h 17"/>
                          <a:gd name="T6" fmla="*/ 7 w 27"/>
                          <a:gd name="T7" fmla="*/ 1 h 17"/>
                          <a:gd name="T8" fmla="*/ 9 w 27"/>
                          <a:gd name="T9" fmla="*/ 1 h 17"/>
                          <a:gd name="T10" fmla="*/ 11 w 27"/>
                          <a:gd name="T11" fmla="*/ 3 h 17"/>
                          <a:gd name="T12" fmla="*/ 12 w 27"/>
                          <a:gd name="T13" fmla="*/ 3 h 17"/>
                          <a:gd name="T14" fmla="*/ 14 w 27"/>
                          <a:gd name="T15" fmla="*/ 3 h 17"/>
                          <a:gd name="T16" fmla="*/ 16 w 27"/>
                          <a:gd name="T17" fmla="*/ 3 h 17"/>
                          <a:gd name="T18" fmla="*/ 19 w 27"/>
                          <a:gd name="T19" fmla="*/ 5 h 17"/>
                          <a:gd name="T20" fmla="*/ 21 w 27"/>
                          <a:gd name="T21" fmla="*/ 5 h 17"/>
                          <a:gd name="T22" fmla="*/ 24 w 27"/>
                          <a:gd name="T23" fmla="*/ 5 h 17"/>
                          <a:gd name="T24" fmla="*/ 26 w 27"/>
                          <a:gd name="T25" fmla="*/ 7 h 17"/>
                          <a:gd name="T26" fmla="*/ 25 w 27"/>
                          <a:gd name="T27" fmla="*/ 10 h 17"/>
                          <a:gd name="T28" fmla="*/ 21 w 27"/>
                          <a:gd name="T29" fmla="*/ 14 h 17"/>
                          <a:gd name="T30" fmla="*/ 19 w 27"/>
                          <a:gd name="T31" fmla="*/ 16 h 17"/>
                          <a:gd name="T32" fmla="*/ 16 w 27"/>
                          <a:gd name="T33" fmla="*/ 16 h 17"/>
                          <a:gd name="T34" fmla="*/ 14 w 27"/>
                          <a:gd name="T35" fmla="*/ 16 h 17"/>
                          <a:gd name="T36" fmla="*/ 12 w 27"/>
                          <a:gd name="T37" fmla="*/ 16 h 17"/>
                          <a:gd name="T38" fmla="*/ 9 w 27"/>
                          <a:gd name="T39" fmla="*/ 16 h 17"/>
                          <a:gd name="T40" fmla="*/ 7 w 27"/>
                          <a:gd name="T41" fmla="*/ 12 h 17"/>
                          <a:gd name="T42" fmla="*/ 5 w 27"/>
                          <a:gd name="T43" fmla="*/ 10 h 17"/>
                          <a:gd name="T44" fmla="*/ 3 w 27"/>
                          <a:gd name="T45" fmla="*/ 5 h 17"/>
                          <a:gd name="T46" fmla="*/ 2 w 27"/>
                          <a:gd name="T47" fmla="*/ 3 h 17"/>
                          <a:gd name="T48" fmla="*/ 0 w 27"/>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
                          <a:gd name="T76" fmla="*/ 0 h 17"/>
                          <a:gd name="T77" fmla="*/ 27 w 27"/>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 h="17">
                            <a:moveTo>
                              <a:pt x="0" y="0"/>
                            </a:moveTo>
                            <a:lnTo>
                              <a:pt x="3" y="0"/>
                            </a:lnTo>
                            <a:lnTo>
                              <a:pt x="5" y="1"/>
                            </a:lnTo>
                            <a:lnTo>
                              <a:pt x="7" y="1"/>
                            </a:lnTo>
                            <a:lnTo>
                              <a:pt x="9" y="1"/>
                            </a:lnTo>
                            <a:lnTo>
                              <a:pt x="11" y="3"/>
                            </a:lnTo>
                            <a:lnTo>
                              <a:pt x="12" y="3"/>
                            </a:lnTo>
                            <a:lnTo>
                              <a:pt x="14" y="3"/>
                            </a:lnTo>
                            <a:lnTo>
                              <a:pt x="16" y="3"/>
                            </a:lnTo>
                            <a:lnTo>
                              <a:pt x="19" y="5"/>
                            </a:lnTo>
                            <a:lnTo>
                              <a:pt x="21" y="5"/>
                            </a:lnTo>
                            <a:lnTo>
                              <a:pt x="24" y="5"/>
                            </a:lnTo>
                            <a:lnTo>
                              <a:pt x="26" y="7"/>
                            </a:lnTo>
                            <a:lnTo>
                              <a:pt x="25" y="10"/>
                            </a:lnTo>
                            <a:lnTo>
                              <a:pt x="21" y="14"/>
                            </a:lnTo>
                            <a:lnTo>
                              <a:pt x="19" y="16"/>
                            </a:lnTo>
                            <a:lnTo>
                              <a:pt x="16" y="16"/>
                            </a:lnTo>
                            <a:lnTo>
                              <a:pt x="14" y="16"/>
                            </a:lnTo>
                            <a:lnTo>
                              <a:pt x="12" y="16"/>
                            </a:lnTo>
                            <a:lnTo>
                              <a:pt x="9" y="16"/>
                            </a:lnTo>
                            <a:lnTo>
                              <a:pt x="7" y="12"/>
                            </a:lnTo>
                            <a:lnTo>
                              <a:pt x="5" y="10"/>
                            </a:lnTo>
                            <a:lnTo>
                              <a:pt x="3" y="5"/>
                            </a:lnTo>
                            <a:lnTo>
                              <a:pt x="2" y="3"/>
                            </a:lnTo>
                            <a:lnTo>
                              <a:pt x="0" y="0"/>
                            </a:lnTo>
                          </a:path>
                        </a:pathLst>
                      </a:custGeom>
                      <a:solidFill>
                        <a:srgbClr val="FF001F"/>
                      </a:solidFill>
                      <a:ln w="9525" cap="rnd">
                        <a:noFill/>
                        <a:round/>
                        <a:headEnd/>
                        <a:tailEnd/>
                      </a:ln>
                    </p:spPr>
                    <p:txBody>
                      <a:bodyPr/>
                      <a:lstStyle/>
                      <a:p>
                        <a:endParaRPr lang="en-US"/>
                      </a:p>
                    </p:txBody>
                  </p:sp>
                </p:grpSp>
                <p:grpSp>
                  <p:nvGrpSpPr>
                    <p:cNvPr id="14399" name="Group 197"/>
                    <p:cNvGrpSpPr>
                      <a:grpSpLocks/>
                    </p:cNvGrpSpPr>
                    <p:nvPr/>
                  </p:nvGrpSpPr>
                  <p:grpSpPr bwMode="auto">
                    <a:xfrm>
                      <a:off x="3010" y="2304"/>
                      <a:ext cx="67" cy="41"/>
                      <a:chOff x="3010" y="2304"/>
                      <a:chExt cx="67" cy="41"/>
                    </a:xfrm>
                  </p:grpSpPr>
                  <p:grpSp>
                    <p:nvGrpSpPr>
                      <p:cNvPr id="14598" name="Group 198"/>
                      <p:cNvGrpSpPr>
                        <a:grpSpLocks/>
                      </p:cNvGrpSpPr>
                      <p:nvPr/>
                    </p:nvGrpSpPr>
                    <p:grpSpPr bwMode="auto">
                      <a:xfrm>
                        <a:off x="3010" y="2304"/>
                        <a:ext cx="28" cy="32"/>
                        <a:chOff x="3010" y="2304"/>
                        <a:chExt cx="28" cy="32"/>
                      </a:xfrm>
                    </p:grpSpPr>
                    <p:sp>
                      <p:nvSpPr>
                        <p:cNvPr id="14417" name="Freeform 199"/>
                        <p:cNvSpPr>
                          <a:spLocks/>
                        </p:cNvSpPr>
                        <p:nvPr/>
                      </p:nvSpPr>
                      <p:spPr bwMode="auto">
                        <a:xfrm>
                          <a:off x="3012" y="2304"/>
                          <a:ext cx="26" cy="17"/>
                        </a:xfrm>
                        <a:custGeom>
                          <a:avLst/>
                          <a:gdLst>
                            <a:gd name="T0" fmla="*/ 1 w 26"/>
                            <a:gd name="T1" fmla="*/ 3 h 17"/>
                            <a:gd name="T2" fmla="*/ 7 w 26"/>
                            <a:gd name="T3" fmla="*/ 1 h 17"/>
                            <a:gd name="T4" fmla="*/ 10 w 26"/>
                            <a:gd name="T5" fmla="*/ 0 h 17"/>
                            <a:gd name="T6" fmla="*/ 12 w 26"/>
                            <a:gd name="T7" fmla="*/ 0 h 17"/>
                            <a:gd name="T8" fmla="*/ 16 w 26"/>
                            <a:gd name="T9" fmla="*/ 1 h 17"/>
                            <a:gd name="T10" fmla="*/ 19 w 26"/>
                            <a:gd name="T11" fmla="*/ 3 h 17"/>
                            <a:gd name="T12" fmla="*/ 21 w 26"/>
                            <a:gd name="T13" fmla="*/ 5 h 17"/>
                            <a:gd name="T14" fmla="*/ 23 w 26"/>
                            <a:gd name="T15" fmla="*/ 9 h 17"/>
                            <a:gd name="T16" fmla="*/ 25 w 26"/>
                            <a:gd name="T17" fmla="*/ 12 h 17"/>
                            <a:gd name="T18" fmla="*/ 25 w 26"/>
                            <a:gd name="T19" fmla="*/ 16 h 17"/>
                            <a:gd name="T20" fmla="*/ 21 w 26"/>
                            <a:gd name="T21" fmla="*/ 12 h 17"/>
                            <a:gd name="T22" fmla="*/ 18 w 26"/>
                            <a:gd name="T23" fmla="*/ 8 h 17"/>
                            <a:gd name="T24" fmla="*/ 16 w 26"/>
                            <a:gd name="T25" fmla="*/ 5 h 17"/>
                            <a:gd name="T26" fmla="*/ 13 w 26"/>
                            <a:gd name="T27" fmla="*/ 3 h 17"/>
                            <a:gd name="T28" fmla="*/ 9 w 26"/>
                            <a:gd name="T29" fmla="*/ 2 h 17"/>
                            <a:gd name="T30" fmla="*/ 6 w 26"/>
                            <a:gd name="T31" fmla="*/ 3 h 17"/>
                            <a:gd name="T32" fmla="*/ 0 w 26"/>
                            <a:gd name="T33" fmla="*/ 5 h 17"/>
                            <a:gd name="T34" fmla="*/ 1 w 26"/>
                            <a:gd name="T35" fmla="*/ 3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7"/>
                            <a:gd name="T56" fmla="*/ 26 w 2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7">
                              <a:moveTo>
                                <a:pt x="1" y="3"/>
                              </a:moveTo>
                              <a:lnTo>
                                <a:pt x="7" y="1"/>
                              </a:lnTo>
                              <a:lnTo>
                                <a:pt x="10" y="0"/>
                              </a:lnTo>
                              <a:lnTo>
                                <a:pt x="12" y="0"/>
                              </a:lnTo>
                              <a:lnTo>
                                <a:pt x="16" y="1"/>
                              </a:lnTo>
                              <a:lnTo>
                                <a:pt x="19" y="3"/>
                              </a:lnTo>
                              <a:lnTo>
                                <a:pt x="21" y="5"/>
                              </a:lnTo>
                              <a:lnTo>
                                <a:pt x="23" y="9"/>
                              </a:lnTo>
                              <a:lnTo>
                                <a:pt x="25" y="12"/>
                              </a:lnTo>
                              <a:lnTo>
                                <a:pt x="25" y="16"/>
                              </a:lnTo>
                              <a:lnTo>
                                <a:pt x="21" y="12"/>
                              </a:lnTo>
                              <a:lnTo>
                                <a:pt x="18" y="8"/>
                              </a:lnTo>
                              <a:lnTo>
                                <a:pt x="16" y="5"/>
                              </a:lnTo>
                              <a:lnTo>
                                <a:pt x="13" y="3"/>
                              </a:lnTo>
                              <a:lnTo>
                                <a:pt x="9" y="2"/>
                              </a:lnTo>
                              <a:lnTo>
                                <a:pt x="6" y="3"/>
                              </a:lnTo>
                              <a:lnTo>
                                <a:pt x="0" y="5"/>
                              </a:lnTo>
                              <a:lnTo>
                                <a:pt x="1" y="3"/>
                              </a:lnTo>
                            </a:path>
                          </a:pathLst>
                        </a:custGeom>
                        <a:solidFill>
                          <a:srgbClr val="000000"/>
                        </a:solidFill>
                        <a:ln w="9525" cap="rnd">
                          <a:noFill/>
                          <a:round/>
                          <a:headEnd/>
                          <a:tailEnd/>
                        </a:ln>
                      </p:spPr>
                      <p:txBody>
                        <a:bodyPr/>
                        <a:lstStyle/>
                        <a:p>
                          <a:endParaRPr lang="en-US"/>
                        </a:p>
                      </p:txBody>
                    </p:sp>
                    <p:sp>
                      <p:nvSpPr>
                        <p:cNvPr id="14418" name="Freeform 200"/>
                        <p:cNvSpPr>
                          <a:spLocks/>
                        </p:cNvSpPr>
                        <p:nvPr/>
                      </p:nvSpPr>
                      <p:spPr bwMode="auto">
                        <a:xfrm>
                          <a:off x="3010" y="2313"/>
                          <a:ext cx="25" cy="17"/>
                        </a:xfrm>
                        <a:custGeom>
                          <a:avLst/>
                          <a:gdLst>
                            <a:gd name="T0" fmla="*/ 0 w 25"/>
                            <a:gd name="T1" fmla="*/ 4 h 17"/>
                            <a:gd name="T2" fmla="*/ 4 w 25"/>
                            <a:gd name="T3" fmla="*/ 4 h 17"/>
                            <a:gd name="T4" fmla="*/ 6 w 25"/>
                            <a:gd name="T5" fmla="*/ 3 h 17"/>
                            <a:gd name="T6" fmla="*/ 8 w 25"/>
                            <a:gd name="T7" fmla="*/ 1 h 17"/>
                            <a:gd name="T8" fmla="*/ 11 w 25"/>
                            <a:gd name="T9" fmla="*/ 0 h 17"/>
                            <a:gd name="T10" fmla="*/ 14 w 25"/>
                            <a:gd name="T11" fmla="*/ 0 h 17"/>
                            <a:gd name="T12" fmla="*/ 17 w 25"/>
                            <a:gd name="T13" fmla="*/ 1 h 17"/>
                            <a:gd name="T14" fmla="*/ 19 w 25"/>
                            <a:gd name="T15" fmla="*/ 3 h 17"/>
                            <a:gd name="T16" fmla="*/ 21 w 25"/>
                            <a:gd name="T17" fmla="*/ 6 h 17"/>
                            <a:gd name="T18" fmla="*/ 23 w 25"/>
                            <a:gd name="T19" fmla="*/ 9 h 17"/>
                            <a:gd name="T20" fmla="*/ 24 w 25"/>
                            <a:gd name="T21" fmla="*/ 12 h 17"/>
                            <a:gd name="T22" fmla="*/ 24 w 25"/>
                            <a:gd name="T23" fmla="*/ 14 h 17"/>
                            <a:gd name="T24" fmla="*/ 22 w 25"/>
                            <a:gd name="T25" fmla="*/ 16 h 17"/>
                            <a:gd name="T26" fmla="*/ 20 w 25"/>
                            <a:gd name="T27" fmla="*/ 9 h 17"/>
                            <a:gd name="T28" fmla="*/ 18 w 25"/>
                            <a:gd name="T29" fmla="*/ 8 h 17"/>
                            <a:gd name="T30" fmla="*/ 17 w 25"/>
                            <a:gd name="T31" fmla="*/ 11 h 17"/>
                            <a:gd name="T32" fmla="*/ 15 w 25"/>
                            <a:gd name="T33" fmla="*/ 12 h 17"/>
                            <a:gd name="T34" fmla="*/ 13 w 25"/>
                            <a:gd name="T35" fmla="*/ 12 h 17"/>
                            <a:gd name="T36" fmla="*/ 11 w 25"/>
                            <a:gd name="T37" fmla="*/ 11 h 17"/>
                            <a:gd name="T38" fmla="*/ 10 w 25"/>
                            <a:gd name="T39" fmla="*/ 9 h 17"/>
                            <a:gd name="T40" fmla="*/ 10 w 25"/>
                            <a:gd name="T41" fmla="*/ 6 h 17"/>
                            <a:gd name="T42" fmla="*/ 7 w 25"/>
                            <a:gd name="T43" fmla="*/ 8 h 17"/>
                            <a:gd name="T44" fmla="*/ 4 w 25"/>
                            <a:gd name="T45" fmla="*/ 8 h 17"/>
                            <a:gd name="T46" fmla="*/ 2 w 25"/>
                            <a:gd name="T47" fmla="*/ 8 h 17"/>
                            <a:gd name="T48" fmla="*/ 0 w 25"/>
                            <a:gd name="T49" fmla="*/ 4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17"/>
                            <a:gd name="T77" fmla="*/ 25 w 25"/>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17">
                              <a:moveTo>
                                <a:pt x="0" y="4"/>
                              </a:moveTo>
                              <a:lnTo>
                                <a:pt x="4" y="4"/>
                              </a:lnTo>
                              <a:lnTo>
                                <a:pt x="6" y="3"/>
                              </a:lnTo>
                              <a:lnTo>
                                <a:pt x="8" y="1"/>
                              </a:lnTo>
                              <a:lnTo>
                                <a:pt x="11" y="0"/>
                              </a:lnTo>
                              <a:lnTo>
                                <a:pt x="14" y="0"/>
                              </a:lnTo>
                              <a:lnTo>
                                <a:pt x="17" y="1"/>
                              </a:lnTo>
                              <a:lnTo>
                                <a:pt x="19" y="3"/>
                              </a:lnTo>
                              <a:lnTo>
                                <a:pt x="21" y="6"/>
                              </a:lnTo>
                              <a:lnTo>
                                <a:pt x="23" y="9"/>
                              </a:lnTo>
                              <a:lnTo>
                                <a:pt x="24" y="12"/>
                              </a:lnTo>
                              <a:lnTo>
                                <a:pt x="24" y="14"/>
                              </a:lnTo>
                              <a:lnTo>
                                <a:pt x="22" y="16"/>
                              </a:lnTo>
                              <a:lnTo>
                                <a:pt x="20" y="9"/>
                              </a:lnTo>
                              <a:lnTo>
                                <a:pt x="18" y="8"/>
                              </a:lnTo>
                              <a:lnTo>
                                <a:pt x="17" y="11"/>
                              </a:lnTo>
                              <a:lnTo>
                                <a:pt x="15" y="12"/>
                              </a:lnTo>
                              <a:lnTo>
                                <a:pt x="13" y="12"/>
                              </a:lnTo>
                              <a:lnTo>
                                <a:pt x="11" y="11"/>
                              </a:lnTo>
                              <a:lnTo>
                                <a:pt x="10" y="9"/>
                              </a:lnTo>
                              <a:lnTo>
                                <a:pt x="10" y="6"/>
                              </a:lnTo>
                              <a:lnTo>
                                <a:pt x="7" y="8"/>
                              </a:lnTo>
                              <a:lnTo>
                                <a:pt x="4" y="8"/>
                              </a:lnTo>
                              <a:lnTo>
                                <a:pt x="2" y="8"/>
                              </a:lnTo>
                              <a:lnTo>
                                <a:pt x="0" y="4"/>
                              </a:lnTo>
                            </a:path>
                          </a:pathLst>
                        </a:custGeom>
                        <a:solidFill>
                          <a:srgbClr val="000000"/>
                        </a:solidFill>
                        <a:ln w="9525" cap="rnd">
                          <a:noFill/>
                          <a:round/>
                          <a:headEnd/>
                          <a:tailEnd/>
                        </a:ln>
                      </p:spPr>
                      <p:txBody>
                        <a:bodyPr/>
                        <a:lstStyle/>
                        <a:p>
                          <a:endParaRPr lang="en-US"/>
                        </a:p>
                      </p:txBody>
                    </p:sp>
                    <p:sp>
                      <p:nvSpPr>
                        <p:cNvPr id="14419" name="Freeform 201"/>
                        <p:cNvSpPr>
                          <a:spLocks/>
                        </p:cNvSpPr>
                        <p:nvPr/>
                      </p:nvSpPr>
                      <p:spPr bwMode="auto">
                        <a:xfrm>
                          <a:off x="3015" y="2319"/>
                          <a:ext cx="17" cy="17"/>
                        </a:xfrm>
                        <a:custGeom>
                          <a:avLst/>
                          <a:gdLst>
                            <a:gd name="T0" fmla="*/ 0 w 17"/>
                            <a:gd name="T1" fmla="*/ 0 h 17"/>
                            <a:gd name="T2" fmla="*/ 2 w 17"/>
                            <a:gd name="T3" fmla="*/ 4 h 17"/>
                            <a:gd name="T4" fmla="*/ 5 w 17"/>
                            <a:gd name="T5" fmla="*/ 8 h 17"/>
                            <a:gd name="T6" fmla="*/ 7 w 17"/>
                            <a:gd name="T7" fmla="*/ 12 h 17"/>
                            <a:gd name="T8" fmla="*/ 10 w 17"/>
                            <a:gd name="T9" fmla="*/ 12 h 17"/>
                            <a:gd name="T10" fmla="*/ 13 w 17"/>
                            <a:gd name="T11" fmla="*/ 12 h 17"/>
                            <a:gd name="T12" fmla="*/ 16 w 17"/>
                            <a:gd name="T13" fmla="*/ 12 h 17"/>
                            <a:gd name="T14" fmla="*/ 13 w 17"/>
                            <a:gd name="T15" fmla="*/ 16 h 17"/>
                            <a:gd name="T16" fmla="*/ 11 w 17"/>
                            <a:gd name="T17" fmla="*/ 16 h 17"/>
                            <a:gd name="T18" fmla="*/ 8 w 17"/>
                            <a:gd name="T19" fmla="*/ 16 h 17"/>
                            <a:gd name="T20" fmla="*/ 4 w 17"/>
                            <a:gd name="T21" fmla="*/ 8 h 17"/>
                            <a:gd name="T22" fmla="*/ 0 w 17"/>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0"/>
                              </a:moveTo>
                              <a:lnTo>
                                <a:pt x="2" y="4"/>
                              </a:lnTo>
                              <a:lnTo>
                                <a:pt x="5" y="8"/>
                              </a:lnTo>
                              <a:lnTo>
                                <a:pt x="7" y="12"/>
                              </a:lnTo>
                              <a:lnTo>
                                <a:pt x="10" y="12"/>
                              </a:lnTo>
                              <a:lnTo>
                                <a:pt x="13" y="12"/>
                              </a:lnTo>
                              <a:lnTo>
                                <a:pt x="16" y="12"/>
                              </a:lnTo>
                              <a:lnTo>
                                <a:pt x="13" y="16"/>
                              </a:lnTo>
                              <a:lnTo>
                                <a:pt x="11" y="16"/>
                              </a:lnTo>
                              <a:lnTo>
                                <a:pt x="8" y="16"/>
                              </a:lnTo>
                              <a:lnTo>
                                <a:pt x="4" y="8"/>
                              </a:lnTo>
                              <a:lnTo>
                                <a:pt x="0" y="0"/>
                              </a:lnTo>
                            </a:path>
                          </a:pathLst>
                        </a:custGeom>
                        <a:solidFill>
                          <a:srgbClr val="000000"/>
                        </a:solidFill>
                        <a:ln w="9525" cap="rnd">
                          <a:noFill/>
                          <a:round/>
                          <a:headEnd/>
                          <a:tailEnd/>
                        </a:ln>
                      </p:spPr>
                      <p:txBody>
                        <a:bodyPr/>
                        <a:lstStyle/>
                        <a:p>
                          <a:endParaRPr lang="en-US"/>
                        </a:p>
                      </p:txBody>
                    </p:sp>
                  </p:grpSp>
                  <p:grpSp>
                    <p:nvGrpSpPr>
                      <p:cNvPr id="14599" name="Group 202"/>
                      <p:cNvGrpSpPr>
                        <a:grpSpLocks/>
                      </p:cNvGrpSpPr>
                      <p:nvPr/>
                    </p:nvGrpSpPr>
                    <p:grpSpPr bwMode="auto">
                      <a:xfrm>
                        <a:off x="3050" y="2314"/>
                        <a:ext cx="27" cy="31"/>
                        <a:chOff x="3050" y="2314"/>
                        <a:chExt cx="27" cy="31"/>
                      </a:xfrm>
                    </p:grpSpPr>
                    <p:sp>
                      <p:nvSpPr>
                        <p:cNvPr id="14414" name="Freeform 203"/>
                        <p:cNvSpPr>
                          <a:spLocks/>
                        </p:cNvSpPr>
                        <p:nvPr/>
                      </p:nvSpPr>
                      <p:spPr bwMode="auto">
                        <a:xfrm>
                          <a:off x="3050" y="2314"/>
                          <a:ext cx="27" cy="17"/>
                        </a:xfrm>
                        <a:custGeom>
                          <a:avLst/>
                          <a:gdLst>
                            <a:gd name="T0" fmla="*/ 1 w 27"/>
                            <a:gd name="T1" fmla="*/ 16 h 17"/>
                            <a:gd name="T2" fmla="*/ 0 w 27"/>
                            <a:gd name="T3" fmla="*/ 13 h 17"/>
                            <a:gd name="T4" fmla="*/ 2 w 27"/>
                            <a:gd name="T5" fmla="*/ 8 h 17"/>
                            <a:gd name="T6" fmla="*/ 4 w 27"/>
                            <a:gd name="T7" fmla="*/ 4 h 17"/>
                            <a:gd name="T8" fmla="*/ 6 w 27"/>
                            <a:gd name="T9" fmla="*/ 2 h 17"/>
                            <a:gd name="T10" fmla="*/ 10 w 27"/>
                            <a:gd name="T11" fmla="*/ 1 h 17"/>
                            <a:gd name="T12" fmla="*/ 14 w 27"/>
                            <a:gd name="T13" fmla="*/ 0 h 17"/>
                            <a:gd name="T14" fmla="*/ 19 w 27"/>
                            <a:gd name="T15" fmla="*/ 0 h 17"/>
                            <a:gd name="T16" fmla="*/ 22 w 27"/>
                            <a:gd name="T17" fmla="*/ 0 h 17"/>
                            <a:gd name="T18" fmla="*/ 25 w 27"/>
                            <a:gd name="T19" fmla="*/ 1 h 17"/>
                            <a:gd name="T20" fmla="*/ 26 w 27"/>
                            <a:gd name="T21" fmla="*/ 3 h 17"/>
                            <a:gd name="T22" fmla="*/ 25 w 27"/>
                            <a:gd name="T23" fmla="*/ 2 h 17"/>
                            <a:gd name="T24" fmla="*/ 21 w 27"/>
                            <a:gd name="T25" fmla="*/ 1 h 17"/>
                            <a:gd name="T26" fmla="*/ 17 w 27"/>
                            <a:gd name="T27" fmla="*/ 1 h 17"/>
                            <a:gd name="T28" fmla="*/ 13 w 27"/>
                            <a:gd name="T29" fmla="*/ 2 h 17"/>
                            <a:gd name="T30" fmla="*/ 10 w 27"/>
                            <a:gd name="T31" fmla="*/ 4 h 17"/>
                            <a:gd name="T32" fmla="*/ 8 w 27"/>
                            <a:gd name="T33" fmla="*/ 6 h 17"/>
                            <a:gd name="T34" fmla="*/ 6 w 27"/>
                            <a:gd name="T35" fmla="*/ 7 h 17"/>
                            <a:gd name="T36" fmla="*/ 4 w 27"/>
                            <a:gd name="T37" fmla="*/ 9 h 17"/>
                            <a:gd name="T38" fmla="*/ 3 w 27"/>
                            <a:gd name="T39" fmla="*/ 13 h 17"/>
                            <a:gd name="T40" fmla="*/ 1 w 2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
                            <a:gd name="T64" fmla="*/ 0 h 17"/>
                            <a:gd name="T65" fmla="*/ 27 w 2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 h="17">
                              <a:moveTo>
                                <a:pt x="1" y="16"/>
                              </a:moveTo>
                              <a:lnTo>
                                <a:pt x="0" y="13"/>
                              </a:lnTo>
                              <a:lnTo>
                                <a:pt x="2" y="8"/>
                              </a:lnTo>
                              <a:lnTo>
                                <a:pt x="4" y="4"/>
                              </a:lnTo>
                              <a:lnTo>
                                <a:pt x="6" y="2"/>
                              </a:lnTo>
                              <a:lnTo>
                                <a:pt x="10" y="1"/>
                              </a:lnTo>
                              <a:lnTo>
                                <a:pt x="14" y="0"/>
                              </a:lnTo>
                              <a:lnTo>
                                <a:pt x="19" y="0"/>
                              </a:lnTo>
                              <a:lnTo>
                                <a:pt x="22" y="0"/>
                              </a:lnTo>
                              <a:lnTo>
                                <a:pt x="25" y="1"/>
                              </a:lnTo>
                              <a:lnTo>
                                <a:pt x="26" y="3"/>
                              </a:lnTo>
                              <a:lnTo>
                                <a:pt x="25" y="2"/>
                              </a:lnTo>
                              <a:lnTo>
                                <a:pt x="21" y="1"/>
                              </a:lnTo>
                              <a:lnTo>
                                <a:pt x="17" y="1"/>
                              </a:lnTo>
                              <a:lnTo>
                                <a:pt x="13" y="2"/>
                              </a:lnTo>
                              <a:lnTo>
                                <a:pt x="10" y="4"/>
                              </a:lnTo>
                              <a:lnTo>
                                <a:pt x="8" y="6"/>
                              </a:lnTo>
                              <a:lnTo>
                                <a:pt x="6" y="7"/>
                              </a:lnTo>
                              <a:lnTo>
                                <a:pt x="4" y="9"/>
                              </a:lnTo>
                              <a:lnTo>
                                <a:pt x="3" y="13"/>
                              </a:lnTo>
                              <a:lnTo>
                                <a:pt x="1" y="16"/>
                              </a:lnTo>
                            </a:path>
                          </a:pathLst>
                        </a:custGeom>
                        <a:solidFill>
                          <a:srgbClr val="000000"/>
                        </a:solidFill>
                        <a:ln w="9525" cap="rnd">
                          <a:noFill/>
                          <a:round/>
                          <a:headEnd/>
                          <a:tailEnd/>
                        </a:ln>
                      </p:spPr>
                      <p:txBody>
                        <a:bodyPr/>
                        <a:lstStyle/>
                        <a:p>
                          <a:endParaRPr lang="en-US"/>
                        </a:p>
                      </p:txBody>
                    </p:sp>
                    <p:sp>
                      <p:nvSpPr>
                        <p:cNvPr id="14415" name="Freeform 204"/>
                        <p:cNvSpPr>
                          <a:spLocks/>
                        </p:cNvSpPr>
                        <p:nvPr/>
                      </p:nvSpPr>
                      <p:spPr bwMode="auto">
                        <a:xfrm>
                          <a:off x="3056" y="2321"/>
                          <a:ext cx="21" cy="17"/>
                        </a:xfrm>
                        <a:custGeom>
                          <a:avLst/>
                          <a:gdLst>
                            <a:gd name="T0" fmla="*/ 0 w 21"/>
                            <a:gd name="T1" fmla="*/ 8 h 17"/>
                            <a:gd name="T2" fmla="*/ 0 w 21"/>
                            <a:gd name="T3" fmla="*/ 5 h 17"/>
                            <a:gd name="T4" fmla="*/ 3 w 21"/>
                            <a:gd name="T5" fmla="*/ 2 h 17"/>
                            <a:gd name="T6" fmla="*/ 5 w 21"/>
                            <a:gd name="T7" fmla="*/ 1 h 17"/>
                            <a:gd name="T8" fmla="*/ 9 w 21"/>
                            <a:gd name="T9" fmla="*/ 0 h 17"/>
                            <a:gd name="T10" fmla="*/ 12 w 21"/>
                            <a:gd name="T11" fmla="*/ 1 h 17"/>
                            <a:gd name="T12" fmla="*/ 15 w 21"/>
                            <a:gd name="T13" fmla="*/ 2 h 17"/>
                            <a:gd name="T14" fmla="*/ 18 w 21"/>
                            <a:gd name="T15" fmla="*/ 2 h 17"/>
                            <a:gd name="T16" fmla="*/ 16 w 21"/>
                            <a:gd name="T17" fmla="*/ 4 h 17"/>
                            <a:gd name="T18" fmla="*/ 18 w 21"/>
                            <a:gd name="T19" fmla="*/ 6 h 17"/>
                            <a:gd name="T20" fmla="*/ 19 w 21"/>
                            <a:gd name="T21" fmla="*/ 9 h 17"/>
                            <a:gd name="T22" fmla="*/ 19 w 21"/>
                            <a:gd name="T23" fmla="*/ 12 h 17"/>
                            <a:gd name="T24" fmla="*/ 20 w 21"/>
                            <a:gd name="T25" fmla="*/ 13 h 17"/>
                            <a:gd name="T26" fmla="*/ 19 w 21"/>
                            <a:gd name="T27" fmla="*/ 16 h 17"/>
                            <a:gd name="T28" fmla="*/ 17 w 21"/>
                            <a:gd name="T29" fmla="*/ 14 h 17"/>
                            <a:gd name="T30" fmla="*/ 16 w 21"/>
                            <a:gd name="T31" fmla="*/ 10 h 17"/>
                            <a:gd name="T32" fmla="*/ 15 w 21"/>
                            <a:gd name="T33" fmla="*/ 9 h 17"/>
                            <a:gd name="T34" fmla="*/ 13 w 21"/>
                            <a:gd name="T35" fmla="*/ 9 h 17"/>
                            <a:gd name="T36" fmla="*/ 12 w 21"/>
                            <a:gd name="T37" fmla="*/ 10 h 17"/>
                            <a:gd name="T38" fmla="*/ 10 w 21"/>
                            <a:gd name="T39" fmla="*/ 10 h 17"/>
                            <a:gd name="T40" fmla="*/ 8 w 21"/>
                            <a:gd name="T41" fmla="*/ 10 h 17"/>
                            <a:gd name="T42" fmla="*/ 6 w 21"/>
                            <a:gd name="T43" fmla="*/ 9 h 17"/>
                            <a:gd name="T44" fmla="*/ 5 w 21"/>
                            <a:gd name="T45" fmla="*/ 8 h 17"/>
                            <a:gd name="T46" fmla="*/ 5 w 21"/>
                            <a:gd name="T47" fmla="*/ 5 h 17"/>
                            <a:gd name="T48" fmla="*/ 2 w 21"/>
                            <a:gd name="T49" fmla="*/ 6 h 17"/>
                            <a:gd name="T50" fmla="*/ 0 w 21"/>
                            <a:gd name="T51" fmla="*/ 8 h 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
                            <a:gd name="T79" fmla="*/ 0 h 17"/>
                            <a:gd name="T80" fmla="*/ 21 w 21"/>
                            <a:gd name="T81" fmla="*/ 17 h 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 h="17">
                              <a:moveTo>
                                <a:pt x="0" y="8"/>
                              </a:moveTo>
                              <a:lnTo>
                                <a:pt x="0" y="5"/>
                              </a:lnTo>
                              <a:lnTo>
                                <a:pt x="3" y="2"/>
                              </a:lnTo>
                              <a:lnTo>
                                <a:pt x="5" y="1"/>
                              </a:lnTo>
                              <a:lnTo>
                                <a:pt x="9" y="0"/>
                              </a:lnTo>
                              <a:lnTo>
                                <a:pt x="12" y="1"/>
                              </a:lnTo>
                              <a:lnTo>
                                <a:pt x="15" y="2"/>
                              </a:lnTo>
                              <a:lnTo>
                                <a:pt x="18" y="2"/>
                              </a:lnTo>
                              <a:lnTo>
                                <a:pt x="16" y="4"/>
                              </a:lnTo>
                              <a:lnTo>
                                <a:pt x="18" y="6"/>
                              </a:lnTo>
                              <a:lnTo>
                                <a:pt x="19" y="9"/>
                              </a:lnTo>
                              <a:lnTo>
                                <a:pt x="19" y="12"/>
                              </a:lnTo>
                              <a:lnTo>
                                <a:pt x="20" y="13"/>
                              </a:lnTo>
                              <a:lnTo>
                                <a:pt x="19" y="16"/>
                              </a:lnTo>
                              <a:lnTo>
                                <a:pt x="17" y="14"/>
                              </a:lnTo>
                              <a:lnTo>
                                <a:pt x="16" y="10"/>
                              </a:lnTo>
                              <a:lnTo>
                                <a:pt x="15" y="9"/>
                              </a:lnTo>
                              <a:lnTo>
                                <a:pt x="13" y="9"/>
                              </a:lnTo>
                              <a:lnTo>
                                <a:pt x="12" y="10"/>
                              </a:lnTo>
                              <a:lnTo>
                                <a:pt x="10" y="10"/>
                              </a:lnTo>
                              <a:lnTo>
                                <a:pt x="8" y="10"/>
                              </a:lnTo>
                              <a:lnTo>
                                <a:pt x="6" y="9"/>
                              </a:lnTo>
                              <a:lnTo>
                                <a:pt x="5" y="8"/>
                              </a:lnTo>
                              <a:lnTo>
                                <a:pt x="5" y="5"/>
                              </a:lnTo>
                              <a:lnTo>
                                <a:pt x="2" y="6"/>
                              </a:lnTo>
                              <a:lnTo>
                                <a:pt x="0" y="8"/>
                              </a:lnTo>
                            </a:path>
                          </a:pathLst>
                        </a:custGeom>
                        <a:solidFill>
                          <a:srgbClr val="000000"/>
                        </a:solidFill>
                        <a:ln w="9525" cap="rnd">
                          <a:noFill/>
                          <a:round/>
                          <a:headEnd/>
                          <a:tailEnd/>
                        </a:ln>
                      </p:spPr>
                      <p:txBody>
                        <a:bodyPr/>
                        <a:lstStyle/>
                        <a:p>
                          <a:endParaRPr lang="en-US"/>
                        </a:p>
                      </p:txBody>
                    </p:sp>
                    <p:sp>
                      <p:nvSpPr>
                        <p:cNvPr id="14416" name="Freeform 205"/>
                        <p:cNvSpPr>
                          <a:spLocks/>
                        </p:cNvSpPr>
                        <p:nvPr/>
                      </p:nvSpPr>
                      <p:spPr bwMode="auto">
                        <a:xfrm>
                          <a:off x="3054" y="2328"/>
                          <a:ext cx="17" cy="17"/>
                        </a:xfrm>
                        <a:custGeom>
                          <a:avLst/>
                          <a:gdLst>
                            <a:gd name="T0" fmla="*/ 16 w 17"/>
                            <a:gd name="T1" fmla="*/ 0 h 17"/>
                            <a:gd name="T2" fmla="*/ 0 w 17"/>
                            <a:gd name="T3" fmla="*/ 8 h 17"/>
                            <a:gd name="T4" fmla="*/ 0 w 17"/>
                            <a:gd name="T5" fmla="*/ 16 h 17"/>
                            <a:gd name="T6" fmla="*/ 8 w 17"/>
                            <a:gd name="T7" fmla="*/ 16 h 17"/>
                            <a:gd name="T8" fmla="*/ 8 w 17"/>
                            <a:gd name="T9" fmla="*/ 0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0" y="8"/>
                              </a:lnTo>
                              <a:lnTo>
                                <a:pt x="0" y="16"/>
                              </a:lnTo>
                              <a:lnTo>
                                <a:pt x="8" y="16"/>
                              </a:lnTo>
                              <a:lnTo>
                                <a:pt x="8" y="0"/>
                              </a:lnTo>
                              <a:lnTo>
                                <a:pt x="16" y="0"/>
                              </a:lnTo>
                            </a:path>
                          </a:pathLst>
                        </a:custGeom>
                        <a:solidFill>
                          <a:srgbClr val="000000"/>
                        </a:solidFill>
                        <a:ln w="9525" cap="rnd">
                          <a:noFill/>
                          <a:round/>
                          <a:headEnd/>
                          <a:tailEnd/>
                        </a:ln>
                      </p:spPr>
                      <p:txBody>
                        <a:bodyPr/>
                        <a:lstStyle/>
                        <a:p>
                          <a:endParaRPr lang="en-US"/>
                        </a:p>
                      </p:txBody>
                    </p:sp>
                  </p:grpSp>
                </p:grpSp>
                <p:sp>
                  <p:nvSpPr>
                    <p:cNvPr id="14411" name="Freeform 206"/>
                    <p:cNvSpPr>
                      <a:spLocks/>
                    </p:cNvSpPr>
                    <p:nvPr/>
                  </p:nvSpPr>
                  <p:spPr bwMode="auto">
                    <a:xfrm>
                      <a:off x="3032" y="2342"/>
                      <a:ext cx="20" cy="17"/>
                    </a:xfrm>
                    <a:custGeom>
                      <a:avLst/>
                      <a:gdLst>
                        <a:gd name="T0" fmla="*/ 5 w 20"/>
                        <a:gd name="T1" fmla="*/ 0 h 17"/>
                        <a:gd name="T2" fmla="*/ 3 w 20"/>
                        <a:gd name="T3" fmla="*/ 1 h 17"/>
                        <a:gd name="T4" fmla="*/ 1 w 20"/>
                        <a:gd name="T5" fmla="*/ 1 h 17"/>
                        <a:gd name="T6" fmla="*/ 0 w 20"/>
                        <a:gd name="T7" fmla="*/ 4 h 17"/>
                        <a:gd name="T8" fmla="*/ 0 w 20"/>
                        <a:gd name="T9" fmla="*/ 7 h 17"/>
                        <a:gd name="T10" fmla="*/ 0 w 20"/>
                        <a:gd name="T11" fmla="*/ 10 h 17"/>
                        <a:gd name="T12" fmla="*/ 3 w 20"/>
                        <a:gd name="T13" fmla="*/ 10 h 17"/>
                        <a:gd name="T14" fmla="*/ 5 w 20"/>
                        <a:gd name="T15" fmla="*/ 11 h 17"/>
                        <a:gd name="T16" fmla="*/ 7 w 20"/>
                        <a:gd name="T17" fmla="*/ 13 h 17"/>
                        <a:gd name="T18" fmla="*/ 9 w 20"/>
                        <a:gd name="T19" fmla="*/ 16 h 17"/>
                        <a:gd name="T20" fmla="*/ 12 w 20"/>
                        <a:gd name="T21" fmla="*/ 14 h 17"/>
                        <a:gd name="T22" fmla="*/ 14 w 20"/>
                        <a:gd name="T23" fmla="*/ 13 h 17"/>
                        <a:gd name="T24" fmla="*/ 17 w 20"/>
                        <a:gd name="T25" fmla="*/ 11 h 17"/>
                        <a:gd name="T26" fmla="*/ 19 w 20"/>
                        <a:gd name="T27" fmla="*/ 11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17"/>
                        <a:gd name="T44" fmla="*/ 20 w 20"/>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17">
                          <a:moveTo>
                            <a:pt x="5" y="0"/>
                          </a:moveTo>
                          <a:lnTo>
                            <a:pt x="3" y="1"/>
                          </a:lnTo>
                          <a:lnTo>
                            <a:pt x="1" y="1"/>
                          </a:lnTo>
                          <a:lnTo>
                            <a:pt x="0" y="4"/>
                          </a:lnTo>
                          <a:lnTo>
                            <a:pt x="0" y="7"/>
                          </a:lnTo>
                          <a:lnTo>
                            <a:pt x="0" y="10"/>
                          </a:lnTo>
                          <a:lnTo>
                            <a:pt x="3" y="10"/>
                          </a:lnTo>
                          <a:lnTo>
                            <a:pt x="5" y="11"/>
                          </a:lnTo>
                          <a:lnTo>
                            <a:pt x="7" y="13"/>
                          </a:lnTo>
                          <a:lnTo>
                            <a:pt x="9" y="16"/>
                          </a:lnTo>
                          <a:lnTo>
                            <a:pt x="12" y="14"/>
                          </a:lnTo>
                          <a:lnTo>
                            <a:pt x="14" y="13"/>
                          </a:lnTo>
                          <a:lnTo>
                            <a:pt x="17" y="11"/>
                          </a:lnTo>
                          <a:lnTo>
                            <a:pt x="19" y="11"/>
                          </a:lnTo>
                        </a:path>
                      </a:pathLst>
                    </a:custGeom>
                    <a:noFill/>
                    <a:ln w="12700" cap="rnd">
                      <a:solidFill>
                        <a:srgbClr val="FF7F3F"/>
                      </a:solidFill>
                      <a:round/>
                      <a:headEnd type="none" w="sm" len="sm"/>
                      <a:tailEnd type="none" w="sm" len="sm"/>
                    </a:ln>
                  </p:spPr>
                  <p:txBody>
                    <a:bodyPr/>
                    <a:lstStyle/>
                    <a:p>
                      <a:endParaRPr lang="en-US"/>
                    </a:p>
                  </p:txBody>
                </p:sp>
              </p:grpSp>
              <p:grpSp>
                <p:nvGrpSpPr>
                  <p:cNvPr id="14600" name="Group 207"/>
                  <p:cNvGrpSpPr>
                    <a:grpSpLocks/>
                  </p:cNvGrpSpPr>
                  <p:nvPr/>
                </p:nvGrpSpPr>
                <p:grpSpPr bwMode="auto">
                  <a:xfrm>
                    <a:off x="2975" y="2232"/>
                    <a:ext cx="148" cy="144"/>
                    <a:chOff x="2975" y="2232"/>
                    <a:chExt cx="148" cy="144"/>
                  </a:xfrm>
                </p:grpSpPr>
                <p:sp>
                  <p:nvSpPr>
                    <p:cNvPr id="14403" name="Freeform 208"/>
                    <p:cNvSpPr>
                      <a:spLocks/>
                    </p:cNvSpPr>
                    <p:nvPr/>
                  </p:nvSpPr>
                  <p:spPr bwMode="auto">
                    <a:xfrm>
                      <a:off x="2975" y="2232"/>
                      <a:ext cx="148" cy="144"/>
                    </a:xfrm>
                    <a:custGeom>
                      <a:avLst/>
                      <a:gdLst>
                        <a:gd name="T0" fmla="*/ 22 w 148"/>
                        <a:gd name="T1" fmla="*/ 131 h 144"/>
                        <a:gd name="T2" fmla="*/ 18 w 148"/>
                        <a:gd name="T3" fmla="*/ 125 h 144"/>
                        <a:gd name="T4" fmla="*/ 13 w 148"/>
                        <a:gd name="T5" fmla="*/ 117 h 144"/>
                        <a:gd name="T6" fmla="*/ 10 w 148"/>
                        <a:gd name="T7" fmla="*/ 108 h 144"/>
                        <a:gd name="T8" fmla="*/ 7 w 148"/>
                        <a:gd name="T9" fmla="*/ 101 h 144"/>
                        <a:gd name="T10" fmla="*/ 5 w 148"/>
                        <a:gd name="T11" fmla="*/ 77 h 144"/>
                        <a:gd name="T12" fmla="*/ 0 w 148"/>
                        <a:gd name="T13" fmla="*/ 66 h 144"/>
                        <a:gd name="T14" fmla="*/ 0 w 148"/>
                        <a:gd name="T15" fmla="*/ 53 h 144"/>
                        <a:gd name="T16" fmla="*/ 12 w 148"/>
                        <a:gd name="T17" fmla="*/ 41 h 144"/>
                        <a:gd name="T18" fmla="*/ 19 w 148"/>
                        <a:gd name="T19" fmla="*/ 24 h 144"/>
                        <a:gd name="T20" fmla="*/ 26 w 148"/>
                        <a:gd name="T21" fmla="*/ 15 h 144"/>
                        <a:gd name="T22" fmla="*/ 38 w 148"/>
                        <a:gd name="T23" fmla="*/ 11 h 144"/>
                        <a:gd name="T24" fmla="*/ 56 w 148"/>
                        <a:gd name="T25" fmla="*/ 1 h 144"/>
                        <a:gd name="T26" fmla="*/ 68 w 148"/>
                        <a:gd name="T27" fmla="*/ 0 h 144"/>
                        <a:gd name="T28" fmla="*/ 79 w 148"/>
                        <a:gd name="T29" fmla="*/ 1 h 144"/>
                        <a:gd name="T30" fmla="*/ 95 w 148"/>
                        <a:gd name="T31" fmla="*/ 6 h 144"/>
                        <a:gd name="T32" fmla="*/ 110 w 148"/>
                        <a:gd name="T33" fmla="*/ 12 h 144"/>
                        <a:gd name="T34" fmla="*/ 121 w 148"/>
                        <a:gd name="T35" fmla="*/ 23 h 144"/>
                        <a:gd name="T36" fmla="*/ 126 w 148"/>
                        <a:gd name="T37" fmla="*/ 34 h 144"/>
                        <a:gd name="T38" fmla="*/ 132 w 148"/>
                        <a:gd name="T39" fmla="*/ 44 h 144"/>
                        <a:gd name="T40" fmla="*/ 141 w 148"/>
                        <a:gd name="T41" fmla="*/ 60 h 144"/>
                        <a:gd name="T42" fmla="*/ 147 w 148"/>
                        <a:gd name="T43" fmla="*/ 75 h 144"/>
                        <a:gd name="T44" fmla="*/ 143 w 148"/>
                        <a:gd name="T45" fmla="*/ 87 h 144"/>
                        <a:gd name="T46" fmla="*/ 141 w 148"/>
                        <a:gd name="T47" fmla="*/ 100 h 144"/>
                        <a:gd name="T48" fmla="*/ 131 w 148"/>
                        <a:gd name="T49" fmla="*/ 109 h 144"/>
                        <a:gd name="T50" fmla="*/ 116 w 148"/>
                        <a:gd name="T51" fmla="*/ 125 h 144"/>
                        <a:gd name="T52" fmla="*/ 110 w 148"/>
                        <a:gd name="T53" fmla="*/ 135 h 144"/>
                        <a:gd name="T54" fmla="*/ 96 w 148"/>
                        <a:gd name="T55" fmla="*/ 143 h 144"/>
                        <a:gd name="T56" fmla="*/ 107 w 148"/>
                        <a:gd name="T57" fmla="*/ 115 h 144"/>
                        <a:gd name="T58" fmla="*/ 113 w 148"/>
                        <a:gd name="T59" fmla="*/ 92 h 144"/>
                        <a:gd name="T60" fmla="*/ 111 w 148"/>
                        <a:gd name="T61" fmla="*/ 79 h 144"/>
                        <a:gd name="T62" fmla="*/ 110 w 148"/>
                        <a:gd name="T63" fmla="*/ 63 h 144"/>
                        <a:gd name="T64" fmla="*/ 96 w 148"/>
                        <a:gd name="T65" fmla="*/ 66 h 144"/>
                        <a:gd name="T66" fmla="*/ 81 w 148"/>
                        <a:gd name="T67" fmla="*/ 70 h 144"/>
                        <a:gd name="T68" fmla="*/ 60 w 148"/>
                        <a:gd name="T69" fmla="*/ 69 h 144"/>
                        <a:gd name="T70" fmla="*/ 51 w 148"/>
                        <a:gd name="T71" fmla="*/ 66 h 144"/>
                        <a:gd name="T72" fmla="*/ 39 w 148"/>
                        <a:gd name="T73" fmla="*/ 68 h 144"/>
                        <a:gd name="T74" fmla="*/ 36 w 148"/>
                        <a:gd name="T75" fmla="*/ 76 h 144"/>
                        <a:gd name="T76" fmla="*/ 30 w 148"/>
                        <a:gd name="T77" fmla="*/ 82 h 144"/>
                        <a:gd name="T78" fmla="*/ 26 w 148"/>
                        <a:gd name="T79" fmla="*/ 96 h 144"/>
                        <a:gd name="T80" fmla="*/ 21 w 148"/>
                        <a:gd name="T81" fmla="*/ 100 h 144"/>
                        <a:gd name="T82" fmla="*/ 16 w 148"/>
                        <a:gd name="T83" fmla="*/ 101 h 144"/>
                        <a:gd name="T84" fmla="*/ 15 w 148"/>
                        <a:gd name="T85" fmla="*/ 105 h 144"/>
                        <a:gd name="T86" fmla="*/ 17 w 148"/>
                        <a:gd name="T87" fmla="*/ 111 h 144"/>
                        <a:gd name="T88" fmla="*/ 25 w 148"/>
                        <a:gd name="T89" fmla="*/ 114 h 144"/>
                        <a:gd name="T90" fmla="*/ 28 w 148"/>
                        <a:gd name="T91" fmla="*/ 134 h 1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8"/>
                        <a:gd name="T139" fmla="*/ 0 h 144"/>
                        <a:gd name="T140" fmla="*/ 148 w 148"/>
                        <a:gd name="T141" fmla="*/ 144 h 1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8" h="144">
                          <a:moveTo>
                            <a:pt x="28" y="134"/>
                          </a:moveTo>
                          <a:lnTo>
                            <a:pt x="22" y="131"/>
                          </a:lnTo>
                          <a:lnTo>
                            <a:pt x="19" y="128"/>
                          </a:lnTo>
                          <a:lnTo>
                            <a:pt x="18" y="125"/>
                          </a:lnTo>
                          <a:lnTo>
                            <a:pt x="16" y="118"/>
                          </a:lnTo>
                          <a:lnTo>
                            <a:pt x="13" y="117"/>
                          </a:lnTo>
                          <a:lnTo>
                            <a:pt x="12" y="111"/>
                          </a:lnTo>
                          <a:lnTo>
                            <a:pt x="10" y="108"/>
                          </a:lnTo>
                          <a:lnTo>
                            <a:pt x="9" y="106"/>
                          </a:lnTo>
                          <a:lnTo>
                            <a:pt x="7" y="101"/>
                          </a:lnTo>
                          <a:lnTo>
                            <a:pt x="2" y="92"/>
                          </a:lnTo>
                          <a:lnTo>
                            <a:pt x="5" y="77"/>
                          </a:lnTo>
                          <a:lnTo>
                            <a:pt x="2" y="75"/>
                          </a:lnTo>
                          <a:lnTo>
                            <a:pt x="0" y="66"/>
                          </a:lnTo>
                          <a:lnTo>
                            <a:pt x="0" y="60"/>
                          </a:lnTo>
                          <a:lnTo>
                            <a:pt x="0" y="53"/>
                          </a:lnTo>
                          <a:lnTo>
                            <a:pt x="4" y="46"/>
                          </a:lnTo>
                          <a:lnTo>
                            <a:pt x="12" y="41"/>
                          </a:lnTo>
                          <a:lnTo>
                            <a:pt x="12" y="34"/>
                          </a:lnTo>
                          <a:lnTo>
                            <a:pt x="19" y="24"/>
                          </a:lnTo>
                          <a:lnTo>
                            <a:pt x="22" y="21"/>
                          </a:lnTo>
                          <a:lnTo>
                            <a:pt x="26" y="15"/>
                          </a:lnTo>
                          <a:lnTo>
                            <a:pt x="32" y="11"/>
                          </a:lnTo>
                          <a:lnTo>
                            <a:pt x="38" y="11"/>
                          </a:lnTo>
                          <a:lnTo>
                            <a:pt x="48" y="2"/>
                          </a:lnTo>
                          <a:lnTo>
                            <a:pt x="56" y="1"/>
                          </a:lnTo>
                          <a:lnTo>
                            <a:pt x="62" y="0"/>
                          </a:lnTo>
                          <a:lnTo>
                            <a:pt x="68" y="0"/>
                          </a:lnTo>
                          <a:lnTo>
                            <a:pt x="73" y="1"/>
                          </a:lnTo>
                          <a:lnTo>
                            <a:pt x="79" y="1"/>
                          </a:lnTo>
                          <a:lnTo>
                            <a:pt x="87" y="2"/>
                          </a:lnTo>
                          <a:lnTo>
                            <a:pt x="95" y="6"/>
                          </a:lnTo>
                          <a:lnTo>
                            <a:pt x="100" y="9"/>
                          </a:lnTo>
                          <a:lnTo>
                            <a:pt x="110" y="12"/>
                          </a:lnTo>
                          <a:lnTo>
                            <a:pt x="117" y="18"/>
                          </a:lnTo>
                          <a:lnTo>
                            <a:pt x="121" y="23"/>
                          </a:lnTo>
                          <a:lnTo>
                            <a:pt x="124" y="29"/>
                          </a:lnTo>
                          <a:lnTo>
                            <a:pt x="126" y="34"/>
                          </a:lnTo>
                          <a:lnTo>
                            <a:pt x="129" y="39"/>
                          </a:lnTo>
                          <a:lnTo>
                            <a:pt x="132" y="44"/>
                          </a:lnTo>
                          <a:lnTo>
                            <a:pt x="138" y="50"/>
                          </a:lnTo>
                          <a:lnTo>
                            <a:pt x="141" y="60"/>
                          </a:lnTo>
                          <a:lnTo>
                            <a:pt x="144" y="69"/>
                          </a:lnTo>
                          <a:lnTo>
                            <a:pt x="147" y="75"/>
                          </a:lnTo>
                          <a:lnTo>
                            <a:pt x="146" y="79"/>
                          </a:lnTo>
                          <a:lnTo>
                            <a:pt x="143" y="87"/>
                          </a:lnTo>
                          <a:lnTo>
                            <a:pt x="140" y="92"/>
                          </a:lnTo>
                          <a:lnTo>
                            <a:pt x="141" y="100"/>
                          </a:lnTo>
                          <a:lnTo>
                            <a:pt x="139" y="104"/>
                          </a:lnTo>
                          <a:lnTo>
                            <a:pt x="131" y="109"/>
                          </a:lnTo>
                          <a:lnTo>
                            <a:pt x="129" y="114"/>
                          </a:lnTo>
                          <a:lnTo>
                            <a:pt x="116" y="125"/>
                          </a:lnTo>
                          <a:lnTo>
                            <a:pt x="116" y="129"/>
                          </a:lnTo>
                          <a:lnTo>
                            <a:pt x="110" y="135"/>
                          </a:lnTo>
                          <a:lnTo>
                            <a:pt x="101" y="140"/>
                          </a:lnTo>
                          <a:lnTo>
                            <a:pt x="96" y="143"/>
                          </a:lnTo>
                          <a:lnTo>
                            <a:pt x="102" y="129"/>
                          </a:lnTo>
                          <a:lnTo>
                            <a:pt x="107" y="115"/>
                          </a:lnTo>
                          <a:lnTo>
                            <a:pt x="110" y="104"/>
                          </a:lnTo>
                          <a:lnTo>
                            <a:pt x="113" y="92"/>
                          </a:lnTo>
                          <a:lnTo>
                            <a:pt x="113" y="86"/>
                          </a:lnTo>
                          <a:lnTo>
                            <a:pt x="111" y="79"/>
                          </a:lnTo>
                          <a:lnTo>
                            <a:pt x="112" y="67"/>
                          </a:lnTo>
                          <a:lnTo>
                            <a:pt x="110" y="63"/>
                          </a:lnTo>
                          <a:lnTo>
                            <a:pt x="107" y="60"/>
                          </a:lnTo>
                          <a:lnTo>
                            <a:pt x="96" y="66"/>
                          </a:lnTo>
                          <a:lnTo>
                            <a:pt x="90" y="69"/>
                          </a:lnTo>
                          <a:lnTo>
                            <a:pt x="81" y="70"/>
                          </a:lnTo>
                          <a:lnTo>
                            <a:pt x="69" y="70"/>
                          </a:lnTo>
                          <a:lnTo>
                            <a:pt x="60" y="69"/>
                          </a:lnTo>
                          <a:lnTo>
                            <a:pt x="55" y="68"/>
                          </a:lnTo>
                          <a:lnTo>
                            <a:pt x="51" y="66"/>
                          </a:lnTo>
                          <a:lnTo>
                            <a:pt x="45" y="66"/>
                          </a:lnTo>
                          <a:lnTo>
                            <a:pt x="39" y="68"/>
                          </a:lnTo>
                          <a:lnTo>
                            <a:pt x="37" y="71"/>
                          </a:lnTo>
                          <a:lnTo>
                            <a:pt x="36" y="76"/>
                          </a:lnTo>
                          <a:lnTo>
                            <a:pt x="33" y="81"/>
                          </a:lnTo>
                          <a:lnTo>
                            <a:pt x="30" y="82"/>
                          </a:lnTo>
                          <a:lnTo>
                            <a:pt x="27" y="87"/>
                          </a:lnTo>
                          <a:lnTo>
                            <a:pt x="26" y="96"/>
                          </a:lnTo>
                          <a:lnTo>
                            <a:pt x="24" y="98"/>
                          </a:lnTo>
                          <a:lnTo>
                            <a:pt x="21" y="100"/>
                          </a:lnTo>
                          <a:lnTo>
                            <a:pt x="19" y="100"/>
                          </a:lnTo>
                          <a:lnTo>
                            <a:pt x="16" y="101"/>
                          </a:lnTo>
                          <a:lnTo>
                            <a:pt x="15" y="103"/>
                          </a:lnTo>
                          <a:lnTo>
                            <a:pt x="15" y="105"/>
                          </a:lnTo>
                          <a:lnTo>
                            <a:pt x="15" y="108"/>
                          </a:lnTo>
                          <a:lnTo>
                            <a:pt x="17" y="111"/>
                          </a:lnTo>
                          <a:lnTo>
                            <a:pt x="21" y="114"/>
                          </a:lnTo>
                          <a:lnTo>
                            <a:pt x="25" y="114"/>
                          </a:lnTo>
                          <a:lnTo>
                            <a:pt x="26" y="126"/>
                          </a:lnTo>
                          <a:lnTo>
                            <a:pt x="28" y="134"/>
                          </a:lnTo>
                        </a:path>
                      </a:pathLst>
                    </a:custGeom>
                    <a:solidFill>
                      <a:srgbClr val="7F5F3F"/>
                    </a:solidFill>
                    <a:ln w="9525" cap="rnd">
                      <a:noFill/>
                      <a:round/>
                      <a:headEnd/>
                      <a:tailEnd/>
                    </a:ln>
                  </p:spPr>
                  <p:txBody>
                    <a:bodyPr/>
                    <a:lstStyle/>
                    <a:p>
                      <a:endParaRPr lang="en-US"/>
                    </a:p>
                  </p:txBody>
                </p:sp>
                <p:grpSp>
                  <p:nvGrpSpPr>
                    <p:cNvPr id="14601" name="Group 209"/>
                    <p:cNvGrpSpPr>
                      <a:grpSpLocks/>
                    </p:cNvGrpSpPr>
                    <p:nvPr/>
                  </p:nvGrpSpPr>
                  <p:grpSpPr bwMode="auto">
                    <a:xfrm>
                      <a:off x="2979" y="2237"/>
                      <a:ext cx="139" cy="101"/>
                      <a:chOff x="2979" y="2237"/>
                      <a:chExt cx="139" cy="101"/>
                    </a:xfrm>
                  </p:grpSpPr>
                  <p:sp>
                    <p:nvSpPr>
                      <p:cNvPr id="14405" name="Freeform 210"/>
                      <p:cNvSpPr>
                        <a:spLocks/>
                      </p:cNvSpPr>
                      <p:nvPr/>
                    </p:nvSpPr>
                    <p:spPr bwMode="auto">
                      <a:xfrm>
                        <a:off x="2979" y="2275"/>
                        <a:ext cx="59" cy="41"/>
                      </a:xfrm>
                      <a:custGeom>
                        <a:avLst/>
                        <a:gdLst>
                          <a:gd name="T0" fmla="*/ 2 w 59"/>
                          <a:gd name="T1" fmla="*/ 40 h 41"/>
                          <a:gd name="T2" fmla="*/ 13 w 59"/>
                          <a:gd name="T3" fmla="*/ 40 h 41"/>
                          <a:gd name="T4" fmla="*/ 29 w 59"/>
                          <a:gd name="T5" fmla="*/ 31 h 41"/>
                          <a:gd name="T6" fmla="*/ 17 w 59"/>
                          <a:gd name="T7" fmla="*/ 30 h 41"/>
                          <a:gd name="T8" fmla="*/ 8 w 59"/>
                          <a:gd name="T9" fmla="*/ 29 h 41"/>
                          <a:gd name="T10" fmla="*/ 4 w 59"/>
                          <a:gd name="T11" fmla="*/ 27 h 41"/>
                          <a:gd name="T12" fmla="*/ 0 w 59"/>
                          <a:gd name="T13" fmla="*/ 22 h 41"/>
                          <a:gd name="T14" fmla="*/ 1 w 59"/>
                          <a:gd name="T15" fmla="*/ 13 h 41"/>
                          <a:gd name="T16" fmla="*/ 8 w 59"/>
                          <a:gd name="T17" fmla="*/ 16 h 41"/>
                          <a:gd name="T18" fmla="*/ 13 w 59"/>
                          <a:gd name="T19" fmla="*/ 19 h 41"/>
                          <a:gd name="T20" fmla="*/ 21 w 59"/>
                          <a:gd name="T21" fmla="*/ 20 h 41"/>
                          <a:gd name="T22" fmla="*/ 27 w 59"/>
                          <a:gd name="T23" fmla="*/ 20 h 41"/>
                          <a:gd name="T24" fmla="*/ 35 w 59"/>
                          <a:gd name="T25" fmla="*/ 24 h 41"/>
                          <a:gd name="T26" fmla="*/ 29 w 59"/>
                          <a:gd name="T27" fmla="*/ 17 h 41"/>
                          <a:gd name="T28" fmla="*/ 24 w 59"/>
                          <a:gd name="T29" fmla="*/ 13 h 41"/>
                          <a:gd name="T30" fmla="*/ 18 w 59"/>
                          <a:gd name="T31" fmla="*/ 10 h 41"/>
                          <a:gd name="T32" fmla="*/ 19 w 59"/>
                          <a:gd name="T33" fmla="*/ 2 h 41"/>
                          <a:gd name="T34" fmla="*/ 18 w 59"/>
                          <a:gd name="T35" fmla="*/ 0 h 41"/>
                          <a:gd name="T36" fmla="*/ 27 w 59"/>
                          <a:gd name="T37" fmla="*/ 0 h 41"/>
                          <a:gd name="T38" fmla="*/ 27 w 59"/>
                          <a:gd name="T39" fmla="*/ 6 h 41"/>
                          <a:gd name="T40" fmla="*/ 28 w 59"/>
                          <a:gd name="T41" fmla="*/ 11 h 41"/>
                          <a:gd name="T42" fmla="*/ 31 w 59"/>
                          <a:gd name="T43" fmla="*/ 15 h 41"/>
                          <a:gd name="T44" fmla="*/ 36 w 59"/>
                          <a:gd name="T45" fmla="*/ 17 h 41"/>
                          <a:gd name="T46" fmla="*/ 44 w 59"/>
                          <a:gd name="T47" fmla="*/ 20 h 41"/>
                          <a:gd name="T48" fmla="*/ 54 w 59"/>
                          <a:gd name="T49" fmla="*/ 24 h 41"/>
                          <a:gd name="T50" fmla="*/ 58 w 59"/>
                          <a:gd name="T51" fmla="*/ 25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9"/>
                          <a:gd name="T79" fmla="*/ 0 h 41"/>
                          <a:gd name="T80" fmla="*/ 59 w 59"/>
                          <a:gd name="T81" fmla="*/ 41 h 4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9" h="41">
                            <a:moveTo>
                              <a:pt x="2" y="40"/>
                            </a:moveTo>
                            <a:lnTo>
                              <a:pt x="13" y="40"/>
                            </a:lnTo>
                            <a:lnTo>
                              <a:pt x="29" y="31"/>
                            </a:lnTo>
                            <a:lnTo>
                              <a:pt x="17" y="30"/>
                            </a:lnTo>
                            <a:lnTo>
                              <a:pt x="8" y="29"/>
                            </a:lnTo>
                            <a:lnTo>
                              <a:pt x="4" y="27"/>
                            </a:lnTo>
                            <a:lnTo>
                              <a:pt x="0" y="22"/>
                            </a:lnTo>
                            <a:lnTo>
                              <a:pt x="1" y="13"/>
                            </a:lnTo>
                            <a:lnTo>
                              <a:pt x="8" y="16"/>
                            </a:lnTo>
                            <a:lnTo>
                              <a:pt x="13" y="19"/>
                            </a:lnTo>
                            <a:lnTo>
                              <a:pt x="21" y="20"/>
                            </a:lnTo>
                            <a:lnTo>
                              <a:pt x="27" y="20"/>
                            </a:lnTo>
                            <a:lnTo>
                              <a:pt x="35" y="24"/>
                            </a:lnTo>
                            <a:lnTo>
                              <a:pt x="29" y="17"/>
                            </a:lnTo>
                            <a:lnTo>
                              <a:pt x="24" y="13"/>
                            </a:lnTo>
                            <a:lnTo>
                              <a:pt x="18" y="10"/>
                            </a:lnTo>
                            <a:lnTo>
                              <a:pt x="19" y="2"/>
                            </a:lnTo>
                            <a:lnTo>
                              <a:pt x="18" y="0"/>
                            </a:lnTo>
                            <a:lnTo>
                              <a:pt x="27" y="0"/>
                            </a:lnTo>
                            <a:lnTo>
                              <a:pt x="27" y="6"/>
                            </a:lnTo>
                            <a:lnTo>
                              <a:pt x="28" y="11"/>
                            </a:lnTo>
                            <a:lnTo>
                              <a:pt x="31" y="15"/>
                            </a:lnTo>
                            <a:lnTo>
                              <a:pt x="36" y="17"/>
                            </a:lnTo>
                            <a:lnTo>
                              <a:pt x="44" y="20"/>
                            </a:lnTo>
                            <a:lnTo>
                              <a:pt x="54" y="24"/>
                            </a:lnTo>
                            <a:lnTo>
                              <a:pt x="58" y="25"/>
                            </a:lnTo>
                          </a:path>
                        </a:pathLst>
                      </a:custGeom>
                      <a:noFill/>
                      <a:ln w="12700" cap="rnd">
                        <a:solidFill>
                          <a:srgbClr val="5F3F1F"/>
                        </a:solidFill>
                        <a:round/>
                        <a:headEnd type="none" w="sm" len="sm"/>
                        <a:tailEnd type="none" w="sm" len="sm"/>
                      </a:ln>
                    </p:spPr>
                    <p:txBody>
                      <a:bodyPr/>
                      <a:lstStyle/>
                      <a:p>
                        <a:endParaRPr lang="en-US"/>
                      </a:p>
                    </p:txBody>
                  </p:sp>
                  <p:sp>
                    <p:nvSpPr>
                      <p:cNvPr id="14406" name="Freeform 211"/>
                      <p:cNvSpPr>
                        <a:spLocks/>
                      </p:cNvSpPr>
                      <p:nvPr/>
                    </p:nvSpPr>
                    <p:spPr bwMode="auto">
                      <a:xfrm>
                        <a:off x="2989" y="2257"/>
                        <a:ext cx="113" cy="34"/>
                      </a:xfrm>
                      <a:custGeom>
                        <a:avLst/>
                        <a:gdLst>
                          <a:gd name="T0" fmla="*/ 0 w 113"/>
                          <a:gd name="T1" fmla="*/ 15 h 34"/>
                          <a:gd name="T2" fmla="*/ 7 w 113"/>
                          <a:gd name="T3" fmla="*/ 13 h 34"/>
                          <a:gd name="T4" fmla="*/ 18 w 113"/>
                          <a:gd name="T5" fmla="*/ 13 h 34"/>
                          <a:gd name="T6" fmla="*/ 26 w 113"/>
                          <a:gd name="T7" fmla="*/ 12 h 34"/>
                          <a:gd name="T8" fmla="*/ 23 w 113"/>
                          <a:gd name="T9" fmla="*/ 19 h 34"/>
                          <a:gd name="T10" fmla="*/ 27 w 113"/>
                          <a:gd name="T11" fmla="*/ 25 h 34"/>
                          <a:gd name="T12" fmla="*/ 34 w 113"/>
                          <a:gd name="T13" fmla="*/ 19 h 34"/>
                          <a:gd name="T14" fmla="*/ 41 w 113"/>
                          <a:gd name="T15" fmla="*/ 12 h 34"/>
                          <a:gd name="T16" fmla="*/ 49 w 113"/>
                          <a:gd name="T17" fmla="*/ 7 h 34"/>
                          <a:gd name="T18" fmla="*/ 60 w 113"/>
                          <a:gd name="T19" fmla="*/ 1 h 34"/>
                          <a:gd name="T20" fmla="*/ 63 w 113"/>
                          <a:gd name="T21" fmla="*/ 0 h 34"/>
                          <a:gd name="T22" fmla="*/ 87 w 113"/>
                          <a:gd name="T23" fmla="*/ 6 h 34"/>
                          <a:gd name="T24" fmla="*/ 95 w 113"/>
                          <a:gd name="T25" fmla="*/ 17 h 34"/>
                          <a:gd name="T26" fmla="*/ 98 w 113"/>
                          <a:gd name="T27" fmla="*/ 20 h 34"/>
                          <a:gd name="T28" fmla="*/ 98 w 113"/>
                          <a:gd name="T29" fmla="*/ 32 h 34"/>
                          <a:gd name="T30" fmla="*/ 103 w 113"/>
                          <a:gd name="T31" fmla="*/ 33 h 34"/>
                          <a:gd name="T32" fmla="*/ 110 w 113"/>
                          <a:gd name="T33" fmla="*/ 24 h 34"/>
                          <a:gd name="T34" fmla="*/ 112 w 113"/>
                          <a:gd name="T35" fmla="*/ 18 h 34"/>
                          <a:gd name="T36" fmla="*/ 111 w 113"/>
                          <a:gd name="T37" fmla="*/ 11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3"/>
                          <a:gd name="T58" fmla="*/ 0 h 34"/>
                          <a:gd name="T59" fmla="*/ 113 w 113"/>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3" h="34">
                            <a:moveTo>
                              <a:pt x="0" y="15"/>
                            </a:moveTo>
                            <a:lnTo>
                              <a:pt x="7" y="13"/>
                            </a:lnTo>
                            <a:lnTo>
                              <a:pt x="18" y="13"/>
                            </a:lnTo>
                            <a:lnTo>
                              <a:pt x="26" y="12"/>
                            </a:lnTo>
                            <a:lnTo>
                              <a:pt x="23" y="19"/>
                            </a:lnTo>
                            <a:lnTo>
                              <a:pt x="27" y="25"/>
                            </a:lnTo>
                            <a:lnTo>
                              <a:pt x="34" y="19"/>
                            </a:lnTo>
                            <a:lnTo>
                              <a:pt x="41" y="12"/>
                            </a:lnTo>
                            <a:lnTo>
                              <a:pt x="49" y="7"/>
                            </a:lnTo>
                            <a:lnTo>
                              <a:pt x="60" y="1"/>
                            </a:lnTo>
                            <a:lnTo>
                              <a:pt x="63" y="0"/>
                            </a:lnTo>
                            <a:lnTo>
                              <a:pt x="87" y="6"/>
                            </a:lnTo>
                            <a:lnTo>
                              <a:pt x="95" y="17"/>
                            </a:lnTo>
                            <a:lnTo>
                              <a:pt x="98" y="20"/>
                            </a:lnTo>
                            <a:lnTo>
                              <a:pt x="98" y="32"/>
                            </a:lnTo>
                            <a:lnTo>
                              <a:pt x="103" y="33"/>
                            </a:lnTo>
                            <a:lnTo>
                              <a:pt x="110" y="24"/>
                            </a:lnTo>
                            <a:lnTo>
                              <a:pt x="112" y="18"/>
                            </a:lnTo>
                            <a:lnTo>
                              <a:pt x="111" y="11"/>
                            </a:lnTo>
                          </a:path>
                        </a:pathLst>
                      </a:custGeom>
                      <a:noFill/>
                      <a:ln w="12700" cap="rnd">
                        <a:solidFill>
                          <a:srgbClr val="5F3F1F"/>
                        </a:solidFill>
                        <a:round/>
                        <a:headEnd type="none" w="sm" len="sm"/>
                        <a:tailEnd type="none" w="sm" len="sm"/>
                      </a:ln>
                    </p:spPr>
                    <p:txBody>
                      <a:bodyPr/>
                      <a:lstStyle/>
                      <a:p>
                        <a:endParaRPr lang="en-US"/>
                      </a:p>
                    </p:txBody>
                  </p:sp>
                  <p:sp>
                    <p:nvSpPr>
                      <p:cNvPr id="14407" name="Freeform 212"/>
                      <p:cNvSpPr>
                        <a:spLocks/>
                      </p:cNvSpPr>
                      <p:nvPr/>
                    </p:nvSpPr>
                    <p:spPr bwMode="auto">
                      <a:xfrm>
                        <a:off x="2995" y="2237"/>
                        <a:ext cx="99" cy="42"/>
                      </a:xfrm>
                      <a:custGeom>
                        <a:avLst/>
                        <a:gdLst>
                          <a:gd name="T0" fmla="*/ 34 w 99"/>
                          <a:gd name="T1" fmla="*/ 28 h 42"/>
                          <a:gd name="T2" fmla="*/ 26 w 99"/>
                          <a:gd name="T3" fmla="*/ 24 h 42"/>
                          <a:gd name="T4" fmla="*/ 13 w 99"/>
                          <a:gd name="T5" fmla="*/ 24 h 42"/>
                          <a:gd name="T6" fmla="*/ 0 w 99"/>
                          <a:gd name="T7" fmla="*/ 26 h 42"/>
                          <a:gd name="T8" fmla="*/ 21 w 99"/>
                          <a:gd name="T9" fmla="*/ 19 h 42"/>
                          <a:gd name="T10" fmla="*/ 37 w 99"/>
                          <a:gd name="T11" fmla="*/ 18 h 42"/>
                          <a:gd name="T12" fmla="*/ 31 w 99"/>
                          <a:gd name="T13" fmla="*/ 14 h 42"/>
                          <a:gd name="T14" fmla="*/ 19 w 99"/>
                          <a:gd name="T15" fmla="*/ 11 h 42"/>
                          <a:gd name="T16" fmla="*/ 35 w 99"/>
                          <a:gd name="T17" fmla="*/ 10 h 42"/>
                          <a:gd name="T18" fmla="*/ 41 w 99"/>
                          <a:gd name="T19" fmla="*/ 13 h 42"/>
                          <a:gd name="T20" fmla="*/ 49 w 99"/>
                          <a:gd name="T21" fmla="*/ 16 h 42"/>
                          <a:gd name="T22" fmla="*/ 54 w 99"/>
                          <a:gd name="T23" fmla="*/ 12 h 42"/>
                          <a:gd name="T24" fmla="*/ 44 w 99"/>
                          <a:gd name="T25" fmla="*/ 2 h 42"/>
                          <a:gd name="T26" fmla="*/ 51 w 99"/>
                          <a:gd name="T27" fmla="*/ 0 h 42"/>
                          <a:gd name="T28" fmla="*/ 57 w 99"/>
                          <a:gd name="T29" fmla="*/ 0 h 42"/>
                          <a:gd name="T30" fmla="*/ 62 w 99"/>
                          <a:gd name="T31" fmla="*/ 13 h 42"/>
                          <a:gd name="T32" fmla="*/ 66 w 99"/>
                          <a:gd name="T33" fmla="*/ 8 h 42"/>
                          <a:gd name="T34" fmla="*/ 68 w 99"/>
                          <a:gd name="T35" fmla="*/ 4 h 42"/>
                          <a:gd name="T36" fmla="*/ 73 w 99"/>
                          <a:gd name="T37" fmla="*/ 9 h 42"/>
                          <a:gd name="T38" fmla="*/ 76 w 99"/>
                          <a:gd name="T39" fmla="*/ 15 h 42"/>
                          <a:gd name="T40" fmla="*/ 78 w 99"/>
                          <a:gd name="T41" fmla="*/ 17 h 42"/>
                          <a:gd name="T42" fmla="*/ 80 w 99"/>
                          <a:gd name="T43" fmla="*/ 21 h 42"/>
                          <a:gd name="T44" fmla="*/ 83 w 99"/>
                          <a:gd name="T45" fmla="*/ 22 h 42"/>
                          <a:gd name="T46" fmla="*/ 85 w 99"/>
                          <a:gd name="T47" fmla="*/ 12 h 42"/>
                          <a:gd name="T48" fmla="*/ 91 w 99"/>
                          <a:gd name="T49" fmla="*/ 14 h 42"/>
                          <a:gd name="T50" fmla="*/ 90 w 99"/>
                          <a:gd name="T51" fmla="*/ 22 h 42"/>
                          <a:gd name="T52" fmla="*/ 89 w 99"/>
                          <a:gd name="T53" fmla="*/ 26 h 42"/>
                          <a:gd name="T54" fmla="*/ 93 w 99"/>
                          <a:gd name="T55" fmla="*/ 31 h 42"/>
                          <a:gd name="T56" fmla="*/ 98 w 99"/>
                          <a:gd name="T57" fmla="*/ 41 h 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9"/>
                          <a:gd name="T88" fmla="*/ 0 h 42"/>
                          <a:gd name="T89" fmla="*/ 99 w 99"/>
                          <a:gd name="T90" fmla="*/ 42 h 4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9" h="42">
                            <a:moveTo>
                              <a:pt x="34" y="28"/>
                            </a:moveTo>
                            <a:lnTo>
                              <a:pt x="26" y="24"/>
                            </a:lnTo>
                            <a:lnTo>
                              <a:pt x="13" y="24"/>
                            </a:lnTo>
                            <a:lnTo>
                              <a:pt x="0" y="26"/>
                            </a:lnTo>
                            <a:lnTo>
                              <a:pt x="21" y="19"/>
                            </a:lnTo>
                            <a:lnTo>
                              <a:pt x="37" y="18"/>
                            </a:lnTo>
                            <a:lnTo>
                              <a:pt x="31" y="14"/>
                            </a:lnTo>
                            <a:lnTo>
                              <a:pt x="19" y="11"/>
                            </a:lnTo>
                            <a:lnTo>
                              <a:pt x="35" y="10"/>
                            </a:lnTo>
                            <a:lnTo>
                              <a:pt x="41" y="13"/>
                            </a:lnTo>
                            <a:lnTo>
                              <a:pt x="49" y="16"/>
                            </a:lnTo>
                            <a:lnTo>
                              <a:pt x="54" y="12"/>
                            </a:lnTo>
                            <a:lnTo>
                              <a:pt x="44" y="2"/>
                            </a:lnTo>
                            <a:lnTo>
                              <a:pt x="51" y="0"/>
                            </a:lnTo>
                            <a:lnTo>
                              <a:pt x="57" y="0"/>
                            </a:lnTo>
                            <a:lnTo>
                              <a:pt x="62" y="13"/>
                            </a:lnTo>
                            <a:lnTo>
                              <a:pt x="66" y="8"/>
                            </a:lnTo>
                            <a:lnTo>
                              <a:pt x="68" y="4"/>
                            </a:lnTo>
                            <a:lnTo>
                              <a:pt x="73" y="9"/>
                            </a:lnTo>
                            <a:lnTo>
                              <a:pt x="76" y="15"/>
                            </a:lnTo>
                            <a:lnTo>
                              <a:pt x="78" y="17"/>
                            </a:lnTo>
                            <a:lnTo>
                              <a:pt x="80" y="21"/>
                            </a:lnTo>
                            <a:lnTo>
                              <a:pt x="83" y="22"/>
                            </a:lnTo>
                            <a:lnTo>
                              <a:pt x="85" y="12"/>
                            </a:lnTo>
                            <a:lnTo>
                              <a:pt x="91" y="14"/>
                            </a:lnTo>
                            <a:lnTo>
                              <a:pt x="90" y="22"/>
                            </a:lnTo>
                            <a:lnTo>
                              <a:pt x="89" y="26"/>
                            </a:lnTo>
                            <a:lnTo>
                              <a:pt x="93" y="31"/>
                            </a:lnTo>
                            <a:lnTo>
                              <a:pt x="98" y="41"/>
                            </a:lnTo>
                          </a:path>
                        </a:pathLst>
                      </a:custGeom>
                      <a:noFill/>
                      <a:ln w="12700" cap="rnd">
                        <a:solidFill>
                          <a:srgbClr val="5F3F1F"/>
                        </a:solidFill>
                        <a:round/>
                        <a:headEnd type="none" w="sm" len="sm"/>
                        <a:tailEnd type="none" w="sm" len="sm"/>
                      </a:ln>
                    </p:spPr>
                    <p:txBody>
                      <a:bodyPr/>
                      <a:lstStyle/>
                      <a:p>
                        <a:endParaRPr lang="en-US"/>
                      </a:p>
                    </p:txBody>
                  </p:sp>
                  <p:sp>
                    <p:nvSpPr>
                      <p:cNvPr id="14408" name="Freeform 213"/>
                      <p:cNvSpPr>
                        <a:spLocks/>
                      </p:cNvSpPr>
                      <p:nvPr/>
                    </p:nvSpPr>
                    <p:spPr bwMode="auto">
                      <a:xfrm>
                        <a:off x="3090" y="2275"/>
                        <a:ext cx="28" cy="63"/>
                      </a:xfrm>
                      <a:custGeom>
                        <a:avLst/>
                        <a:gdLst>
                          <a:gd name="T0" fmla="*/ 14 w 28"/>
                          <a:gd name="T1" fmla="*/ 0 h 63"/>
                          <a:gd name="T2" fmla="*/ 21 w 28"/>
                          <a:gd name="T3" fmla="*/ 15 h 63"/>
                          <a:gd name="T4" fmla="*/ 24 w 28"/>
                          <a:gd name="T5" fmla="*/ 23 h 63"/>
                          <a:gd name="T6" fmla="*/ 27 w 28"/>
                          <a:gd name="T7" fmla="*/ 30 h 63"/>
                          <a:gd name="T8" fmla="*/ 27 w 28"/>
                          <a:gd name="T9" fmla="*/ 36 h 63"/>
                          <a:gd name="T10" fmla="*/ 26 w 28"/>
                          <a:gd name="T11" fmla="*/ 43 h 63"/>
                          <a:gd name="T12" fmla="*/ 23 w 28"/>
                          <a:gd name="T13" fmla="*/ 46 h 63"/>
                          <a:gd name="T14" fmla="*/ 21 w 28"/>
                          <a:gd name="T15" fmla="*/ 36 h 63"/>
                          <a:gd name="T16" fmla="*/ 18 w 28"/>
                          <a:gd name="T17" fmla="*/ 28 h 63"/>
                          <a:gd name="T18" fmla="*/ 13 w 28"/>
                          <a:gd name="T19" fmla="*/ 19 h 63"/>
                          <a:gd name="T20" fmla="*/ 8 w 28"/>
                          <a:gd name="T21" fmla="*/ 11 h 63"/>
                          <a:gd name="T22" fmla="*/ 5 w 28"/>
                          <a:gd name="T23" fmla="*/ 27 h 63"/>
                          <a:gd name="T24" fmla="*/ 12 w 28"/>
                          <a:gd name="T25" fmla="*/ 37 h 63"/>
                          <a:gd name="T26" fmla="*/ 15 w 28"/>
                          <a:gd name="T27" fmla="*/ 41 h 63"/>
                          <a:gd name="T28" fmla="*/ 18 w 28"/>
                          <a:gd name="T29" fmla="*/ 62 h 63"/>
                          <a:gd name="T30" fmla="*/ 6 w 28"/>
                          <a:gd name="T31" fmla="*/ 57 h 63"/>
                          <a:gd name="T32" fmla="*/ 3 w 28"/>
                          <a:gd name="T33" fmla="*/ 49 h 63"/>
                          <a:gd name="T34" fmla="*/ 0 w 28"/>
                          <a:gd name="T35" fmla="*/ 40 h 6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63"/>
                          <a:gd name="T56" fmla="*/ 28 w 28"/>
                          <a:gd name="T57" fmla="*/ 63 h 6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63">
                            <a:moveTo>
                              <a:pt x="14" y="0"/>
                            </a:moveTo>
                            <a:lnTo>
                              <a:pt x="21" y="15"/>
                            </a:lnTo>
                            <a:lnTo>
                              <a:pt x="24" y="23"/>
                            </a:lnTo>
                            <a:lnTo>
                              <a:pt x="27" y="30"/>
                            </a:lnTo>
                            <a:lnTo>
                              <a:pt x="27" y="36"/>
                            </a:lnTo>
                            <a:lnTo>
                              <a:pt x="26" y="43"/>
                            </a:lnTo>
                            <a:lnTo>
                              <a:pt x="23" y="46"/>
                            </a:lnTo>
                            <a:lnTo>
                              <a:pt x="21" y="36"/>
                            </a:lnTo>
                            <a:lnTo>
                              <a:pt x="18" y="28"/>
                            </a:lnTo>
                            <a:lnTo>
                              <a:pt x="13" y="19"/>
                            </a:lnTo>
                            <a:lnTo>
                              <a:pt x="8" y="11"/>
                            </a:lnTo>
                            <a:lnTo>
                              <a:pt x="5" y="27"/>
                            </a:lnTo>
                            <a:lnTo>
                              <a:pt x="12" y="37"/>
                            </a:lnTo>
                            <a:lnTo>
                              <a:pt x="15" y="41"/>
                            </a:lnTo>
                            <a:lnTo>
                              <a:pt x="18" y="62"/>
                            </a:lnTo>
                            <a:lnTo>
                              <a:pt x="6" y="57"/>
                            </a:lnTo>
                            <a:lnTo>
                              <a:pt x="3" y="49"/>
                            </a:lnTo>
                            <a:lnTo>
                              <a:pt x="0" y="40"/>
                            </a:lnTo>
                          </a:path>
                        </a:pathLst>
                      </a:custGeom>
                      <a:noFill/>
                      <a:ln w="12700" cap="rnd">
                        <a:solidFill>
                          <a:srgbClr val="5F3F1F"/>
                        </a:solidFill>
                        <a:round/>
                        <a:headEnd type="none" w="sm" len="sm"/>
                        <a:tailEnd type="none" w="sm" len="sm"/>
                      </a:ln>
                    </p:spPr>
                    <p:txBody>
                      <a:bodyPr/>
                      <a:lstStyle/>
                      <a:p>
                        <a:endParaRPr lang="en-US"/>
                      </a:p>
                    </p:txBody>
                  </p:sp>
                </p:grpSp>
              </p:grpSp>
              <p:sp>
                <p:nvSpPr>
                  <p:cNvPr id="14402" name="Oval 214"/>
                  <p:cNvSpPr>
                    <a:spLocks noChangeArrowheads="1"/>
                  </p:cNvSpPr>
                  <p:nvPr/>
                </p:nvSpPr>
                <p:spPr bwMode="auto">
                  <a:xfrm>
                    <a:off x="2998" y="2345"/>
                    <a:ext cx="0" cy="1"/>
                  </a:xfrm>
                  <a:prstGeom prst="ellipse">
                    <a:avLst/>
                  </a:prstGeom>
                  <a:solidFill>
                    <a:srgbClr val="FF5FBF"/>
                  </a:solidFill>
                  <a:ln w="12700">
                    <a:solidFill>
                      <a:srgbClr val="FF009F"/>
                    </a:solidFill>
                    <a:round/>
                    <a:headEnd/>
                    <a:tailEnd/>
                  </a:ln>
                </p:spPr>
                <p:txBody>
                  <a:bodyPr wrap="none" anchor="ctr"/>
                  <a:lstStyle/>
                  <a:p>
                    <a:endParaRPr lang="en-US"/>
                  </a:p>
                </p:txBody>
              </p:sp>
            </p:grpSp>
            <p:grpSp>
              <p:nvGrpSpPr>
                <p:cNvPr id="14602" name="Group 215"/>
                <p:cNvGrpSpPr>
                  <a:grpSpLocks/>
                </p:cNvGrpSpPr>
                <p:nvPr/>
              </p:nvGrpSpPr>
              <p:grpSpPr bwMode="auto">
                <a:xfrm>
                  <a:off x="2896" y="2370"/>
                  <a:ext cx="256" cy="314"/>
                  <a:chOff x="2896" y="2370"/>
                  <a:chExt cx="256" cy="314"/>
                </a:xfrm>
              </p:grpSpPr>
              <p:sp>
                <p:nvSpPr>
                  <p:cNvPr id="14386" name="Freeform 216"/>
                  <p:cNvSpPr>
                    <a:spLocks/>
                  </p:cNvSpPr>
                  <p:nvPr/>
                </p:nvSpPr>
                <p:spPr bwMode="auto">
                  <a:xfrm>
                    <a:off x="3016" y="2370"/>
                    <a:ext cx="25" cy="98"/>
                  </a:xfrm>
                  <a:custGeom>
                    <a:avLst/>
                    <a:gdLst>
                      <a:gd name="T0" fmla="*/ 24 w 25"/>
                      <a:gd name="T1" fmla="*/ 1 h 98"/>
                      <a:gd name="T2" fmla="*/ 5 w 25"/>
                      <a:gd name="T3" fmla="*/ 94 h 98"/>
                      <a:gd name="T4" fmla="*/ 0 w 25"/>
                      <a:gd name="T5" fmla="*/ 97 h 98"/>
                      <a:gd name="T6" fmla="*/ 20 w 25"/>
                      <a:gd name="T7" fmla="*/ 0 h 98"/>
                      <a:gd name="T8" fmla="*/ 21 w 25"/>
                      <a:gd name="T9" fmla="*/ 0 h 98"/>
                      <a:gd name="T10" fmla="*/ 23 w 25"/>
                      <a:gd name="T11" fmla="*/ 0 h 98"/>
                      <a:gd name="T12" fmla="*/ 24 w 25"/>
                      <a:gd name="T13" fmla="*/ 1 h 98"/>
                      <a:gd name="T14" fmla="*/ 0 60000 65536"/>
                      <a:gd name="T15" fmla="*/ 0 60000 65536"/>
                      <a:gd name="T16" fmla="*/ 0 60000 65536"/>
                      <a:gd name="T17" fmla="*/ 0 60000 65536"/>
                      <a:gd name="T18" fmla="*/ 0 60000 65536"/>
                      <a:gd name="T19" fmla="*/ 0 60000 65536"/>
                      <a:gd name="T20" fmla="*/ 0 60000 65536"/>
                      <a:gd name="T21" fmla="*/ 0 w 25"/>
                      <a:gd name="T22" fmla="*/ 0 h 98"/>
                      <a:gd name="T23" fmla="*/ 25 w 25"/>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98">
                        <a:moveTo>
                          <a:pt x="24" y="1"/>
                        </a:moveTo>
                        <a:lnTo>
                          <a:pt x="5" y="94"/>
                        </a:lnTo>
                        <a:lnTo>
                          <a:pt x="0" y="97"/>
                        </a:lnTo>
                        <a:lnTo>
                          <a:pt x="20" y="0"/>
                        </a:lnTo>
                        <a:lnTo>
                          <a:pt x="21" y="0"/>
                        </a:lnTo>
                        <a:lnTo>
                          <a:pt x="23" y="0"/>
                        </a:lnTo>
                        <a:lnTo>
                          <a:pt x="24" y="1"/>
                        </a:lnTo>
                      </a:path>
                    </a:pathLst>
                  </a:custGeom>
                  <a:solidFill>
                    <a:srgbClr val="BF7F1F"/>
                  </a:solidFill>
                  <a:ln w="9525" cap="rnd">
                    <a:noFill/>
                    <a:round/>
                    <a:headEnd/>
                    <a:tailEnd/>
                  </a:ln>
                </p:spPr>
                <p:txBody>
                  <a:bodyPr/>
                  <a:lstStyle/>
                  <a:p>
                    <a:endParaRPr lang="en-US"/>
                  </a:p>
                </p:txBody>
              </p:sp>
              <p:grpSp>
                <p:nvGrpSpPr>
                  <p:cNvPr id="14603" name="Group 217"/>
                  <p:cNvGrpSpPr>
                    <a:grpSpLocks/>
                  </p:cNvGrpSpPr>
                  <p:nvPr/>
                </p:nvGrpSpPr>
                <p:grpSpPr bwMode="auto">
                  <a:xfrm>
                    <a:off x="2896" y="2406"/>
                    <a:ext cx="256" cy="278"/>
                    <a:chOff x="2896" y="2406"/>
                    <a:chExt cx="256" cy="278"/>
                  </a:xfrm>
                </p:grpSpPr>
                <p:sp>
                  <p:nvSpPr>
                    <p:cNvPr id="14391" name="Freeform 218"/>
                    <p:cNvSpPr>
                      <a:spLocks/>
                    </p:cNvSpPr>
                    <p:nvPr/>
                  </p:nvSpPr>
                  <p:spPr bwMode="auto">
                    <a:xfrm>
                      <a:off x="2896" y="2406"/>
                      <a:ext cx="256" cy="278"/>
                    </a:xfrm>
                    <a:custGeom>
                      <a:avLst/>
                      <a:gdLst>
                        <a:gd name="T0" fmla="*/ 89 w 256"/>
                        <a:gd name="T1" fmla="*/ 3 h 278"/>
                        <a:gd name="T2" fmla="*/ 76 w 256"/>
                        <a:gd name="T3" fmla="*/ 6 h 278"/>
                        <a:gd name="T4" fmla="*/ 63 w 256"/>
                        <a:gd name="T5" fmla="*/ 9 h 278"/>
                        <a:gd name="T6" fmla="*/ 53 w 256"/>
                        <a:gd name="T7" fmla="*/ 12 h 278"/>
                        <a:gd name="T8" fmla="*/ 45 w 256"/>
                        <a:gd name="T9" fmla="*/ 16 h 278"/>
                        <a:gd name="T10" fmla="*/ 38 w 256"/>
                        <a:gd name="T11" fmla="*/ 21 h 278"/>
                        <a:gd name="T12" fmla="*/ 31 w 256"/>
                        <a:gd name="T13" fmla="*/ 28 h 278"/>
                        <a:gd name="T14" fmla="*/ 22 w 256"/>
                        <a:gd name="T15" fmla="*/ 42 h 278"/>
                        <a:gd name="T16" fmla="*/ 0 w 256"/>
                        <a:gd name="T17" fmla="*/ 79 h 278"/>
                        <a:gd name="T18" fmla="*/ 6 w 256"/>
                        <a:gd name="T19" fmla="*/ 85 h 278"/>
                        <a:gd name="T20" fmla="*/ 63 w 256"/>
                        <a:gd name="T21" fmla="*/ 112 h 278"/>
                        <a:gd name="T22" fmla="*/ 61 w 256"/>
                        <a:gd name="T23" fmla="*/ 171 h 278"/>
                        <a:gd name="T24" fmla="*/ 56 w 256"/>
                        <a:gd name="T25" fmla="*/ 213 h 278"/>
                        <a:gd name="T26" fmla="*/ 41 w 256"/>
                        <a:gd name="T27" fmla="*/ 254 h 278"/>
                        <a:gd name="T28" fmla="*/ 240 w 256"/>
                        <a:gd name="T29" fmla="*/ 277 h 278"/>
                        <a:gd name="T30" fmla="*/ 208 w 256"/>
                        <a:gd name="T31" fmla="*/ 172 h 278"/>
                        <a:gd name="T32" fmla="*/ 219 w 256"/>
                        <a:gd name="T33" fmla="*/ 162 h 278"/>
                        <a:gd name="T34" fmla="*/ 224 w 256"/>
                        <a:gd name="T35" fmla="*/ 145 h 278"/>
                        <a:gd name="T36" fmla="*/ 225 w 256"/>
                        <a:gd name="T37" fmla="*/ 129 h 278"/>
                        <a:gd name="T38" fmla="*/ 226 w 256"/>
                        <a:gd name="T39" fmla="*/ 114 h 278"/>
                        <a:gd name="T40" fmla="*/ 237 w 256"/>
                        <a:gd name="T41" fmla="*/ 36 h 278"/>
                        <a:gd name="T42" fmla="*/ 229 w 256"/>
                        <a:gd name="T43" fmla="*/ 23 h 278"/>
                        <a:gd name="T44" fmla="*/ 217 w 256"/>
                        <a:gd name="T45" fmla="*/ 15 h 278"/>
                        <a:gd name="T46" fmla="*/ 180 w 256"/>
                        <a:gd name="T47" fmla="*/ 4 h 278"/>
                        <a:gd name="T48" fmla="*/ 173 w 256"/>
                        <a:gd name="T49" fmla="*/ 1 h 278"/>
                        <a:gd name="T50" fmla="*/ 166 w 256"/>
                        <a:gd name="T51" fmla="*/ 0 h 278"/>
                        <a:gd name="T52" fmla="*/ 168 w 256"/>
                        <a:gd name="T53" fmla="*/ 8 h 278"/>
                        <a:gd name="T54" fmla="*/ 173 w 256"/>
                        <a:gd name="T55" fmla="*/ 15 h 278"/>
                        <a:gd name="T56" fmla="*/ 178 w 256"/>
                        <a:gd name="T57" fmla="*/ 24 h 278"/>
                        <a:gd name="T58" fmla="*/ 180 w 256"/>
                        <a:gd name="T59" fmla="*/ 31 h 278"/>
                        <a:gd name="T60" fmla="*/ 181 w 256"/>
                        <a:gd name="T61" fmla="*/ 40 h 278"/>
                        <a:gd name="T62" fmla="*/ 178 w 256"/>
                        <a:gd name="T63" fmla="*/ 49 h 278"/>
                        <a:gd name="T64" fmla="*/ 172 w 256"/>
                        <a:gd name="T65" fmla="*/ 56 h 278"/>
                        <a:gd name="T66" fmla="*/ 162 w 256"/>
                        <a:gd name="T67" fmla="*/ 61 h 278"/>
                        <a:gd name="T68" fmla="*/ 152 w 256"/>
                        <a:gd name="T69" fmla="*/ 64 h 278"/>
                        <a:gd name="T70" fmla="*/ 140 w 256"/>
                        <a:gd name="T71" fmla="*/ 64 h 278"/>
                        <a:gd name="T72" fmla="*/ 129 w 256"/>
                        <a:gd name="T73" fmla="*/ 61 h 278"/>
                        <a:gd name="T74" fmla="*/ 115 w 256"/>
                        <a:gd name="T75" fmla="*/ 54 h 278"/>
                        <a:gd name="T76" fmla="*/ 106 w 256"/>
                        <a:gd name="T77" fmla="*/ 46 h 278"/>
                        <a:gd name="T78" fmla="*/ 102 w 256"/>
                        <a:gd name="T79" fmla="*/ 35 h 278"/>
                        <a:gd name="T80" fmla="*/ 98 w 256"/>
                        <a:gd name="T81" fmla="*/ 23 h 278"/>
                        <a:gd name="T82" fmla="*/ 94 w 256"/>
                        <a:gd name="T83" fmla="*/ 10 h 278"/>
                        <a:gd name="T84" fmla="*/ 93 w 256"/>
                        <a:gd name="T85" fmla="*/ 1 h 2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6"/>
                        <a:gd name="T130" fmla="*/ 0 h 278"/>
                        <a:gd name="T131" fmla="*/ 256 w 256"/>
                        <a:gd name="T132" fmla="*/ 278 h 2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6" h="278">
                          <a:moveTo>
                            <a:pt x="93" y="1"/>
                          </a:moveTo>
                          <a:lnTo>
                            <a:pt x="89" y="3"/>
                          </a:lnTo>
                          <a:lnTo>
                            <a:pt x="82" y="4"/>
                          </a:lnTo>
                          <a:lnTo>
                            <a:pt x="76" y="6"/>
                          </a:lnTo>
                          <a:lnTo>
                            <a:pt x="69" y="7"/>
                          </a:lnTo>
                          <a:lnTo>
                            <a:pt x="63" y="9"/>
                          </a:lnTo>
                          <a:lnTo>
                            <a:pt x="57" y="10"/>
                          </a:lnTo>
                          <a:lnTo>
                            <a:pt x="53" y="12"/>
                          </a:lnTo>
                          <a:lnTo>
                            <a:pt x="49" y="14"/>
                          </a:lnTo>
                          <a:lnTo>
                            <a:pt x="45" y="16"/>
                          </a:lnTo>
                          <a:lnTo>
                            <a:pt x="41" y="19"/>
                          </a:lnTo>
                          <a:lnTo>
                            <a:pt x="38" y="21"/>
                          </a:lnTo>
                          <a:lnTo>
                            <a:pt x="35" y="24"/>
                          </a:lnTo>
                          <a:lnTo>
                            <a:pt x="31" y="28"/>
                          </a:lnTo>
                          <a:lnTo>
                            <a:pt x="28" y="33"/>
                          </a:lnTo>
                          <a:lnTo>
                            <a:pt x="22" y="42"/>
                          </a:lnTo>
                          <a:lnTo>
                            <a:pt x="12" y="59"/>
                          </a:lnTo>
                          <a:lnTo>
                            <a:pt x="0" y="79"/>
                          </a:lnTo>
                          <a:lnTo>
                            <a:pt x="2" y="82"/>
                          </a:lnTo>
                          <a:lnTo>
                            <a:pt x="6" y="85"/>
                          </a:lnTo>
                          <a:lnTo>
                            <a:pt x="61" y="106"/>
                          </a:lnTo>
                          <a:lnTo>
                            <a:pt x="63" y="112"/>
                          </a:lnTo>
                          <a:lnTo>
                            <a:pt x="63" y="137"/>
                          </a:lnTo>
                          <a:lnTo>
                            <a:pt x="61" y="171"/>
                          </a:lnTo>
                          <a:lnTo>
                            <a:pt x="58" y="196"/>
                          </a:lnTo>
                          <a:lnTo>
                            <a:pt x="56" y="213"/>
                          </a:lnTo>
                          <a:lnTo>
                            <a:pt x="50" y="236"/>
                          </a:lnTo>
                          <a:lnTo>
                            <a:pt x="41" y="254"/>
                          </a:lnTo>
                          <a:lnTo>
                            <a:pt x="29" y="277"/>
                          </a:lnTo>
                          <a:lnTo>
                            <a:pt x="240" y="277"/>
                          </a:lnTo>
                          <a:lnTo>
                            <a:pt x="218" y="220"/>
                          </a:lnTo>
                          <a:lnTo>
                            <a:pt x="208" y="172"/>
                          </a:lnTo>
                          <a:lnTo>
                            <a:pt x="213" y="168"/>
                          </a:lnTo>
                          <a:lnTo>
                            <a:pt x="219" y="162"/>
                          </a:lnTo>
                          <a:lnTo>
                            <a:pt x="222" y="154"/>
                          </a:lnTo>
                          <a:lnTo>
                            <a:pt x="224" y="145"/>
                          </a:lnTo>
                          <a:lnTo>
                            <a:pt x="225" y="137"/>
                          </a:lnTo>
                          <a:lnTo>
                            <a:pt x="225" y="129"/>
                          </a:lnTo>
                          <a:lnTo>
                            <a:pt x="225" y="122"/>
                          </a:lnTo>
                          <a:lnTo>
                            <a:pt x="226" y="114"/>
                          </a:lnTo>
                          <a:lnTo>
                            <a:pt x="255" y="90"/>
                          </a:lnTo>
                          <a:lnTo>
                            <a:pt x="237" y="36"/>
                          </a:lnTo>
                          <a:lnTo>
                            <a:pt x="234" y="29"/>
                          </a:lnTo>
                          <a:lnTo>
                            <a:pt x="229" y="23"/>
                          </a:lnTo>
                          <a:lnTo>
                            <a:pt x="224" y="18"/>
                          </a:lnTo>
                          <a:lnTo>
                            <a:pt x="217" y="15"/>
                          </a:lnTo>
                          <a:lnTo>
                            <a:pt x="185" y="6"/>
                          </a:lnTo>
                          <a:lnTo>
                            <a:pt x="180" y="4"/>
                          </a:lnTo>
                          <a:lnTo>
                            <a:pt x="176" y="2"/>
                          </a:lnTo>
                          <a:lnTo>
                            <a:pt x="173" y="1"/>
                          </a:lnTo>
                          <a:lnTo>
                            <a:pt x="169" y="1"/>
                          </a:lnTo>
                          <a:lnTo>
                            <a:pt x="166" y="0"/>
                          </a:lnTo>
                          <a:lnTo>
                            <a:pt x="166" y="5"/>
                          </a:lnTo>
                          <a:lnTo>
                            <a:pt x="168" y="8"/>
                          </a:lnTo>
                          <a:lnTo>
                            <a:pt x="170" y="11"/>
                          </a:lnTo>
                          <a:lnTo>
                            <a:pt x="173" y="15"/>
                          </a:lnTo>
                          <a:lnTo>
                            <a:pt x="175" y="19"/>
                          </a:lnTo>
                          <a:lnTo>
                            <a:pt x="178" y="24"/>
                          </a:lnTo>
                          <a:lnTo>
                            <a:pt x="179" y="28"/>
                          </a:lnTo>
                          <a:lnTo>
                            <a:pt x="180" y="31"/>
                          </a:lnTo>
                          <a:lnTo>
                            <a:pt x="181" y="35"/>
                          </a:lnTo>
                          <a:lnTo>
                            <a:pt x="181" y="40"/>
                          </a:lnTo>
                          <a:lnTo>
                            <a:pt x="179" y="44"/>
                          </a:lnTo>
                          <a:lnTo>
                            <a:pt x="178" y="49"/>
                          </a:lnTo>
                          <a:lnTo>
                            <a:pt x="175" y="53"/>
                          </a:lnTo>
                          <a:lnTo>
                            <a:pt x="172" y="56"/>
                          </a:lnTo>
                          <a:lnTo>
                            <a:pt x="167" y="59"/>
                          </a:lnTo>
                          <a:lnTo>
                            <a:pt x="162" y="61"/>
                          </a:lnTo>
                          <a:lnTo>
                            <a:pt x="157" y="63"/>
                          </a:lnTo>
                          <a:lnTo>
                            <a:pt x="152" y="64"/>
                          </a:lnTo>
                          <a:lnTo>
                            <a:pt x="147" y="65"/>
                          </a:lnTo>
                          <a:lnTo>
                            <a:pt x="140" y="64"/>
                          </a:lnTo>
                          <a:lnTo>
                            <a:pt x="134" y="63"/>
                          </a:lnTo>
                          <a:lnTo>
                            <a:pt x="129" y="61"/>
                          </a:lnTo>
                          <a:lnTo>
                            <a:pt x="123" y="58"/>
                          </a:lnTo>
                          <a:lnTo>
                            <a:pt x="115" y="54"/>
                          </a:lnTo>
                          <a:lnTo>
                            <a:pt x="111" y="51"/>
                          </a:lnTo>
                          <a:lnTo>
                            <a:pt x="106" y="46"/>
                          </a:lnTo>
                          <a:lnTo>
                            <a:pt x="105" y="40"/>
                          </a:lnTo>
                          <a:lnTo>
                            <a:pt x="102" y="35"/>
                          </a:lnTo>
                          <a:lnTo>
                            <a:pt x="100" y="29"/>
                          </a:lnTo>
                          <a:lnTo>
                            <a:pt x="98" y="23"/>
                          </a:lnTo>
                          <a:lnTo>
                            <a:pt x="96" y="17"/>
                          </a:lnTo>
                          <a:lnTo>
                            <a:pt x="94" y="10"/>
                          </a:lnTo>
                          <a:lnTo>
                            <a:pt x="93" y="4"/>
                          </a:lnTo>
                          <a:lnTo>
                            <a:pt x="93" y="1"/>
                          </a:lnTo>
                        </a:path>
                      </a:pathLst>
                    </a:custGeom>
                    <a:solidFill>
                      <a:srgbClr val="FFFF00"/>
                    </a:solidFill>
                    <a:ln w="9525" cap="rnd">
                      <a:noFill/>
                      <a:round/>
                      <a:headEnd/>
                      <a:tailEnd/>
                    </a:ln>
                  </p:spPr>
                  <p:txBody>
                    <a:bodyPr/>
                    <a:lstStyle/>
                    <a:p>
                      <a:endParaRPr lang="en-US"/>
                    </a:p>
                  </p:txBody>
                </p:sp>
                <p:grpSp>
                  <p:nvGrpSpPr>
                    <p:cNvPr id="14604" name="Group 219"/>
                    <p:cNvGrpSpPr>
                      <a:grpSpLocks/>
                    </p:cNvGrpSpPr>
                    <p:nvPr/>
                  </p:nvGrpSpPr>
                  <p:grpSpPr bwMode="auto">
                    <a:xfrm>
                      <a:off x="2905" y="2451"/>
                      <a:ext cx="139" cy="204"/>
                      <a:chOff x="2905" y="2451"/>
                      <a:chExt cx="139" cy="204"/>
                    </a:xfrm>
                  </p:grpSpPr>
                  <p:sp>
                    <p:nvSpPr>
                      <p:cNvPr id="14394" name="Freeform 220"/>
                      <p:cNvSpPr>
                        <a:spLocks/>
                      </p:cNvSpPr>
                      <p:nvPr/>
                    </p:nvSpPr>
                    <p:spPr bwMode="auto">
                      <a:xfrm>
                        <a:off x="2905" y="2451"/>
                        <a:ext cx="139" cy="204"/>
                      </a:xfrm>
                      <a:custGeom>
                        <a:avLst/>
                        <a:gdLst>
                          <a:gd name="T0" fmla="*/ 1 w 139"/>
                          <a:gd name="T1" fmla="*/ 47 h 204"/>
                          <a:gd name="T2" fmla="*/ 0 w 139"/>
                          <a:gd name="T3" fmla="*/ 74 h 204"/>
                          <a:gd name="T4" fmla="*/ 3 w 139"/>
                          <a:gd name="T5" fmla="*/ 123 h 204"/>
                          <a:gd name="T6" fmla="*/ 0 w 139"/>
                          <a:gd name="T7" fmla="*/ 149 h 204"/>
                          <a:gd name="T8" fmla="*/ 3 w 139"/>
                          <a:gd name="T9" fmla="*/ 178 h 204"/>
                          <a:gd name="T10" fmla="*/ 13 w 139"/>
                          <a:gd name="T11" fmla="*/ 203 h 204"/>
                          <a:gd name="T12" fmla="*/ 39 w 139"/>
                          <a:gd name="T13" fmla="*/ 200 h 204"/>
                          <a:gd name="T14" fmla="*/ 69 w 139"/>
                          <a:gd name="T15" fmla="*/ 180 h 204"/>
                          <a:gd name="T16" fmla="*/ 117 w 139"/>
                          <a:gd name="T17" fmla="*/ 107 h 204"/>
                          <a:gd name="T18" fmla="*/ 127 w 139"/>
                          <a:gd name="T19" fmla="*/ 92 h 204"/>
                          <a:gd name="T20" fmla="*/ 130 w 139"/>
                          <a:gd name="T21" fmla="*/ 84 h 204"/>
                          <a:gd name="T22" fmla="*/ 135 w 139"/>
                          <a:gd name="T23" fmla="*/ 68 h 204"/>
                          <a:gd name="T24" fmla="*/ 135 w 139"/>
                          <a:gd name="T25" fmla="*/ 63 h 204"/>
                          <a:gd name="T26" fmla="*/ 132 w 139"/>
                          <a:gd name="T27" fmla="*/ 58 h 204"/>
                          <a:gd name="T28" fmla="*/ 127 w 139"/>
                          <a:gd name="T29" fmla="*/ 52 h 204"/>
                          <a:gd name="T30" fmla="*/ 124 w 139"/>
                          <a:gd name="T31" fmla="*/ 47 h 204"/>
                          <a:gd name="T32" fmla="*/ 125 w 139"/>
                          <a:gd name="T33" fmla="*/ 42 h 204"/>
                          <a:gd name="T34" fmla="*/ 130 w 139"/>
                          <a:gd name="T35" fmla="*/ 44 h 204"/>
                          <a:gd name="T36" fmla="*/ 133 w 139"/>
                          <a:gd name="T37" fmla="*/ 50 h 204"/>
                          <a:gd name="T38" fmla="*/ 135 w 139"/>
                          <a:gd name="T39" fmla="*/ 53 h 204"/>
                          <a:gd name="T40" fmla="*/ 138 w 139"/>
                          <a:gd name="T41" fmla="*/ 52 h 204"/>
                          <a:gd name="T42" fmla="*/ 137 w 139"/>
                          <a:gd name="T43" fmla="*/ 46 h 204"/>
                          <a:gd name="T44" fmla="*/ 136 w 139"/>
                          <a:gd name="T45" fmla="*/ 33 h 204"/>
                          <a:gd name="T46" fmla="*/ 134 w 139"/>
                          <a:gd name="T47" fmla="*/ 27 h 204"/>
                          <a:gd name="T48" fmla="*/ 130 w 139"/>
                          <a:gd name="T49" fmla="*/ 24 h 204"/>
                          <a:gd name="T50" fmla="*/ 127 w 139"/>
                          <a:gd name="T51" fmla="*/ 13 h 204"/>
                          <a:gd name="T52" fmla="*/ 124 w 139"/>
                          <a:gd name="T53" fmla="*/ 6 h 204"/>
                          <a:gd name="T54" fmla="*/ 123 w 139"/>
                          <a:gd name="T55" fmla="*/ 1 h 204"/>
                          <a:gd name="T56" fmla="*/ 118 w 139"/>
                          <a:gd name="T57" fmla="*/ 0 h 204"/>
                          <a:gd name="T58" fmla="*/ 101 w 139"/>
                          <a:gd name="T59" fmla="*/ 26 h 204"/>
                          <a:gd name="T60" fmla="*/ 96 w 139"/>
                          <a:gd name="T61" fmla="*/ 33 h 204"/>
                          <a:gd name="T62" fmla="*/ 95 w 139"/>
                          <a:gd name="T63" fmla="*/ 38 h 204"/>
                          <a:gd name="T64" fmla="*/ 101 w 139"/>
                          <a:gd name="T65" fmla="*/ 60 h 204"/>
                          <a:gd name="T66" fmla="*/ 107 w 139"/>
                          <a:gd name="T67" fmla="*/ 80 h 204"/>
                          <a:gd name="T68" fmla="*/ 53 w 139"/>
                          <a:gd name="T69" fmla="*/ 124 h 204"/>
                          <a:gd name="T70" fmla="*/ 53 w 139"/>
                          <a:gd name="T71" fmla="*/ 61 h 2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9"/>
                          <a:gd name="T109" fmla="*/ 0 h 204"/>
                          <a:gd name="T110" fmla="*/ 139 w 139"/>
                          <a:gd name="T111" fmla="*/ 204 h 2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9" h="204">
                            <a:moveTo>
                              <a:pt x="5" y="35"/>
                            </a:moveTo>
                            <a:lnTo>
                              <a:pt x="1" y="47"/>
                            </a:lnTo>
                            <a:lnTo>
                              <a:pt x="1" y="57"/>
                            </a:lnTo>
                            <a:lnTo>
                              <a:pt x="0" y="74"/>
                            </a:lnTo>
                            <a:lnTo>
                              <a:pt x="3" y="96"/>
                            </a:lnTo>
                            <a:lnTo>
                              <a:pt x="3" y="123"/>
                            </a:lnTo>
                            <a:lnTo>
                              <a:pt x="1" y="137"/>
                            </a:lnTo>
                            <a:lnTo>
                              <a:pt x="0" y="149"/>
                            </a:lnTo>
                            <a:lnTo>
                              <a:pt x="1" y="164"/>
                            </a:lnTo>
                            <a:lnTo>
                              <a:pt x="3" y="178"/>
                            </a:lnTo>
                            <a:lnTo>
                              <a:pt x="7" y="191"/>
                            </a:lnTo>
                            <a:lnTo>
                              <a:pt x="13" y="203"/>
                            </a:lnTo>
                            <a:lnTo>
                              <a:pt x="27" y="201"/>
                            </a:lnTo>
                            <a:lnTo>
                              <a:pt x="39" y="200"/>
                            </a:lnTo>
                            <a:lnTo>
                              <a:pt x="55" y="195"/>
                            </a:lnTo>
                            <a:lnTo>
                              <a:pt x="69" y="180"/>
                            </a:lnTo>
                            <a:lnTo>
                              <a:pt x="78" y="167"/>
                            </a:lnTo>
                            <a:lnTo>
                              <a:pt x="117" y="107"/>
                            </a:lnTo>
                            <a:lnTo>
                              <a:pt x="125" y="95"/>
                            </a:lnTo>
                            <a:lnTo>
                              <a:pt x="127" y="92"/>
                            </a:lnTo>
                            <a:lnTo>
                              <a:pt x="128" y="88"/>
                            </a:lnTo>
                            <a:lnTo>
                              <a:pt x="130" y="84"/>
                            </a:lnTo>
                            <a:lnTo>
                              <a:pt x="131" y="80"/>
                            </a:lnTo>
                            <a:lnTo>
                              <a:pt x="135" y="68"/>
                            </a:lnTo>
                            <a:lnTo>
                              <a:pt x="135" y="66"/>
                            </a:lnTo>
                            <a:lnTo>
                              <a:pt x="135" y="63"/>
                            </a:lnTo>
                            <a:lnTo>
                              <a:pt x="133" y="60"/>
                            </a:lnTo>
                            <a:lnTo>
                              <a:pt x="132" y="58"/>
                            </a:lnTo>
                            <a:lnTo>
                              <a:pt x="130" y="55"/>
                            </a:lnTo>
                            <a:lnTo>
                              <a:pt x="127" y="52"/>
                            </a:lnTo>
                            <a:lnTo>
                              <a:pt x="126" y="49"/>
                            </a:lnTo>
                            <a:lnTo>
                              <a:pt x="124" y="47"/>
                            </a:lnTo>
                            <a:lnTo>
                              <a:pt x="121" y="44"/>
                            </a:lnTo>
                            <a:lnTo>
                              <a:pt x="125" y="42"/>
                            </a:lnTo>
                            <a:lnTo>
                              <a:pt x="128" y="41"/>
                            </a:lnTo>
                            <a:lnTo>
                              <a:pt x="130" y="44"/>
                            </a:lnTo>
                            <a:lnTo>
                              <a:pt x="132" y="47"/>
                            </a:lnTo>
                            <a:lnTo>
                              <a:pt x="133" y="50"/>
                            </a:lnTo>
                            <a:lnTo>
                              <a:pt x="134" y="52"/>
                            </a:lnTo>
                            <a:lnTo>
                              <a:pt x="135" y="53"/>
                            </a:lnTo>
                            <a:lnTo>
                              <a:pt x="137" y="54"/>
                            </a:lnTo>
                            <a:lnTo>
                              <a:pt x="138" y="52"/>
                            </a:lnTo>
                            <a:lnTo>
                              <a:pt x="138" y="50"/>
                            </a:lnTo>
                            <a:lnTo>
                              <a:pt x="137" y="46"/>
                            </a:lnTo>
                            <a:lnTo>
                              <a:pt x="136" y="40"/>
                            </a:lnTo>
                            <a:lnTo>
                              <a:pt x="136" y="33"/>
                            </a:lnTo>
                            <a:lnTo>
                              <a:pt x="134" y="32"/>
                            </a:lnTo>
                            <a:lnTo>
                              <a:pt x="134" y="27"/>
                            </a:lnTo>
                            <a:lnTo>
                              <a:pt x="134" y="26"/>
                            </a:lnTo>
                            <a:lnTo>
                              <a:pt x="130" y="24"/>
                            </a:lnTo>
                            <a:lnTo>
                              <a:pt x="128" y="18"/>
                            </a:lnTo>
                            <a:lnTo>
                              <a:pt x="127" y="13"/>
                            </a:lnTo>
                            <a:lnTo>
                              <a:pt x="125" y="9"/>
                            </a:lnTo>
                            <a:lnTo>
                              <a:pt x="124" y="6"/>
                            </a:lnTo>
                            <a:lnTo>
                              <a:pt x="124" y="3"/>
                            </a:lnTo>
                            <a:lnTo>
                              <a:pt x="123" y="1"/>
                            </a:lnTo>
                            <a:lnTo>
                              <a:pt x="121" y="0"/>
                            </a:lnTo>
                            <a:lnTo>
                              <a:pt x="118" y="0"/>
                            </a:lnTo>
                            <a:lnTo>
                              <a:pt x="117" y="8"/>
                            </a:lnTo>
                            <a:lnTo>
                              <a:pt x="101" y="26"/>
                            </a:lnTo>
                            <a:lnTo>
                              <a:pt x="97" y="31"/>
                            </a:lnTo>
                            <a:lnTo>
                              <a:pt x="96" y="33"/>
                            </a:lnTo>
                            <a:lnTo>
                              <a:pt x="95" y="36"/>
                            </a:lnTo>
                            <a:lnTo>
                              <a:pt x="95" y="38"/>
                            </a:lnTo>
                            <a:lnTo>
                              <a:pt x="97" y="46"/>
                            </a:lnTo>
                            <a:lnTo>
                              <a:pt x="101" y="60"/>
                            </a:lnTo>
                            <a:lnTo>
                              <a:pt x="104" y="68"/>
                            </a:lnTo>
                            <a:lnTo>
                              <a:pt x="107" y="80"/>
                            </a:lnTo>
                            <a:lnTo>
                              <a:pt x="83" y="99"/>
                            </a:lnTo>
                            <a:lnTo>
                              <a:pt x="53" y="124"/>
                            </a:lnTo>
                            <a:lnTo>
                              <a:pt x="55" y="94"/>
                            </a:lnTo>
                            <a:lnTo>
                              <a:pt x="53" y="61"/>
                            </a:lnTo>
                            <a:lnTo>
                              <a:pt x="5" y="35"/>
                            </a:lnTo>
                          </a:path>
                        </a:pathLst>
                      </a:custGeom>
                      <a:solidFill>
                        <a:srgbClr val="FF9F7F"/>
                      </a:solidFill>
                      <a:ln w="12700" cap="rnd">
                        <a:solidFill>
                          <a:srgbClr val="BF3F00"/>
                        </a:solidFill>
                        <a:round/>
                        <a:headEnd/>
                        <a:tailEnd/>
                      </a:ln>
                    </p:spPr>
                    <p:txBody>
                      <a:bodyPr/>
                      <a:lstStyle/>
                      <a:p>
                        <a:endParaRPr lang="en-US"/>
                      </a:p>
                    </p:txBody>
                  </p:sp>
                  <p:sp>
                    <p:nvSpPr>
                      <p:cNvPr id="14395" name="Freeform 221"/>
                      <p:cNvSpPr>
                        <a:spLocks/>
                      </p:cNvSpPr>
                      <p:nvPr/>
                    </p:nvSpPr>
                    <p:spPr bwMode="auto">
                      <a:xfrm>
                        <a:off x="3016" y="2476"/>
                        <a:ext cx="20" cy="17"/>
                      </a:xfrm>
                      <a:custGeom>
                        <a:avLst/>
                        <a:gdLst>
                          <a:gd name="T0" fmla="*/ 0 w 20"/>
                          <a:gd name="T1" fmla="*/ 16 h 17"/>
                          <a:gd name="T2" fmla="*/ 12 w 20"/>
                          <a:gd name="T3" fmla="*/ 0 h 17"/>
                          <a:gd name="T4" fmla="*/ 19 w 20"/>
                          <a:gd name="T5" fmla="*/ 0 h 17"/>
                          <a:gd name="T6" fmla="*/ 0 60000 65536"/>
                          <a:gd name="T7" fmla="*/ 0 60000 65536"/>
                          <a:gd name="T8" fmla="*/ 0 60000 65536"/>
                          <a:gd name="T9" fmla="*/ 0 w 20"/>
                          <a:gd name="T10" fmla="*/ 0 h 17"/>
                          <a:gd name="T11" fmla="*/ 20 w 20"/>
                          <a:gd name="T12" fmla="*/ 17 h 17"/>
                        </a:gdLst>
                        <a:ahLst/>
                        <a:cxnLst>
                          <a:cxn ang="T6">
                            <a:pos x="T0" y="T1"/>
                          </a:cxn>
                          <a:cxn ang="T7">
                            <a:pos x="T2" y="T3"/>
                          </a:cxn>
                          <a:cxn ang="T8">
                            <a:pos x="T4" y="T5"/>
                          </a:cxn>
                        </a:cxnLst>
                        <a:rect l="T9" t="T10" r="T11" b="T12"/>
                        <a:pathLst>
                          <a:path w="20" h="17">
                            <a:moveTo>
                              <a:pt x="0" y="16"/>
                            </a:moveTo>
                            <a:lnTo>
                              <a:pt x="12" y="0"/>
                            </a:lnTo>
                            <a:lnTo>
                              <a:pt x="19" y="0"/>
                            </a:lnTo>
                          </a:path>
                        </a:pathLst>
                      </a:custGeom>
                      <a:noFill/>
                      <a:ln w="12700" cap="rnd">
                        <a:solidFill>
                          <a:srgbClr val="BF3F00"/>
                        </a:solidFill>
                        <a:round/>
                        <a:headEnd type="none" w="sm" len="sm"/>
                        <a:tailEnd type="none" w="sm" len="sm"/>
                      </a:ln>
                    </p:spPr>
                    <p:txBody>
                      <a:bodyPr/>
                      <a:lstStyle/>
                      <a:p>
                        <a:endParaRPr lang="en-US"/>
                      </a:p>
                    </p:txBody>
                  </p:sp>
                  <p:sp>
                    <p:nvSpPr>
                      <p:cNvPr id="14396" name="Freeform 222"/>
                      <p:cNvSpPr>
                        <a:spLocks/>
                      </p:cNvSpPr>
                      <p:nvPr/>
                    </p:nvSpPr>
                    <p:spPr bwMode="auto">
                      <a:xfrm>
                        <a:off x="3013" y="2484"/>
                        <a:ext cx="27" cy="17"/>
                      </a:xfrm>
                      <a:custGeom>
                        <a:avLst/>
                        <a:gdLst>
                          <a:gd name="T0" fmla="*/ 0 w 27"/>
                          <a:gd name="T1" fmla="*/ 16 h 17"/>
                          <a:gd name="T2" fmla="*/ 15 w 27"/>
                          <a:gd name="T3" fmla="*/ 5 h 17"/>
                          <a:gd name="T4" fmla="*/ 26 w 27"/>
                          <a:gd name="T5" fmla="*/ 0 h 17"/>
                          <a:gd name="T6" fmla="*/ 0 60000 65536"/>
                          <a:gd name="T7" fmla="*/ 0 60000 65536"/>
                          <a:gd name="T8" fmla="*/ 0 60000 65536"/>
                          <a:gd name="T9" fmla="*/ 0 w 27"/>
                          <a:gd name="T10" fmla="*/ 0 h 17"/>
                          <a:gd name="T11" fmla="*/ 27 w 27"/>
                          <a:gd name="T12" fmla="*/ 17 h 17"/>
                        </a:gdLst>
                        <a:ahLst/>
                        <a:cxnLst>
                          <a:cxn ang="T6">
                            <a:pos x="T0" y="T1"/>
                          </a:cxn>
                          <a:cxn ang="T7">
                            <a:pos x="T2" y="T3"/>
                          </a:cxn>
                          <a:cxn ang="T8">
                            <a:pos x="T4" y="T5"/>
                          </a:cxn>
                        </a:cxnLst>
                        <a:rect l="T9" t="T10" r="T11" b="T12"/>
                        <a:pathLst>
                          <a:path w="27" h="17">
                            <a:moveTo>
                              <a:pt x="0" y="16"/>
                            </a:moveTo>
                            <a:lnTo>
                              <a:pt x="15" y="5"/>
                            </a:lnTo>
                            <a:lnTo>
                              <a:pt x="26" y="0"/>
                            </a:lnTo>
                          </a:path>
                        </a:pathLst>
                      </a:custGeom>
                      <a:noFill/>
                      <a:ln w="12700" cap="rnd">
                        <a:solidFill>
                          <a:srgbClr val="BF3F00"/>
                        </a:solidFill>
                        <a:round/>
                        <a:headEnd type="none" w="sm" len="sm"/>
                        <a:tailEnd type="none" w="sm" len="sm"/>
                      </a:ln>
                    </p:spPr>
                    <p:txBody>
                      <a:bodyPr/>
                      <a:lstStyle/>
                      <a:p>
                        <a:endParaRPr lang="en-US"/>
                      </a:p>
                    </p:txBody>
                  </p:sp>
                  <p:sp>
                    <p:nvSpPr>
                      <p:cNvPr id="14397" name="Freeform 223"/>
                      <p:cNvSpPr>
                        <a:spLocks/>
                      </p:cNvSpPr>
                      <p:nvPr/>
                    </p:nvSpPr>
                    <p:spPr bwMode="auto">
                      <a:xfrm>
                        <a:off x="3015" y="2472"/>
                        <a:ext cx="17" cy="17"/>
                      </a:xfrm>
                      <a:custGeom>
                        <a:avLst/>
                        <a:gdLst>
                          <a:gd name="T0" fmla="*/ 0 w 17"/>
                          <a:gd name="T1" fmla="*/ 16 h 17"/>
                          <a:gd name="T2" fmla="*/ 14 w 17"/>
                          <a:gd name="T3" fmla="*/ 0 h 17"/>
                          <a:gd name="T4" fmla="*/ 16 w 17"/>
                          <a:gd name="T5" fmla="*/ 8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0" y="16"/>
                            </a:moveTo>
                            <a:lnTo>
                              <a:pt x="14" y="0"/>
                            </a:lnTo>
                            <a:lnTo>
                              <a:pt x="16" y="8"/>
                            </a:lnTo>
                          </a:path>
                        </a:pathLst>
                      </a:custGeom>
                      <a:noFill/>
                      <a:ln w="12700" cap="rnd">
                        <a:solidFill>
                          <a:srgbClr val="BF3F00"/>
                        </a:solidFill>
                        <a:round/>
                        <a:headEnd type="none" w="sm" len="sm"/>
                        <a:tailEnd type="none" w="sm" len="sm"/>
                      </a:ln>
                    </p:spPr>
                    <p:txBody>
                      <a:bodyPr/>
                      <a:lstStyle/>
                      <a:p>
                        <a:endParaRPr lang="en-US"/>
                      </a:p>
                    </p:txBody>
                  </p:sp>
                  <p:sp>
                    <p:nvSpPr>
                      <p:cNvPr id="14398" name="Line 224"/>
                      <p:cNvSpPr>
                        <a:spLocks noChangeShapeType="1"/>
                      </p:cNvSpPr>
                      <p:nvPr/>
                    </p:nvSpPr>
                    <p:spPr bwMode="auto">
                      <a:xfrm flipH="1" flipV="1">
                        <a:off x="3024" y="2459"/>
                        <a:ext cx="5" cy="2"/>
                      </a:xfrm>
                      <a:prstGeom prst="line">
                        <a:avLst/>
                      </a:prstGeom>
                      <a:noFill/>
                      <a:ln w="12700">
                        <a:solidFill>
                          <a:srgbClr val="BF3F00"/>
                        </a:solidFill>
                        <a:round/>
                        <a:headEnd type="none" w="sm" len="sm"/>
                        <a:tailEnd type="none" w="sm" len="sm"/>
                      </a:ln>
                    </p:spPr>
                    <p:txBody>
                      <a:bodyPr wrap="none" anchor="ctr"/>
                      <a:lstStyle/>
                      <a:p>
                        <a:endParaRPr lang="en-US"/>
                      </a:p>
                    </p:txBody>
                  </p:sp>
                </p:grpSp>
                <p:sp>
                  <p:nvSpPr>
                    <p:cNvPr id="14393" name="Freeform 225"/>
                    <p:cNvSpPr>
                      <a:spLocks/>
                    </p:cNvSpPr>
                    <p:nvPr/>
                  </p:nvSpPr>
                  <p:spPr bwMode="auto">
                    <a:xfrm>
                      <a:off x="2896" y="2474"/>
                      <a:ext cx="66" cy="42"/>
                    </a:xfrm>
                    <a:custGeom>
                      <a:avLst/>
                      <a:gdLst>
                        <a:gd name="T0" fmla="*/ 30 w 66"/>
                        <a:gd name="T1" fmla="*/ 15 h 42"/>
                        <a:gd name="T2" fmla="*/ 6 w 66"/>
                        <a:gd name="T3" fmla="*/ 0 h 42"/>
                        <a:gd name="T4" fmla="*/ 0 w 66"/>
                        <a:gd name="T5" fmla="*/ 11 h 42"/>
                        <a:gd name="T6" fmla="*/ 2 w 66"/>
                        <a:gd name="T7" fmla="*/ 14 h 42"/>
                        <a:gd name="T8" fmla="*/ 6 w 66"/>
                        <a:gd name="T9" fmla="*/ 17 h 42"/>
                        <a:gd name="T10" fmla="*/ 65 w 66"/>
                        <a:gd name="T11" fmla="*/ 41 h 42"/>
                        <a:gd name="T12" fmla="*/ 65 w 66"/>
                        <a:gd name="T13" fmla="*/ 35 h 42"/>
                        <a:gd name="T14" fmla="*/ 30 w 66"/>
                        <a:gd name="T15" fmla="*/ 15 h 42"/>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42"/>
                        <a:gd name="T26" fmla="*/ 66 w 66"/>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42">
                          <a:moveTo>
                            <a:pt x="30" y="15"/>
                          </a:moveTo>
                          <a:lnTo>
                            <a:pt x="6" y="0"/>
                          </a:lnTo>
                          <a:lnTo>
                            <a:pt x="0" y="11"/>
                          </a:lnTo>
                          <a:lnTo>
                            <a:pt x="2" y="14"/>
                          </a:lnTo>
                          <a:lnTo>
                            <a:pt x="6" y="17"/>
                          </a:lnTo>
                          <a:lnTo>
                            <a:pt x="65" y="41"/>
                          </a:lnTo>
                          <a:lnTo>
                            <a:pt x="65" y="35"/>
                          </a:lnTo>
                          <a:lnTo>
                            <a:pt x="30" y="15"/>
                          </a:lnTo>
                        </a:path>
                      </a:pathLst>
                    </a:custGeom>
                    <a:solidFill>
                      <a:srgbClr val="FFFF00"/>
                    </a:solidFill>
                    <a:ln w="9525" cap="rnd">
                      <a:noFill/>
                      <a:round/>
                      <a:headEnd/>
                      <a:tailEnd/>
                    </a:ln>
                  </p:spPr>
                  <p:txBody>
                    <a:bodyPr/>
                    <a:lstStyle/>
                    <a:p>
                      <a:endParaRPr lang="en-US"/>
                    </a:p>
                  </p:txBody>
                </p:sp>
              </p:grpSp>
              <p:grpSp>
                <p:nvGrpSpPr>
                  <p:cNvPr id="14605" name="Group 226"/>
                  <p:cNvGrpSpPr>
                    <a:grpSpLocks/>
                  </p:cNvGrpSpPr>
                  <p:nvPr/>
                </p:nvGrpSpPr>
                <p:grpSpPr bwMode="auto">
                  <a:xfrm>
                    <a:off x="3003" y="2430"/>
                    <a:ext cx="33" cy="48"/>
                    <a:chOff x="3003" y="2430"/>
                    <a:chExt cx="33" cy="48"/>
                  </a:xfrm>
                </p:grpSpPr>
                <p:sp>
                  <p:nvSpPr>
                    <p:cNvPr id="14389" name="Freeform 227"/>
                    <p:cNvSpPr>
                      <a:spLocks/>
                    </p:cNvSpPr>
                    <p:nvPr/>
                  </p:nvSpPr>
                  <p:spPr bwMode="auto">
                    <a:xfrm>
                      <a:off x="3003" y="2431"/>
                      <a:ext cx="26" cy="47"/>
                    </a:xfrm>
                    <a:custGeom>
                      <a:avLst/>
                      <a:gdLst>
                        <a:gd name="T0" fmla="*/ 24 w 26"/>
                        <a:gd name="T1" fmla="*/ 0 h 47"/>
                        <a:gd name="T2" fmla="*/ 16 w 26"/>
                        <a:gd name="T3" fmla="*/ 3 h 47"/>
                        <a:gd name="T4" fmla="*/ 9 w 26"/>
                        <a:gd name="T5" fmla="*/ 7 h 47"/>
                        <a:gd name="T6" fmla="*/ 4 w 26"/>
                        <a:gd name="T7" fmla="*/ 15 h 47"/>
                        <a:gd name="T8" fmla="*/ 0 w 26"/>
                        <a:gd name="T9" fmla="*/ 20 h 47"/>
                        <a:gd name="T10" fmla="*/ 1 w 26"/>
                        <a:gd name="T11" fmla="*/ 27 h 47"/>
                        <a:gd name="T12" fmla="*/ 2 w 26"/>
                        <a:gd name="T13" fmla="*/ 39 h 47"/>
                        <a:gd name="T14" fmla="*/ 3 w 26"/>
                        <a:gd name="T15" fmla="*/ 46 h 47"/>
                        <a:gd name="T16" fmla="*/ 12 w 26"/>
                        <a:gd name="T17" fmla="*/ 38 h 47"/>
                        <a:gd name="T18" fmla="*/ 12 w 26"/>
                        <a:gd name="T19" fmla="*/ 30 h 47"/>
                        <a:gd name="T20" fmla="*/ 11 w 26"/>
                        <a:gd name="T21" fmla="*/ 27 h 47"/>
                        <a:gd name="T22" fmla="*/ 10 w 26"/>
                        <a:gd name="T23" fmla="*/ 24 h 47"/>
                        <a:gd name="T24" fmla="*/ 12 w 26"/>
                        <a:gd name="T25" fmla="*/ 23 h 47"/>
                        <a:gd name="T26" fmla="*/ 13 w 26"/>
                        <a:gd name="T27" fmla="*/ 21 h 47"/>
                        <a:gd name="T28" fmla="*/ 15 w 26"/>
                        <a:gd name="T29" fmla="*/ 18 h 47"/>
                        <a:gd name="T30" fmla="*/ 16 w 26"/>
                        <a:gd name="T31" fmla="*/ 15 h 47"/>
                        <a:gd name="T32" fmla="*/ 17 w 26"/>
                        <a:gd name="T33" fmla="*/ 12 h 47"/>
                        <a:gd name="T34" fmla="*/ 19 w 26"/>
                        <a:gd name="T35" fmla="*/ 11 h 47"/>
                        <a:gd name="T36" fmla="*/ 22 w 26"/>
                        <a:gd name="T37" fmla="*/ 10 h 47"/>
                        <a:gd name="T38" fmla="*/ 24 w 26"/>
                        <a:gd name="T39" fmla="*/ 8 h 47"/>
                        <a:gd name="T40" fmla="*/ 25 w 26"/>
                        <a:gd name="T41" fmla="*/ 6 h 47"/>
                        <a:gd name="T42" fmla="*/ 25 w 26"/>
                        <a:gd name="T43" fmla="*/ 3 h 47"/>
                        <a:gd name="T44" fmla="*/ 24 w 26"/>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
                        <a:gd name="T70" fmla="*/ 0 h 47"/>
                        <a:gd name="T71" fmla="*/ 26 w 26"/>
                        <a:gd name="T72" fmla="*/ 47 h 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 h="47">
                          <a:moveTo>
                            <a:pt x="24" y="0"/>
                          </a:moveTo>
                          <a:lnTo>
                            <a:pt x="16" y="3"/>
                          </a:lnTo>
                          <a:lnTo>
                            <a:pt x="9" y="7"/>
                          </a:lnTo>
                          <a:lnTo>
                            <a:pt x="4" y="15"/>
                          </a:lnTo>
                          <a:lnTo>
                            <a:pt x="0" y="20"/>
                          </a:lnTo>
                          <a:lnTo>
                            <a:pt x="1" y="27"/>
                          </a:lnTo>
                          <a:lnTo>
                            <a:pt x="2" y="39"/>
                          </a:lnTo>
                          <a:lnTo>
                            <a:pt x="3" y="46"/>
                          </a:lnTo>
                          <a:lnTo>
                            <a:pt x="12" y="38"/>
                          </a:lnTo>
                          <a:lnTo>
                            <a:pt x="12" y="30"/>
                          </a:lnTo>
                          <a:lnTo>
                            <a:pt x="11" y="27"/>
                          </a:lnTo>
                          <a:lnTo>
                            <a:pt x="10" y="24"/>
                          </a:lnTo>
                          <a:lnTo>
                            <a:pt x="12" y="23"/>
                          </a:lnTo>
                          <a:lnTo>
                            <a:pt x="13" y="21"/>
                          </a:lnTo>
                          <a:lnTo>
                            <a:pt x="15" y="18"/>
                          </a:lnTo>
                          <a:lnTo>
                            <a:pt x="16" y="15"/>
                          </a:lnTo>
                          <a:lnTo>
                            <a:pt x="17" y="12"/>
                          </a:lnTo>
                          <a:lnTo>
                            <a:pt x="19" y="11"/>
                          </a:lnTo>
                          <a:lnTo>
                            <a:pt x="22" y="10"/>
                          </a:lnTo>
                          <a:lnTo>
                            <a:pt x="24" y="8"/>
                          </a:lnTo>
                          <a:lnTo>
                            <a:pt x="25" y="6"/>
                          </a:lnTo>
                          <a:lnTo>
                            <a:pt x="25" y="3"/>
                          </a:lnTo>
                          <a:lnTo>
                            <a:pt x="24" y="0"/>
                          </a:lnTo>
                        </a:path>
                      </a:pathLst>
                    </a:custGeom>
                    <a:solidFill>
                      <a:srgbClr val="FF9F7F"/>
                    </a:solidFill>
                    <a:ln w="12700" cap="rnd">
                      <a:solidFill>
                        <a:srgbClr val="BF3F00"/>
                      </a:solidFill>
                      <a:round/>
                      <a:headEnd/>
                      <a:tailEnd/>
                    </a:ln>
                  </p:spPr>
                  <p:txBody>
                    <a:bodyPr/>
                    <a:lstStyle/>
                    <a:p>
                      <a:endParaRPr lang="en-US"/>
                    </a:p>
                  </p:txBody>
                </p:sp>
                <p:sp>
                  <p:nvSpPr>
                    <p:cNvPr id="14390" name="Freeform 228"/>
                    <p:cNvSpPr>
                      <a:spLocks/>
                    </p:cNvSpPr>
                    <p:nvPr/>
                  </p:nvSpPr>
                  <p:spPr bwMode="auto">
                    <a:xfrm>
                      <a:off x="3019" y="2430"/>
                      <a:ext cx="17" cy="17"/>
                    </a:xfrm>
                    <a:custGeom>
                      <a:avLst/>
                      <a:gdLst>
                        <a:gd name="T0" fmla="*/ 0 w 17"/>
                        <a:gd name="T1" fmla="*/ 12 h 17"/>
                        <a:gd name="T2" fmla="*/ 14 w 17"/>
                        <a:gd name="T3" fmla="*/ 0 h 17"/>
                        <a:gd name="T4" fmla="*/ 16 w 17"/>
                        <a:gd name="T5" fmla="*/ 6 h 17"/>
                        <a:gd name="T6" fmla="*/ 14 w 17"/>
                        <a:gd name="T7" fmla="*/ 9 h 17"/>
                        <a:gd name="T8" fmla="*/ 5 w 17"/>
                        <a:gd name="T9" fmla="*/ 16 h 17"/>
                        <a:gd name="T10" fmla="*/ 4 w 17"/>
                        <a:gd name="T11" fmla="*/ 16 h 17"/>
                        <a:gd name="T12" fmla="*/ 1 w 17"/>
                        <a:gd name="T13" fmla="*/ 16 h 17"/>
                        <a:gd name="T14" fmla="*/ 0 w 17"/>
                        <a:gd name="T15" fmla="*/ 12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12"/>
                          </a:moveTo>
                          <a:lnTo>
                            <a:pt x="14" y="0"/>
                          </a:lnTo>
                          <a:lnTo>
                            <a:pt x="16" y="6"/>
                          </a:lnTo>
                          <a:lnTo>
                            <a:pt x="14" y="9"/>
                          </a:lnTo>
                          <a:lnTo>
                            <a:pt x="5" y="16"/>
                          </a:lnTo>
                          <a:lnTo>
                            <a:pt x="4" y="16"/>
                          </a:lnTo>
                          <a:lnTo>
                            <a:pt x="1" y="16"/>
                          </a:lnTo>
                          <a:lnTo>
                            <a:pt x="0" y="12"/>
                          </a:lnTo>
                        </a:path>
                      </a:pathLst>
                    </a:custGeom>
                    <a:solidFill>
                      <a:srgbClr val="FF001F"/>
                    </a:solidFill>
                    <a:ln w="12700" cap="rnd">
                      <a:solidFill>
                        <a:srgbClr val="FF001F"/>
                      </a:solidFill>
                      <a:round/>
                      <a:headEnd/>
                      <a:tailEnd/>
                    </a:ln>
                  </p:spPr>
                  <p:txBody>
                    <a:bodyPr/>
                    <a:lstStyle/>
                    <a:p>
                      <a:endParaRPr lang="en-US"/>
                    </a:p>
                  </p:txBody>
                </p:sp>
              </p:grpSp>
            </p:grpSp>
          </p:grpSp>
          <p:sp>
            <p:nvSpPr>
              <p:cNvPr id="14381" name="Freeform 229"/>
              <p:cNvSpPr>
                <a:spLocks/>
              </p:cNvSpPr>
              <p:nvPr/>
            </p:nvSpPr>
            <p:spPr bwMode="auto">
              <a:xfrm>
                <a:off x="3026" y="2406"/>
                <a:ext cx="168" cy="201"/>
              </a:xfrm>
              <a:custGeom>
                <a:avLst/>
                <a:gdLst>
                  <a:gd name="T0" fmla="*/ 65 w 168"/>
                  <a:gd name="T1" fmla="*/ 0 h 201"/>
                  <a:gd name="T2" fmla="*/ 162 w 168"/>
                  <a:gd name="T3" fmla="*/ 20 h 201"/>
                  <a:gd name="T4" fmla="*/ 154 w 168"/>
                  <a:gd name="T5" fmla="*/ 22 h 201"/>
                  <a:gd name="T6" fmla="*/ 167 w 168"/>
                  <a:gd name="T7" fmla="*/ 28 h 201"/>
                  <a:gd name="T8" fmla="*/ 111 w 168"/>
                  <a:gd name="T9" fmla="*/ 200 h 201"/>
                  <a:gd name="T10" fmla="*/ 41 w 168"/>
                  <a:gd name="T11" fmla="*/ 192 h 201"/>
                  <a:gd name="T12" fmla="*/ 0 w 168"/>
                  <a:gd name="T13" fmla="*/ 169 h 201"/>
                  <a:gd name="T14" fmla="*/ 65 w 168"/>
                  <a:gd name="T15" fmla="*/ 0 h 201"/>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201"/>
                  <a:gd name="T26" fmla="*/ 168 w 168"/>
                  <a:gd name="T27" fmla="*/ 201 h 2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201">
                    <a:moveTo>
                      <a:pt x="65" y="0"/>
                    </a:moveTo>
                    <a:lnTo>
                      <a:pt x="162" y="20"/>
                    </a:lnTo>
                    <a:lnTo>
                      <a:pt x="154" y="22"/>
                    </a:lnTo>
                    <a:lnTo>
                      <a:pt x="167" y="28"/>
                    </a:lnTo>
                    <a:lnTo>
                      <a:pt x="111" y="200"/>
                    </a:lnTo>
                    <a:lnTo>
                      <a:pt x="41" y="192"/>
                    </a:lnTo>
                    <a:lnTo>
                      <a:pt x="0" y="169"/>
                    </a:lnTo>
                    <a:lnTo>
                      <a:pt x="65" y="0"/>
                    </a:lnTo>
                  </a:path>
                </a:pathLst>
              </a:custGeom>
              <a:solidFill>
                <a:srgbClr val="9FBFFF"/>
              </a:solidFill>
              <a:ln w="9525" cap="rnd">
                <a:noFill/>
                <a:round/>
                <a:headEnd/>
                <a:tailEnd/>
              </a:ln>
            </p:spPr>
            <p:txBody>
              <a:bodyPr/>
              <a:lstStyle/>
              <a:p>
                <a:endParaRPr lang="en-US"/>
              </a:p>
            </p:txBody>
          </p:sp>
          <p:sp>
            <p:nvSpPr>
              <p:cNvPr id="14382" name="Freeform 230"/>
              <p:cNvSpPr>
                <a:spLocks/>
              </p:cNvSpPr>
              <p:nvPr/>
            </p:nvSpPr>
            <p:spPr bwMode="auto">
              <a:xfrm>
                <a:off x="3001" y="2530"/>
                <a:ext cx="174" cy="99"/>
              </a:xfrm>
              <a:custGeom>
                <a:avLst/>
                <a:gdLst>
                  <a:gd name="T0" fmla="*/ 160 w 174"/>
                  <a:gd name="T1" fmla="*/ 7 h 99"/>
                  <a:gd name="T2" fmla="*/ 165 w 174"/>
                  <a:gd name="T3" fmla="*/ 40 h 99"/>
                  <a:gd name="T4" fmla="*/ 171 w 174"/>
                  <a:gd name="T5" fmla="*/ 67 h 99"/>
                  <a:gd name="T6" fmla="*/ 173 w 174"/>
                  <a:gd name="T7" fmla="*/ 82 h 99"/>
                  <a:gd name="T8" fmla="*/ 170 w 174"/>
                  <a:gd name="T9" fmla="*/ 91 h 99"/>
                  <a:gd name="T10" fmla="*/ 144 w 174"/>
                  <a:gd name="T11" fmla="*/ 97 h 99"/>
                  <a:gd name="T12" fmla="*/ 92 w 174"/>
                  <a:gd name="T13" fmla="*/ 94 h 99"/>
                  <a:gd name="T14" fmla="*/ 65 w 174"/>
                  <a:gd name="T15" fmla="*/ 98 h 99"/>
                  <a:gd name="T16" fmla="*/ 44 w 174"/>
                  <a:gd name="T17" fmla="*/ 95 h 99"/>
                  <a:gd name="T18" fmla="*/ 17 w 174"/>
                  <a:gd name="T19" fmla="*/ 93 h 99"/>
                  <a:gd name="T20" fmla="*/ 10 w 174"/>
                  <a:gd name="T21" fmla="*/ 81 h 99"/>
                  <a:gd name="T22" fmla="*/ 4 w 174"/>
                  <a:gd name="T23" fmla="*/ 72 h 99"/>
                  <a:gd name="T24" fmla="*/ 1 w 174"/>
                  <a:gd name="T25" fmla="*/ 59 h 99"/>
                  <a:gd name="T26" fmla="*/ 0 w 174"/>
                  <a:gd name="T27" fmla="*/ 51 h 99"/>
                  <a:gd name="T28" fmla="*/ 4 w 174"/>
                  <a:gd name="T29" fmla="*/ 49 h 99"/>
                  <a:gd name="T30" fmla="*/ 8 w 174"/>
                  <a:gd name="T31" fmla="*/ 53 h 99"/>
                  <a:gd name="T32" fmla="*/ 19 w 174"/>
                  <a:gd name="T33" fmla="*/ 58 h 99"/>
                  <a:gd name="T34" fmla="*/ 13 w 174"/>
                  <a:gd name="T35" fmla="*/ 51 h 99"/>
                  <a:gd name="T36" fmla="*/ 21 w 174"/>
                  <a:gd name="T37" fmla="*/ 47 h 99"/>
                  <a:gd name="T38" fmla="*/ 37 w 174"/>
                  <a:gd name="T39" fmla="*/ 45 h 99"/>
                  <a:gd name="T40" fmla="*/ 50 w 174"/>
                  <a:gd name="T41" fmla="*/ 45 h 99"/>
                  <a:gd name="T42" fmla="*/ 38 w 174"/>
                  <a:gd name="T43" fmla="*/ 43 h 99"/>
                  <a:gd name="T44" fmla="*/ 29 w 174"/>
                  <a:gd name="T45" fmla="*/ 43 h 99"/>
                  <a:gd name="T46" fmla="*/ 23 w 174"/>
                  <a:gd name="T47" fmla="*/ 40 h 99"/>
                  <a:gd name="T48" fmla="*/ 31 w 174"/>
                  <a:gd name="T49" fmla="*/ 35 h 99"/>
                  <a:gd name="T50" fmla="*/ 53 w 174"/>
                  <a:gd name="T51" fmla="*/ 33 h 99"/>
                  <a:gd name="T52" fmla="*/ 66 w 174"/>
                  <a:gd name="T53" fmla="*/ 37 h 99"/>
                  <a:gd name="T54" fmla="*/ 74 w 174"/>
                  <a:gd name="T55" fmla="*/ 48 h 99"/>
                  <a:gd name="T56" fmla="*/ 88 w 174"/>
                  <a:gd name="T57" fmla="*/ 56 h 99"/>
                  <a:gd name="T58" fmla="*/ 110 w 174"/>
                  <a:gd name="T59" fmla="*/ 57 h 99"/>
                  <a:gd name="T60" fmla="*/ 136 w 174"/>
                  <a:gd name="T61" fmla="*/ 51 h 99"/>
                  <a:gd name="T62" fmla="*/ 148 w 174"/>
                  <a:gd name="T63" fmla="*/ 23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4"/>
                  <a:gd name="T97" fmla="*/ 0 h 99"/>
                  <a:gd name="T98" fmla="*/ 174 w 174"/>
                  <a:gd name="T99" fmla="*/ 99 h 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4" h="99">
                    <a:moveTo>
                      <a:pt x="157" y="0"/>
                    </a:moveTo>
                    <a:lnTo>
                      <a:pt x="160" y="7"/>
                    </a:lnTo>
                    <a:lnTo>
                      <a:pt x="163" y="26"/>
                    </a:lnTo>
                    <a:lnTo>
                      <a:pt x="165" y="40"/>
                    </a:lnTo>
                    <a:lnTo>
                      <a:pt x="168" y="59"/>
                    </a:lnTo>
                    <a:lnTo>
                      <a:pt x="171" y="67"/>
                    </a:lnTo>
                    <a:lnTo>
                      <a:pt x="173" y="75"/>
                    </a:lnTo>
                    <a:lnTo>
                      <a:pt x="173" y="82"/>
                    </a:lnTo>
                    <a:lnTo>
                      <a:pt x="173" y="86"/>
                    </a:lnTo>
                    <a:lnTo>
                      <a:pt x="170" y="91"/>
                    </a:lnTo>
                    <a:lnTo>
                      <a:pt x="165" y="94"/>
                    </a:lnTo>
                    <a:lnTo>
                      <a:pt x="144" y="97"/>
                    </a:lnTo>
                    <a:lnTo>
                      <a:pt x="119" y="97"/>
                    </a:lnTo>
                    <a:lnTo>
                      <a:pt x="92" y="94"/>
                    </a:lnTo>
                    <a:lnTo>
                      <a:pt x="75" y="97"/>
                    </a:lnTo>
                    <a:lnTo>
                      <a:pt x="65" y="98"/>
                    </a:lnTo>
                    <a:lnTo>
                      <a:pt x="54" y="97"/>
                    </a:lnTo>
                    <a:lnTo>
                      <a:pt x="44" y="95"/>
                    </a:lnTo>
                    <a:lnTo>
                      <a:pt x="36" y="94"/>
                    </a:lnTo>
                    <a:lnTo>
                      <a:pt x="17" y="93"/>
                    </a:lnTo>
                    <a:lnTo>
                      <a:pt x="10" y="87"/>
                    </a:lnTo>
                    <a:lnTo>
                      <a:pt x="10" y="81"/>
                    </a:lnTo>
                    <a:lnTo>
                      <a:pt x="6" y="76"/>
                    </a:lnTo>
                    <a:lnTo>
                      <a:pt x="4" y="72"/>
                    </a:lnTo>
                    <a:lnTo>
                      <a:pt x="4" y="65"/>
                    </a:lnTo>
                    <a:lnTo>
                      <a:pt x="1" y="59"/>
                    </a:lnTo>
                    <a:lnTo>
                      <a:pt x="0" y="54"/>
                    </a:lnTo>
                    <a:lnTo>
                      <a:pt x="0" y="51"/>
                    </a:lnTo>
                    <a:lnTo>
                      <a:pt x="2" y="49"/>
                    </a:lnTo>
                    <a:lnTo>
                      <a:pt x="4" y="49"/>
                    </a:lnTo>
                    <a:lnTo>
                      <a:pt x="6" y="50"/>
                    </a:lnTo>
                    <a:lnTo>
                      <a:pt x="8" y="53"/>
                    </a:lnTo>
                    <a:lnTo>
                      <a:pt x="12" y="55"/>
                    </a:lnTo>
                    <a:lnTo>
                      <a:pt x="19" y="58"/>
                    </a:lnTo>
                    <a:lnTo>
                      <a:pt x="15" y="55"/>
                    </a:lnTo>
                    <a:lnTo>
                      <a:pt x="13" y="51"/>
                    </a:lnTo>
                    <a:lnTo>
                      <a:pt x="16" y="48"/>
                    </a:lnTo>
                    <a:lnTo>
                      <a:pt x="21" y="47"/>
                    </a:lnTo>
                    <a:lnTo>
                      <a:pt x="28" y="47"/>
                    </a:lnTo>
                    <a:lnTo>
                      <a:pt x="37" y="45"/>
                    </a:lnTo>
                    <a:lnTo>
                      <a:pt x="47" y="45"/>
                    </a:lnTo>
                    <a:lnTo>
                      <a:pt x="50" y="45"/>
                    </a:lnTo>
                    <a:lnTo>
                      <a:pt x="45" y="43"/>
                    </a:lnTo>
                    <a:lnTo>
                      <a:pt x="38" y="43"/>
                    </a:lnTo>
                    <a:lnTo>
                      <a:pt x="34" y="43"/>
                    </a:lnTo>
                    <a:lnTo>
                      <a:pt x="29" y="43"/>
                    </a:lnTo>
                    <a:lnTo>
                      <a:pt x="24" y="42"/>
                    </a:lnTo>
                    <a:lnTo>
                      <a:pt x="23" y="40"/>
                    </a:lnTo>
                    <a:lnTo>
                      <a:pt x="22" y="36"/>
                    </a:lnTo>
                    <a:lnTo>
                      <a:pt x="31" y="35"/>
                    </a:lnTo>
                    <a:lnTo>
                      <a:pt x="44" y="34"/>
                    </a:lnTo>
                    <a:lnTo>
                      <a:pt x="53" y="33"/>
                    </a:lnTo>
                    <a:lnTo>
                      <a:pt x="60" y="35"/>
                    </a:lnTo>
                    <a:lnTo>
                      <a:pt x="66" y="37"/>
                    </a:lnTo>
                    <a:lnTo>
                      <a:pt x="70" y="44"/>
                    </a:lnTo>
                    <a:lnTo>
                      <a:pt x="74" y="48"/>
                    </a:lnTo>
                    <a:lnTo>
                      <a:pt x="80" y="53"/>
                    </a:lnTo>
                    <a:lnTo>
                      <a:pt x="88" y="56"/>
                    </a:lnTo>
                    <a:lnTo>
                      <a:pt x="99" y="58"/>
                    </a:lnTo>
                    <a:lnTo>
                      <a:pt x="110" y="57"/>
                    </a:lnTo>
                    <a:lnTo>
                      <a:pt x="133" y="51"/>
                    </a:lnTo>
                    <a:lnTo>
                      <a:pt x="136" y="51"/>
                    </a:lnTo>
                    <a:lnTo>
                      <a:pt x="145" y="38"/>
                    </a:lnTo>
                    <a:lnTo>
                      <a:pt x="148" y="23"/>
                    </a:lnTo>
                    <a:lnTo>
                      <a:pt x="157" y="0"/>
                    </a:lnTo>
                  </a:path>
                </a:pathLst>
              </a:custGeom>
              <a:solidFill>
                <a:srgbClr val="FF9F7F"/>
              </a:solidFill>
              <a:ln w="12700" cap="rnd">
                <a:solidFill>
                  <a:srgbClr val="BF3F00"/>
                </a:solidFill>
                <a:round/>
                <a:headEnd/>
                <a:tailEnd/>
              </a:ln>
            </p:spPr>
            <p:txBody>
              <a:bodyPr/>
              <a:lstStyle/>
              <a:p>
                <a:endParaRPr lang="en-US"/>
              </a:p>
            </p:txBody>
          </p:sp>
        </p:grpSp>
        <p:grpSp>
          <p:nvGrpSpPr>
            <p:cNvPr id="14606" name="Group 231"/>
            <p:cNvGrpSpPr>
              <a:grpSpLocks/>
            </p:cNvGrpSpPr>
            <p:nvPr/>
          </p:nvGrpSpPr>
          <p:grpSpPr bwMode="auto">
            <a:xfrm>
              <a:off x="2504" y="2549"/>
              <a:ext cx="193" cy="219"/>
              <a:chOff x="2504" y="2549"/>
              <a:chExt cx="193" cy="219"/>
            </a:xfrm>
          </p:grpSpPr>
          <p:sp>
            <p:nvSpPr>
              <p:cNvPr id="14372" name="Freeform 232"/>
              <p:cNvSpPr>
                <a:spLocks/>
              </p:cNvSpPr>
              <p:nvPr/>
            </p:nvSpPr>
            <p:spPr bwMode="auto">
              <a:xfrm>
                <a:off x="2527" y="2577"/>
                <a:ext cx="149" cy="174"/>
              </a:xfrm>
              <a:custGeom>
                <a:avLst/>
                <a:gdLst>
                  <a:gd name="T0" fmla="*/ 0 w 149"/>
                  <a:gd name="T1" fmla="*/ 128 h 174"/>
                  <a:gd name="T2" fmla="*/ 3 w 149"/>
                  <a:gd name="T3" fmla="*/ 119 h 174"/>
                  <a:gd name="T4" fmla="*/ 0 w 149"/>
                  <a:gd name="T5" fmla="*/ 98 h 174"/>
                  <a:gd name="T6" fmla="*/ 0 w 149"/>
                  <a:gd name="T7" fmla="*/ 84 h 174"/>
                  <a:gd name="T8" fmla="*/ 3 w 149"/>
                  <a:gd name="T9" fmla="*/ 62 h 174"/>
                  <a:gd name="T10" fmla="*/ 8 w 149"/>
                  <a:gd name="T11" fmla="*/ 46 h 174"/>
                  <a:gd name="T12" fmla="*/ 15 w 149"/>
                  <a:gd name="T13" fmla="*/ 33 h 174"/>
                  <a:gd name="T14" fmla="*/ 24 w 149"/>
                  <a:gd name="T15" fmla="*/ 20 h 174"/>
                  <a:gd name="T16" fmla="*/ 38 w 149"/>
                  <a:gd name="T17" fmla="*/ 10 h 174"/>
                  <a:gd name="T18" fmla="*/ 55 w 149"/>
                  <a:gd name="T19" fmla="*/ 3 h 174"/>
                  <a:gd name="T20" fmla="*/ 77 w 149"/>
                  <a:gd name="T21" fmla="*/ 0 h 174"/>
                  <a:gd name="T22" fmla="*/ 103 w 149"/>
                  <a:gd name="T23" fmla="*/ 7 h 174"/>
                  <a:gd name="T24" fmla="*/ 127 w 149"/>
                  <a:gd name="T25" fmla="*/ 21 h 174"/>
                  <a:gd name="T26" fmla="*/ 140 w 149"/>
                  <a:gd name="T27" fmla="*/ 33 h 174"/>
                  <a:gd name="T28" fmla="*/ 148 w 149"/>
                  <a:gd name="T29" fmla="*/ 50 h 174"/>
                  <a:gd name="T30" fmla="*/ 148 w 149"/>
                  <a:gd name="T31" fmla="*/ 67 h 174"/>
                  <a:gd name="T32" fmla="*/ 144 w 149"/>
                  <a:gd name="T33" fmla="*/ 84 h 174"/>
                  <a:gd name="T34" fmla="*/ 135 w 149"/>
                  <a:gd name="T35" fmla="*/ 104 h 174"/>
                  <a:gd name="T36" fmla="*/ 134 w 149"/>
                  <a:gd name="T37" fmla="*/ 117 h 174"/>
                  <a:gd name="T38" fmla="*/ 133 w 149"/>
                  <a:gd name="T39" fmla="*/ 123 h 174"/>
                  <a:gd name="T40" fmla="*/ 131 w 149"/>
                  <a:gd name="T41" fmla="*/ 128 h 174"/>
                  <a:gd name="T42" fmla="*/ 119 w 149"/>
                  <a:gd name="T43" fmla="*/ 146 h 174"/>
                  <a:gd name="T44" fmla="*/ 113 w 149"/>
                  <a:gd name="T45" fmla="*/ 153 h 174"/>
                  <a:gd name="T46" fmla="*/ 107 w 149"/>
                  <a:gd name="T47" fmla="*/ 161 h 174"/>
                  <a:gd name="T48" fmla="*/ 104 w 149"/>
                  <a:gd name="T49" fmla="*/ 164 h 174"/>
                  <a:gd name="T50" fmla="*/ 102 w 149"/>
                  <a:gd name="T51" fmla="*/ 166 h 174"/>
                  <a:gd name="T52" fmla="*/ 100 w 149"/>
                  <a:gd name="T53" fmla="*/ 167 h 174"/>
                  <a:gd name="T54" fmla="*/ 96 w 149"/>
                  <a:gd name="T55" fmla="*/ 167 h 174"/>
                  <a:gd name="T56" fmla="*/ 90 w 149"/>
                  <a:gd name="T57" fmla="*/ 166 h 174"/>
                  <a:gd name="T58" fmla="*/ 87 w 149"/>
                  <a:gd name="T59" fmla="*/ 165 h 174"/>
                  <a:gd name="T60" fmla="*/ 83 w 149"/>
                  <a:gd name="T61" fmla="*/ 165 h 174"/>
                  <a:gd name="T62" fmla="*/ 73 w 149"/>
                  <a:gd name="T63" fmla="*/ 173 h 174"/>
                  <a:gd name="T64" fmla="*/ 0 w 149"/>
                  <a:gd name="T65" fmla="*/ 128 h 1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9"/>
                  <a:gd name="T100" fmla="*/ 0 h 174"/>
                  <a:gd name="T101" fmla="*/ 149 w 149"/>
                  <a:gd name="T102" fmla="*/ 174 h 1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9" h="174">
                    <a:moveTo>
                      <a:pt x="0" y="128"/>
                    </a:moveTo>
                    <a:lnTo>
                      <a:pt x="3" y="119"/>
                    </a:lnTo>
                    <a:lnTo>
                      <a:pt x="0" y="98"/>
                    </a:lnTo>
                    <a:lnTo>
                      <a:pt x="0" y="84"/>
                    </a:lnTo>
                    <a:lnTo>
                      <a:pt x="3" y="62"/>
                    </a:lnTo>
                    <a:lnTo>
                      <a:pt x="8" y="46"/>
                    </a:lnTo>
                    <a:lnTo>
                      <a:pt x="15" y="33"/>
                    </a:lnTo>
                    <a:lnTo>
                      <a:pt x="24" y="20"/>
                    </a:lnTo>
                    <a:lnTo>
                      <a:pt x="38" y="10"/>
                    </a:lnTo>
                    <a:lnTo>
                      <a:pt x="55" y="3"/>
                    </a:lnTo>
                    <a:lnTo>
                      <a:pt x="77" y="0"/>
                    </a:lnTo>
                    <a:lnTo>
                      <a:pt x="103" y="7"/>
                    </a:lnTo>
                    <a:lnTo>
                      <a:pt x="127" y="21"/>
                    </a:lnTo>
                    <a:lnTo>
                      <a:pt x="140" y="33"/>
                    </a:lnTo>
                    <a:lnTo>
                      <a:pt x="148" y="50"/>
                    </a:lnTo>
                    <a:lnTo>
                      <a:pt x="148" y="67"/>
                    </a:lnTo>
                    <a:lnTo>
                      <a:pt x="144" y="84"/>
                    </a:lnTo>
                    <a:lnTo>
                      <a:pt x="135" y="104"/>
                    </a:lnTo>
                    <a:lnTo>
                      <a:pt x="134" y="117"/>
                    </a:lnTo>
                    <a:lnTo>
                      <a:pt x="133" y="123"/>
                    </a:lnTo>
                    <a:lnTo>
                      <a:pt x="131" y="128"/>
                    </a:lnTo>
                    <a:lnTo>
                      <a:pt x="119" y="146"/>
                    </a:lnTo>
                    <a:lnTo>
                      <a:pt x="113" y="153"/>
                    </a:lnTo>
                    <a:lnTo>
                      <a:pt x="107" y="161"/>
                    </a:lnTo>
                    <a:lnTo>
                      <a:pt x="104" y="164"/>
                    </a:lnTo>
                    <a:lnTo>
                      <a:pt x="102" y="166"/>
                    </a:lnTo>
                    <a:lnTo>
                      <a:pt x="100" y="167"/>
                    </a:lnTo>
                    <a:lnTo>
                      <a:pt x="96" y="167"/>
                    </a:lnTo>
                    <a:lnTo>
                      <a:pt x="90" y="166"/>
                    </a:lnTo>
                    <a:lnTo>
                      <a:pt x="87" y="165"/>
                    </a:lnTo>
                    <a:lnTo>
                      <a:pt x="83" y="165"/>
                    </a:lnTo>
                    <a:lnTo>
                      <a:pt x="73" y="173"/>
                    </a:lnTo>
                    <a:lnTo>
                      <a:pt x="0" y="128"/>
                    </a:lnTo>
                  </a:path>
                </a:pathLst>
              </a:custGeom>
              <a:solidFill>
                <a:srgbClr val="FFBF7F"/>
              </a:solidFill>
              <a:ln w="9525" cap="rnd">
                <a:noFill/>
                <a:round/>
                <a:headEnd/>
                <a:tailEnd/>
              </a:ln>
            </p:spPr>
            <p:txBody>
              <a:bodyPr/>
              <a:lstStyle/>
              <a:p>
                <a:endParaRPr lang="en-US"/>
              </a:p>
            </p:txBody>
          </p:sp>
          <p:sp>
            <p:nvSpPr>
              <p:cNvPr id="14373" name="Oval 233"/>
              <p:cNvSpPr>
                <a:spLocks noChangeArrowheads="1"/>
              </p:cNvSpPr>
              <p:nvPr/>
            </p:nvSpPr>
            <p:spPr bwMode="auto">
              <a:xfrm>
                <a:off x="2613" y="2715"/>
                <a:ext cx="15" cy="18"/>
              </a:xfrm>
              <a:prstGeom prst="ellipse">
                <a:avLst/>
              </a:prstGeom>
              <a:noFill/>
              <a:ln w="12700">
                <a:solidFill>
                  <a:srgbClr val="000000"/>
                </a:solidFill>
                <a:round/>
                <a:headEnd/>
                <a:tailEnd/>
              </a:ln>
            </p:spPr>
            <p:txBody>
              <a:bodyPr wrap="none" anchor="ctr"/>
              <a:lstStyle/>
              <a:p>
                <a:endParaRPr lang="en-US"/>
              </a:p>
            </p:txBody>
          </p:sp>
          <p:sp>
            <p:nvSpPr>
              <p:cNvPr id="14374" name="Freeform 234"/>
              <p:cNvSpPr>
                <a:spLocks/>
              </p:cNvSpPr>
              <p:nvPr/>
            </p:nvSpPr>
            <p:spPr bwMode="auto">
              <a:xfrm>
                <a:off x="2608" y="2690"/>
                <a:ext cx="19" cy="34"/>
              </a:xfrm>
              <a:custGeom>
                <a:avLst/>
                <a:gdLst>
                  <a:gd name="T0" fmla="*/ 1 w 19"/>
                  <a:gd name="T1" fmla="*/ 0 h 34"/>
                  <a:gd name="T2" fmla="*/ 0 w 19"/>
                  <a:gd name="T3" fmla="*/ 5 h 34"/>
                  <a:gd name="T4" fmla="*/ 0 w 19"/>
                  <a:gd name="T5" fmla="*/ 11 h 34"/>
                  <a:gd name="T6" fmla="*/ 4 w 19"/>
                  <a:gd name="T7" fmla="*/ 22 h 34"/>
                  <a:gd name="T8" fmla="*/ 8 w 19"/>
                  <a:gd name="T9" fmla="*/ 32 h 34"/>
                  <a:gd name="T10" fmla="*/ 14 w 19"/>
                  <a:gd name="T11" fmla="*/ 33 h 34"/>
                  <a:gd name="T12" fmla="*/ 18 w 19"/>
                  <a:gd name="T13" fmla="*/ 32 h 34"/>
                  <a:gd name="T14" fmla="*/ 0 60000 65536"/>
                  <a:gd name="T15" fmla="*/ 0 60000 65536"/>
                  <a:gd name="T16" fmla="*/ 0 60000 65536"/>
                  <a:gd name="T17" fmla="*/ 0 60000 65536"/>
                  <a:gd name="T18" fmla="*/ 0 60000 65536"/>
                  <a:gd name="T19" fmla="*/ 0 60000 65536"/>
                  <a:gd name="T20" fmla="*/ 0 60000 65536"/>
                  <a:gd name="T21" fmla="*/ 0 w 19"/>
                  <a:gd name="T22" fmla="*/ 0 h 34"/>
                  <a:gd name="T23" fmla="*/ 19 w 19"/>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4">
                    <a:moveTo>
                      <a:pt x="1" y="0"/>
                    </a:moveTo>
                    <a:lnTo>
                      <a:pt x="0" y="5"/>
                    </a:lnTo>
                    <a:lnTo>
                      <a:pt x="0" y="11"/>
                    </a:lnTo>
                    <a:lnTo>
                      <a:pt x="4" y="22"/>
                    </a:lnTo>
                    <a:lnTo>
                      <a:pt x="8" y="32"/>
                    </a:lnTo>
                    <a:lnTo>
                      <a:pt x="14" y="33"/>
                    </a:lnTo>
                    <a:lnTo>
                      <a:pt x="18" y="32"/>
                    </a:lnTo>
                  </a:path>
                </a:pathLst>
              </a:custGeom>
              <a:noFill/>
              <a:ln w="12700" cap="rnd">
                <a:solidFill>
                  <a:srgbClr val="FF7F3F"/>
                </a:solidFill>
                <a:round/>
                <a:headEnd type="none" w="sm" len="sm"/>
                <a:tailEnd type="none" w="sm" len="sm"/>
              </a:ln>
            </p:spPr>
            <p:txBody>
              <a:bodyPr/>
              <a:lstStyle/>
              <a:p>
                <a:endParaRPr lang="en-US"/>
              </a:p>
            </p:txBody>
          </p:sp>
          <p:sp>
            <p:nvSpPr>
              <p:cNvPr id="14375" name="Freeform 235"/>
              <p:cNvSpPr>
                <a:spLocks/>
              </p:cNvSpPr>
              <p:nvPr/>
            </p:nvSpPr>
            <p:spPr bwMode="auto">
              <a:xfrm>
                <a:off x="2516" y="2695"/>
                <a:ext cx="97" cy="73"/>
              </a:xfrm>
              <a:custGeom>
                <a:avLst/>
                <a:gdLst>
                  <a:gd name="T0" fmla="*/ 16 w 97"/>
                  <a:gd name="T1" fmla="*/ 0 h 73"/>
                  <a:gd name="T2" fmla="*/ 59 w 97"/>
                  <a:gd name="T3" fmla="*/ 20 h 73"/>
                  <a:gd name="T4" fmla="*/ 74 w 97"/>
                  <a:gd name="T5" fmla="*/ 29 h 73"/>
                  <a:gd name="T6" fmla="*/ 82 w 97"/>
                  <a:gd name="T7" fmla="*/ 35 h 73"/>
                  <a:gd name="T8" fmla="*/ 87 w 97"/>
                  <a:gd name="T9" fmla="*/ 41 h 73"/>
                  <a:gd name="T10" fmla="*/ 91 w 97"/>
                  <a:gd name="T11" fmla="*/ 45 h 73"/>
                  <a:gd name="T12" fmla="*/ 94 w 97"/>
                  <a:gd name="T13" fmla="*/ 51 h 73"/>
                  <a:gd name="T14" fmla="*/ 96 w 97"/>
                  <a:gd name="T15" fmla="*/ 55 h 73"/>
                  <a:gd name="T16" fmla="*/ 83 w 97"/>
                  <a:gd name="T17" fmla="*/ 72 h 73"/>
                  <a:gd name="T18" fmla="*/ 0 w 97"/>
                  <a:gd name="T19" fmla="*/ 12 h 73"/>
                  <a:gd name="T20" fmla="*/ 16 w 97"/>
                  <a:gd name="T21" fmla="*/ 0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
                  <a:gd name="T34" fmla="*/ 0 h 73"/>
                  <a:gd name="T35" fmla="*/ 97 w 97"/>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 h="73">
                    <a:moveTo>
                      <a:pt x="16" y="0"/>
                    </a:moveTo>
                    <a:lnTo>
                      <a:pt x="59" y="20"/>
                    </a:lnTo>
                    <a:lnTo>
                      <a:pt x="74" y="29"/>
                    </a:lnTo>
                    <a:lnTo>
                      <a:pt x="82" y="35"/>
                    </a:lnTo>
                    <a:lnTo>
                      <a:pt x="87" y="41"/>
                    </a:lnTo>
                    <a:lnTo>
                      <a:pt x="91" y="45"/>
                    </a:lnTo>
                    <a:lnTo>
                      <a:pt x="94" y="51"/>
                    </a:lnTo>
                    <a:lnTo>
                      <a:pt x="96" y="55"/>
                    </a:lnTo>
                    <a:lnTo>
                      <a:pt x="83" y="72"/>
                    </a:lnTo>
                    <a:lnTo>
                      <a:pt x="0" y="12"/>
                    </a:lnTo>
                    <a:lnTo>
                      <a:pt x="16" y="0"/>
                    </a:lnTo>
                  </a:path>
                </a:pathLst>
              </a:custGeom>
              <a:solidFill>
                <a:srgbClr val="5F3F1F"/>
              </a:solidFill>
              <a:ln w="9525" cap="rnd">
                <a:noFill/>
                <a:round/>
                <a:headEnd/>
                <a:tailEnd/>
              </a:ln>
            </p:spPr>
            <p:txBody>
              <a:bodyPr/>
              <a:lstStyle/>
              <a:p>
                <a:endParaRPr lang="en-US"/>
              </a:p>
            </p:txBody>
          </p:sp>
          <p:grpSp>
            <p:nvGrpSpPr>
              <p:cNvPr id="14607" name="Group 236"/>
              <p:cNvGrpSpPr>
                <a:grpSpLocks/>
              </p:cNvGrpSpPr>
              <p:nvPr/>
            </p:nvGrpSpPr>
            <p:grpSpPr bwMode="auto">
              <a:xfrm>
                <a:off x="2504" y="2549"/>
                <a:ext cx="193" cy="161"/>
                <a:chOff x="2504" y="2549"/>
                <a:chExt cx="193" cy="161"/>
              </a:xfrm>
            </p:grpSpPr>
            <p:sp>
              <p:nvSpPr>
                <p:cNvPr id="14377" name="Freeform 237"/>
                <p:cNvSpPr>
                  <a:spLocks/>
                </p:cNvSpPr>
                <p:nvPr/>
              </p:nvSpPr>
              <p:spPr bwMode="auto">
                <a:xfrm>
                  <a:off x="2504" y="2549"/>
                  <a:ext cx="193" cy="161"/>
                </a:xfrm>
                <a:custGeom>
                  <a:avLst/>
                  <a:gdLst>
                    <a:gd name="T0" fmla="*/ 90 w 193"/>
                    <a:gd name="T1" fmla="*/ 5 h 161"/>
                    <a:gd name="T2" fmla="*/ 98 w 193"/>
                    <a:gd name="T3" fmla="*/ 0 h 161"/>
                    <a:gd name="T4" fmla="*/ 114 w 193"/>
                    <a:gd name="T5" fmla="*/ 8 h 161"/>
                    <a:gd name="T6" fmla="*/ 137 w 193"/>
                    <a:gd name="T7" fmla="*/ 20 h 161"/>
                    <a:gd name="T8" fmla="*/ 181 w 193"/>
                    <a:gd name="T9" fmla="*/ 70 h 161"/>
                    <a:gd name="T10" fmla="*/ 188 w 193"/>
                    <a:gd name="T11" fmla="*/ 78 h 161"/>
                    <a:gd name="T12" fmla="*/ 191 w 193"/>
                    <a:gd name="T13" fmla="*/ 87 h 161"/>
                    <a:gd name="T14" fmla="*/ 192 w 193"/>
                    <a:gd name="T15" fmla="*/ 95 h 161"/>
                    <a:gd name="T16" fmla="*/ 191 w 193"/>
                    <a:gd name="T17" fmla="*/ 103 h 161"/>
                    <a:gd name="T18" fmla="*/ 189 w 193"/>
                    <a:gd name="T19" fmla="*/ 109 h 161"/>
                    <a:gd name="T20" fmla="*/ 186 w 193"/>
                    <a:gd name="T21" fmla="*/ 116 h 161"/>
                    <a:gd name="T22" fmla="*/ 181 w 193"/>
                    <a:gd name="T23" fmla="*/ 120 h 161"/>
                    <a:gd name="T24" fmla="*/ 158 w 193"/>
                    <a:gd name="T25" fmla="*/ 134 h 161"/>
                    <a:gd name="T26" fmla="*/ 153 w 193"/>
                    <a:gd name="T27" fmla="*/ 136 h 161"/>
                    <a:gd name="T28" fmla="*/ 147 w 193"/>
                    <a:gd name="T29" fmla="*/ 136 h 161"/>
                    <a:gd name="T30" fmla="*/ 137 w 193"/>
                    <a:gd name="T31" fmla="*/ 143 h 161"/>
                    <a:gd name="T32" fmla="*/ 122 w 193"/>
                    <a:gd name="T33" fmla="*/ 143 h 161"/>
                    <a:gd name="T34" fmla="*/ 117 w 193"/>
                    <a:gd name="T35" fmla="*/ 145 h 161"/>
                    <a:gd name="T36" fmla="*/ 115 w 193"/>
                    <a:gd name="T37" fmla="*/ 139 h 161"/>
                    <a:gd name="T38" fmla="*/ 110 w 193"/>
                    <a:gd name="T39" fmla="*/ 138 h 161"/>
                    <a:gd name="T40" fmla="*/ 105 w 193"/>
                    <a:gd name="T41" fmla="*/ 139 h 161"/>
                    <a:gd name="T42" fmla="*/ 102 w 193"/>
                    <a:gd name="T43" fmla="*/ 143 h 161"/>
                    <a:gd name="T44" fmla="*/ 101 w 193"/>
                    <a:gd name="T45" fmla="*/ 146 h 161"/>
                    <a:gd name="T46" fmla="*/ 102 w 193"/>
                    <a:gd name="T47" fmla="*/ 149 h 161"/>
                    <a:gd name="T48" fmla="*/ 94 w 193"/>
                    <a:gd name="T49" fmla="*/ 151 h 161"/>
                    <a:gd name="T50" fmla="*/ 86 w 193"/>
                    <a:gd name="T51" fmla="*/ 155 h 161"/>
                    <a:gd name="T52" fmla="*/ 74 w 193"/>
                    <a:gd name="T53" fmla="*/ 156 h 161"/>
                    <a:gd name="T54" fmla="*/ 62 w 193"/>
                    <a:gd name="T55" fmla="*/ 158 h 161"/>
                    <a:gd name="T56" fmla="*/ 47 w 193"/>
                    <a:gd name="T57" fmla="*/ 160 h 161"/>
                    <a:gd name="T58" fmla="*/ 28 w 193"/>
                    <a:gd name="T59" fmla="*/ 155 h 161"/>
                    <a:gd name="T60" fmla="*/ 12 w 193"/>
                    <a:gd name="T61" fmla="*/ 149 h 161"/>
                    <a:gd name="T62" fmla="*/ 10 w 193"/>
                    <a:gd name="T63" fmla="*/ 143 h 161"/>
                    <a:gd name="T64" fmla="*/ 7 w 193"/>
                    <a:gd name="T65" fmla="*/ 138 h 161"/>
                    <a:gd name="T66" fmla="*/ 6 w 193"/>
                    <a:gd name="T67" fmla="*/ 129 h 161"/>
                    <a:gd name="T68" fmla="*/ 2 w 193"/>
                    <a:gd name="T69" fmla="*/ 111 h 161"/>
                    <a:gd name="T70" fmla="*/ 1 w 193"/>
                    <a:gd name="T71" fmla="*/ 103 h 161"/>
                    <a:gd name="T72" fmla="*/ 0 w 193"/>
                    <a:gd name="T73" fmla="*/ 95 h 161"/>
                    <a:gd name="T74" fmla="*/ 2 w 193"/>
                    <a:gd name="T75" fmla="*/ 88 h 161"/>
                    <a:gd name="T76" fmla="*/ 6 w 193"/>
                    <a:gd name="T77" fmla="*/ 79 h 161"/>
                    <a:gd name="T78" fmla="*/ 10 w 193"/>
                    <a:gd name="T79" fmla="*/ 69 h 161"/>
                    <a:gd name="T80" fmla="*/ 18 w 193"/>
                    <a:gd name="T81" fmla="*/ 54 h 161"/>
                    <a:gd name="T82" fmla="*/ 34 w 193"/>
                    <a:gd name="T83" fmla="*/ 34 h 161"/>
                    <a:gd name="T84" fmla="*/ 48 w 193"/>
                    <a:gd name="T85" fmla="*/ 22 h 161"/>
                    <a:gd name="T86" fmla="*/ 68 w 193"/>
                    <a:gd name="T87" fmla="*/ 11 h 161"/>
                    <a:gd name="T88" fmla="*/ 80 w 193"/>
                    <a:gd name="T89" fmla="*/ 8 h 161"/>
                    <a:gd name="T90" fmla="*/ 90 w 193"/>
                    <a:gd name="T91" fmla="*/ 5 h 1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3"/>
                    <a:gd name="T139" fmla="*/ 0 h 161"/>
                    <a:gd name="T140" fmla="*/ 193 w 193"/>
                    <a:gd name="T141" fmla="*/ 161 h 16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3" h="161">
                      <a:moveTo>
                        <a:pt x="90" y="5"/>
                      </a:moveTo>
                      <a:lnTo>
                        <a:pt x="98" y="0"/>
                      </a:lnTo>
                      <a:lnTo>
                        <a:pt x="114" y="8"/>
                      </a:lnTo>
                      <a:lnTo>
                        <a:pt x="137" y="20"/>
                      </a:lnTo>
                      <a:lnTo>
                        <a:pt x="181" y="70"/>
                      </a:lnTo>
                      <a:lnTo>
                        <a:pt x="188" y="78"/>
                      </a:lnTo>
                      <a:lnTo>
                        <a:pt x="191" y="87"/>
                      </a:lnTo>
                      <a:lnTo>
                        <a:pt x="192" y="95"/>
                      </a:lnTo>
                      <a:lnTo>
                        <a:pt x="191" y="103"/>
                      </a:lnTo>
                      <a:lnTo>
                        <a:pt x="189" y="109"/>
                      </a:lnTo>
                      <a:lnTo>
                        <a:pt x="186" y="116"/>
                      </a:lnTo>
                      <a:lnTo>
                        <a:pt x="181" y="120"/>
                      </a:lnTo>
                      <a:lnTo>
                        <a:pt x="158" y="134"/>
                      </a:lnTo>
                      <a:lnTo>
                        <a:pt x="153" y="136"/>
                      </a:lnTo>
                      <a:lnTo>
                        <a:pt x="147" y="136"/>
                      </a:lnTo>
                      <a:lnTo>
                        <a:pt x="137" y="143"/>
                      </a:lnTo>
                      <a:lnTo>
                        <a:pt x="122" y="143"/>
                      </a:lnTo>
                      <a:lnTo>
                        <a:pt x="117" y="145"/>
                      </a:lnTo>
                      <a:lnTo>
                        <a:pt x="115" y="139"/>
                      </a:lnTo>
                      <a:lnTo>
                        <a:pt x="110" y="138"/>
                      </a:lnTo>
                      <a:lnTo>
                        <a:pt x="105" y="139"/>
                      </a:lnTo>
                      <a:lnTo>
                        <a:pt x="102" y="143"/>
                      </a:lnTo>
                      <a:lnTo>
                        <a:pt x="101" y="146"/>
                      </a:lnTo>
                      <a:lnTo>
                        <a:pt x="102" y="149"/>
                      </a:lnTo>
                      <a:lnTo>
                        <a:pt x="94" y="151"/>
                      </a:lnTo>
                      <a:lnTo>
                        <a:pt x="86" y="155"/>
                      </a:lnTo>
                      <a:lnTo>
                        <a:pt x="74" y="156"/>
                      </a:lnTo>
                      <a:lnTo>
                        <a:pt x="62" y="158"/>
                      </a:lnTo>
                      <a:lnTo>
                        <a:pt x="47" y="160"/>
                      </a:lnTo>
                      <a:lnTo>
                        <a:pt x="28" y="155"/>
                      </a:lnTo>
                      <a:lnTo>
                        <a:pt x="12" y="149"/>
                      </a:lnTo>
                      <a:lnTo>
                        <a:pt x="10" y="143"/>
                      </a:lnTo>
                      <a:lnTo>
                        <a:pt x="7" y="138"/>
                      </a:lnTo>
                      <a:lnTo>
                        <a:pt x="6" y="129"/>
                      </a:lnTo>
                      <a:lnTo>
                        <a:pt x="2" y="111"/>
                      </a:lnTo>
                      <a:lnTo>
                        <a:pt x="1" y="103"/>
                      </a:lnTo>
                      <a:lnTo>
                        <a:pt x="0" y="95"/>
                      </a:lnTo>
                      <a:lnTo>
                        <a:pt x="2" y="88"/>
                      </a:lnTo>
                      <a:lnTo>
                        <a:pt x="6" y="79"/>
                      </a:lnTo>
                      <a:lnTo>
                        <a:pt x="10" y="69"/>
                      </a:lnTo>
                      <a:lnTo>
                        <a:pt x="18" y="54"/>
                      </a:lnTo>
                      <a:lnTo>
                        <a:pt x="34" y="34"/>
                      </a:lnTo>
                      <a:lnTo>
                        <a:pt x="48" y="22"/>
                      </a:lnTo>
                      <a:lnTo>
                        <a:pt x="68" y="11"/>
                      </a:lnTo>
                      <a:lnTo>
                        <a:pt x="80" y="8"/>
                      </a:lnTo>
                      <a:lnTo>
                        <a:pt x="90" y="5"/>
                      </a:lnTo>
                    </a:path>
                  </a:pathLst>
                </a:custGeom>
                <a:solidFill>
                  <a:srgbClr val="9F7F5F"/>
                </a:solidFill>
                <a:ln w="9525" cap="rnd">
                  <a:noFill/>
                  <a:round/>
                  <a:headEnd/>
                  <a:tailEnd/>
                </a:ln>
              </p:spPr>
              <p:txBody>
                <a:bodyPr/>
                <a:lstStyle/>
                <a:p>
                  <a:endParaRPr lang="en-US"/>
                </a:p>
              </p:txBody>
            </p:sp>
            <p:sp>
              <p:nvSpPr>
                <p:cNvPr id="14378" name="Freeform 238"/>
                <p:cNvSpPr>
                  <a:spLocks/>
                </p:cNvSpPr>
                <p:nvPr/>
              </p:nvSpPr>
              <p:spPr bwMode="auto">
                <a:xfrm>
                  <a:off x="2652" y="2675"/>
                  <a:ext cx="28" cy="30"/>
                </a:xfrm>
                <a:custGeom>
                  <a:avLst/>
                  <a:gdLst>
                    <a:gd name="T0" fmla="*/ 5 w 28"/>
                    <a:gd name="T1" fmla="*/ 4 h 30"/>
                    <a:gd name="T2" fmla="*/ 22 w 28"/>
                    <a:gd name="T3" fmla="*/ 4 h 30"/>
                    <a:gd name="T4" fmla="*/ 20 w 28"/>
                    <a:gd name="T5" fmla="*/ 0 h 30"/>
                    <a:gd name="T6" fmla="*/ 23 w 28"/>
                    <a:gd name="T7" fmla="*/ 0 h 30"/>
                    <a:gd name="T8" fmla="*/ 27 w 28"/>
                    <a:gd name="T9" fmla="*/ 4 h 30"/>
                    <a:gd name="T10" fmla="*/ 27 w 28"/>
                    <a:gd name="T11" fmla="*/ 7 h 30"/>
                    <a:gd name="T12" fmla="*/ 24 w 28"/>
                    <a:gd name="T13" fmla="*/ 8 h 30"/>
                    <a:gd name="T14" fmla="*/ 24 w 28"/>
                    <a:gd name="T15" fmla="*/ 12 h 30"/>
                    <a:gd name="T16" fmla="*/ 23 w 28"/>
                    <a:gd name="T17" fmla="*/ 17 h 30"/>
                    <a:gd name="T18" fmla="*/ 21 w 28"/>
                    <a:gd name="T19" fmla="*/ 21 h 30"/>
                    <a:gd name="T20" fmla="*/ 20 w 28"/>
                    <a:gd name="T21" fmla="*/ 23 h 30"/>
                    <a:gd name="T22" fmla="*/ 18 w 28"/>
                    <a:gd name="T23" fmla="*/ 25 h 30"/>
                    <a:gd name="T24" fmla="*/ 16 w 28"/>
                    <a:gd name="T25" fmla="*/ 26 h 30"/>
                    <a:gd name="T26" fmla="*/ 14 w 28"/>
                    <a:gd name="T27" fmla="*/ 28 h 30"/>
                    <a:gd name="T28" fmla="*/ 11 w 28"/>
                    <a:gd name="T29" fmla="*/ 29 h 30"/>
                    <a:gd name="T30" fmla="*/ 9 w 28"/>
                    <a:gd name="T31" fmla="*/ 29 h 30"/>
                    <a:gd name="T32" fmla="*/ 7 w 28"/>
                    <a:gd name="T33" fmla="*/ 29 h 30"/>
                    <a:gd name="T34" fmla="*/ 9 w 28"/>
                    <a:gd name="T35" fmla="*/ 26 h 30"/>
                    <a:gd name="T36" fmla="*/ 11 w 28"/>
                    <a:gd name="T37" fmla="*/ 26 h 30"/>
                    <a:gd name="T38" fmla="*/ 14 w 28"/>
                    <a:gd name="T39" fmla="*/ 24 h 30"/>
                    <a:gd name="T40" fmla="*/ 17 w 28"/>
                    <a:gd name="T41" fmla="*/ 23 h 30"/>
                    <a:gd name="T42" fmla="*/ 18 w 28"/>
                    <a:gd name="T43" fmla="*/ 21 h 30"/>
                    <a:gd name="T44" fmla="*/ 19 w 28"/>
                    <a:gd name="T45" fmla="*/ 19 h 30"/>
                    <a:gd name="T46" fmla="*/ 20 w 28"/>
                    <a:gd name="T47" fmla="*/ 15 h 30"/>
                    <a:gd name="T48" fmla="*/ 21 w 28"/>
                    <a:gd name="T49" fmla="*/ 11 h 30"/>
                    <a:gd name="T50" fmla="*/ 22 w 28"/>
                    <a:gd name="T51" fmla="*/ 8 h 30"/>
                    <a:gd name="T52" fmla="*/ 0 w 28"/>
                    <a:gd name="T53" fmla="*/ 10 h 30"/>
                    <a:gd name="T54" fmla="*/ 5 w 28"/>
                    <a:gd name="T55" fmla="*/ 4 h 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30"/>
                    <a:gd name="T86" fmla="*/ 28 w 28"/>
                    <a:gd name="T87" fmla="*/ 30 h 3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30">
                      <a:moveTo>
                        <a:pt x="5" y="4"/>
                      </a:moveTo>
                      <a:lnTo>
                        <a:pt x="22" y="4"/>
                      </a:lnTo>
                      <a:lnTo>
                        <a:pt x="20" y="0"/>
                      </a:lnTo>
                      <a:lnTo>
                        <a:pt x="23" y="0"/>
                      </a:lnTo>
                      <a:lnTo>
                        <a:pt x="27" y="4"/>
                      </a:lnTo>
                      <a:lnTo>
                        <a:pt x="27" y="7"/>
                      </a:lnTo>
                      <a:lnTo>
                        <a:pt x="24" y="8"/>
                      </a:lnTo>
                      <a:lnTo>
                        <a:pt x="24" y="12"/>
                      </a:lnTo>
                      <a:lnTo>
                        <a:pt x="23" y="17"/>
                      </a:lnTo>
                      <a:lnTo>
                        <a:pt x="21" y="21"/>
                      </a:lnTo>
                      <a:lnTo>
                        <a:pt x="20" y="23"/>
                      </a:lnTo>
                      <a:lnTo>
                        <a:pt x="18" y="25"/>
                      </a:lnTo>
                      <a:lnTo>
                        <a:pt x="16" y="26"/>
                      </a:lnTo>
                      <a:lnTo>
                        <a:pt x="14" y="28"/>
                      </a:lnTo>
                      <a:lnTo>
                        <a:pt x="11" y="29"/>
                      </a:lnTo>
                      <a:lnTo>
                        <a:pt x="9" y="29"/>
                      </a:lnTo>
                      <a:lnTo>
                        <a:pt x="7" y="29"/>
                      </a:lnTo>
                      <a:lnTo>
                        <a:pt x="9" y="26"/>
                      </a:lnTo>
                      <a:lnTo>
                        <a:pt x="11" y="26"/>
                      </a:lnTo>
                      <a:lnTo>
                        <a:pt x="14" y="24"/>
                      </a:lnTo>
                      <a:lnTo>
                        <a:pt x="17" y="23"/>
                      </a:lnTo>
                      <a:lnTo>
                        <a:pt x="18" y="21"/>
                      </a:lnTo>
                      <a:lnTo>
                        <a:pt x="19" y="19"/>
                      </a:lnTo>
                      <a:lnTo>
                        <a:pt x="20" y="15"/>
                      </a:lnTo>
                      <a:lnTo>
                        <a:pt x="21" y="11"/>
                      </a:lnTo>
                      <a:lnTo>
                        <a:pt x="22" y="8"/>
                      </a:lnTo>
                      <a:lnTo>
                        <a:pt x="0" y="10"/>
                      </a:lnTo>
                      <a:lnTo>
                        <a:pt x="5" y="4"/>
                      </a:lnTo>
                    </a:path>
                  </a:pathLst>
                </a:custGeom>
                <a:solidFill>
                  <a:srgbClr val="9F7F5F"/>
                </a:solidFill>
                <a:ln w="9525" cap="rnd">
                  <a:noFill/>
                  <a:round/>
                  <a:headEnd/>
                  <a:tailEnd/>
                </a:ln>
              </p:spPr>
              <p:txBody>
                <a:bodyPr/>
                <a:lstStyle/>
                <a:p>
                  <a:endParaRPr lang="en-US"/>
                </a:p>
              </p:txBody>
            </p:sp>
          </p:grpSp>
        </p:grpSp>
        <p:grpSp>
          <p:nvGrpSpPr>
            <p:cNvPr id="14608" name="Group 239"/>
            <p:cNvGrpSpPr>
              <a:grpSpLocks/>
            </p:cNvGrpSpPr>
            <p:nvPr/>
          </p:nvGrpSpPr>
          <p:grpSpPr bwMode="auto">
            <a:xfrm>
              <a:off x="2717" y="2586"/>
              <a:ext cx="187" cy="214"/>
              <a:chOff x="2717" y="2586"/>
              <a:chExt cx="187" cy="214"/>
            </a:xfrm>
          </p:grpSpPr>
          <p:grpSp>
            <p:nvGrpSpPr>
              <p:cNvPr id="14609" name="Group 240"/>
              <p:cNvGrpSpPr>
                <a:grpSpLocks/>
              </p:cNvGrpSpPr>
              <p:nvPr/>
            </p:nvGrpSpPr>
            <p:grpSpPr bwMode="auto">
              <a:xfrm>
                <a:off x="2717" y="2586"/>
                <a:ext cx="178" cy="214"/>
                <a:chOff x="2717" y="2586"/>
                <a:chExt cx="178" cy="214"/>
              </a:xfrm>
            </p:grpSpPr>
            <p:sp>
              <p:nvSpPr>
                <p:cNvPr id="14370" name="Freeform 241"/>
                <p:cNvSpPr>
                  <a:spLocks/>
                </p:cNvSpPr>
                <p:nvPr/>
              </p:nvSpPr>
              <p:spPr bwMode="auto">
                <a:xfrm>
                  <a:off x="2730" y="2595"/>
                  <a:ext cx="165" cy="205"/>
                </a:xfrm>
                <a:custGeom>
                  <a:avLst/>
                  <a:gdLst>
                    <a:gd name="T0" fmla="*/ 142 w 165"/>
                    <a:gd name="T1" fmla="*/ 29 h 205"/>
                    <a:gd name="T2" fmla="*/ 153 w 165"/>
                    <a:gd name="T3" fmla="*/ 58 h 205"/>
                    <a:gd name="T4" fmla="*/ 154 w 165"/>
                    <a:gd name="T5" fmla="*/ 68 h 205"/>
                    <a:gd name="T6" fmla="*/ 151 w 165"/>
                    <a:gd name="T7" fmla="*/ 78 h 205"/>
                    <a:gd name="T8" fmla="*/ 153 w 165"/>
                    <a:gd name="T9" fmla="*/ 93 h 205"/>
                    <a:gd name="T10" fmla="*/ 164 w 165"/>
                    <a:gd name="T11" fmla="*/ 115 h 205"/>
                    <a:gd name="T12" fmla="*/ 156 w 165"/>
                    <a:gd name="T13" fmla="*/ 126 h 205"/>
                    <a:gd name="T14" fmla="*/ 159 w 165"/>
                    <a:gd name="T15" fmla="*/ 131 h 205"/>
                    <a:gd name="T16" fmla="*/ 157 w 165"/>
                    <a:gd name="T17" fmla="*/ 144 h 205"/>
                    <a:gd name="T18" fmla="*/ 155 w 165"/>
                    <a:gd name="T19" fmla="*/ 155 h 205"/>
                    <a:gd name="T20" fmla="*/ 154 w 165"/>
                    <a:gd name="T21" fmla="*/ 162 h 205"/>
                    <a:gd name="T22" fmla="*/ 155 w 165"/>
                    <a:gd name="T23" fmla="*/ 172 h 205"/>
                    <a:gd name="T24" fmla="*/ 151 w 165"/>
                    <a:gd name="T25" fmla="*/ 181 h 205"/>
                    <a:gd name="T26" fmla="*/ 144 w 165"/>
                    <a:gd name="T27" fmla="*/ 184 h 205"/>
                    <a:gd name="T28" fmla="*/ 133 w 165"/>
                    <a:gd name="T29" fmla="*/ 186 h 205"/>
                    <a:gd name="T30" fmla="*/ 101 w 165"/>
                    <a:gd name="T31" fmla="*/ 204 h 205"/>
                    <a:gd name="T32" fmla="*/ 11 w 165"/>
                    <a:gd name="T33" fmla="*/ 148 h 205"/>
                    <a:gd name="T34" fmla="*/ 10 w 165"/>
                    <a:gd name="T35" fmla="*/ 126 h 205"/>
                    <a:gd name="T36" fmla="*/ 4 w 165"/>
                    <a:gd name="T37" fmla="*/ 110 h 205"/>
                    <a:gd name="T38" fmla="*/ 3 w 165"/>
                    <a:gd name="T39" fmla="*/ 99 h 205"/>
                    <a:gd name="T40" fmla="*/ 0 w 165"/>
                    <a:gd name="T41" fmla="*/ 85 h 205"/>
                    <a:gd name="T42" fmla="*/ 3 w 165"/>
                    <a:gd name="T43" fmla="*/ 66 h 205"/>
                    <a:gd name="T44" fmla="*/ 7 w 165"/>
                    <a:gd name="T45" fmla="*/ 46 h 205"/>
                    <a:gd name="T46" fmla="*/ 13 w 165"/>
                    <a:gd name="T47" fmla="*/ 33 h 205"/>
                    <a:gd name="T48" fmla="*/ 23 w 165"/>
                    <a:gd name="T49" fmla="*/ 22 h 205"/>
                    <a:gd name="T50" fmla="*/ 35 w 165"/>
                    <a:gd name="T51" fmla="*/ 11 h 205"/>
                    <a:gd name="T52" fmla="*/ 49 w 165"/>
                    <a:gd name="T53" fmla="*/ 4 h 205"/>
                    <a:gd name="T54" fmla="*/ 67 w 165"/>
                    <a:gd name="T55" fmla="*/ 1 h 205"/>
                    <a:gd name="T56" fmla="*/ 81 w 165"/>
                    <a:gd name="T57" fmla="*/ 0 h 205"/>
                    <a:gd name="T58" fmla="*/ 97 w 165"/>
                    <a:gd name="T59" fmla="*/ 1 h 205"/>
                    <a:gd name="T60" fmla="*/ 116 w 165"/>
                    <a:gd name="T61" fmla="*/ 5 h 205"/>
                    <a:gd name="T62" fmla="*/ 130 w 165"/>
                    <a:gd name="T63" fmla="*/ 13 h 205"/>
                    <a:gd name="T64" fmla="*/ 142 w 165"/>
                    <a:gd name="T65" fmla="*/ 29 h 2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
                    <a:gd name="T100" fmla="*/ 0 h 205"/>
                    <a:gd name="T101" fmla="*/ 165 w 165"/>
                    <a:gd name="T102" fmla="*/ 205 h 2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 h="205">
                      <a:moveTo>
                        <a:pt x="142" y="29"/>
                      </a:moveTo>
                      <a:lnTo>
                        <a:pt x="153" y="58"/>
                      </a:lnTo>
                      <a:lnTo>
                        <a:pt x="154" y="68"/>
                      </a:lnTo>
                      <a:lnTo>
                        <a:pt x="151" y="78"/>
                      </a:lnTo>
                      <a:lnTo>
                        <a:pt x="153" y="93"/>
                      </a:lnTo>
                      <a:lnTo>
                        <a:pt x="164" y="115"/>
                      </a:lnTo>
                      <a:lnTo>
                        <a:pt x="156" y="126"/>
                      </a:lnTo>
                      <a:lnTo>
                        <a:pt x="159" y="131"/>
                      </a:lnTo>
                      <a:lnTo>
                        <a:pt x="157" y="144"/>
                      </a:lnTo>
                      <a:lnTo>
                        <a:pt x="155" y="155"/>
                      </a:lnTo>
                      <a:lnTo>
                        <a:pt x="154" y="162"/>
                      </a:lnTo>
                      <a:lnTo>
                        <a:pt x="155" y="172"/>
                      </a:lnTo>
                      <a:lnTo>
                        <a:pt x="151" y="181"/>
                      </a:lnTo>
                      <a:lnTo>
                        <a:pt x="144" y="184"/>
                      </a:lnTo>
                      <a:lnTo>
                        <a:pt x="133" y="186"/>
                      </a:lnTo>
                      <a:lnTo>
                        <a:pt x="101" y="204"/>
                      </a:lnTo>
                      <a:lnTo>
                        <a:pt x="11" y="148"/>
                      </a:lnTo>
                      <a:lnTo>
                        <a:pt x="10" y="126"/>
                      </a:lnTo>
                      <a:lnTo>
                        <a:pt x="4" y="110"/>
                      </a:lnTo>
                      <a:lnTo>
                        <a:pt x="3" y="99"/>
                      </a:lnTo>
                      <a:lnTo>
                        <a:pt x="0" y="85"/>
                      </a:lnTo>
                      <a:lnTo>
                        <a:pt x="3" y="66"/>
                      </a:lnTo>
                      <a:lnTo>
                        <a:pt x="7" y="46"/>
                      </a:lnTo>
                      <a:lnTo>
                        <a:pt x="13" y="33"/>
                      </a:lnTo>
                      <a:lnTo>
                        <a:pt x="23" y="22"/>
                      </a:lnTo>
                      <a:lnTo>
                        <a:pt x="35" y="11"/>
                      </a:lnTo>
                      <a:lnTo>
                        <a:pt x="49" y="4"/>
                      </a:lnTo>
                      <a:lnTo>
                        <a:pt x="67" y="1"/>
                      </a:lnTo>
                      <a:lnTo>
                        <a:pt x="81" y="0"/>
                      </a:lnTo>
                      <a:lnTo>
                        <a:pt x="97" y="1"/>
                      </a:lnTo>
                      <a:lnTo>
                        <a:pt x="116" y="5"/>
                      </a:lnTo>
                      <a:lnTo>
                        <a:pt x="130" y="13"/>
                      </a:lnTo>
                      <a:lnTo>
                        <a:pt x="142" y="29"/>
                      </a:lnTo>
                    </a:path>
                  </a:pathLst>
                </a:custGeom>
                <a:solidFill>
                  <a:srgbClr val="BF7F3F"/>
                </a:solidFill>
                <a:ln w="9525" cap="rnd">
                  <a:noFill/>
                  <a:round/>
                  <a:headEnd/>
                  <a:tailEnd/>
                </a:ln>
              </p:spPr>
              <p:txBody>
                <a:bodyPr/>
                <a:lstStyle/>
                <a:p>
                  <a:endParaRPr lang="en-US"/>
                </a:p>
              </p:txBody>
            </p:sp>
            <p:sp>
              <p:nvSpPr>
                <p:cNvPr id="14371" name="Freeform 242"/>
                <p:cNvSpPr>
                  <a:spLocks/>
                </p:cNvSpPr>
                <p:nvPr/>
              </p:nvSpPr>
              <p:spPr bwMode="auto">
                <a:xfrm>
                  <a:off x="2717" y="2586"/>
                  <a:ext cx="169" cy="173"/>
                </a:xfrm>
                <a:custGeom>
                  <a:avLst/>
                  <a:gdLst>
                    <a:gd name="T0" fmla="*/ 14 w 169"/>
                    <a:gd name="T1" fmla="*/ 152 h 173"/>
                    <a:gd name="T2" fmla="*/ 11 w 169"/>
                    <a:gd name="T3" fmla="*/ 131 h 173"/>
                    <a:gd name="T4" fmla="*/ 7 w 169"/>
                    <a:gd name="T5" fmla="*/ 122 h 173"/>
                    <a:gd name="T6" fmla="*/ 2 w 169"/>
                    <a:gd name="T7" fmla="*/ 108 h 173"/>
                    <a:gd name="T8" fmla="*/ 0 w 169"/>
                    <a:gd name="T9" fmla="*/ 97 h 173"/>
                    <a:gd name="T10" fmla="*/ 0 w 169"/>
                    <a:gd name="T11" fmla="*/ 83 h 173"/>
                    <a:gd name="T12" fmla="*/ 3 w 169"/>
                    <a:gd name="T13" fmla="*/ 65 h 173"/>
                    <a:gd name="T14" fmla="*/ 9 w 169"/>
                    <a:gd name="T15" fmla="*/ 47 h 173"/>
                    <a:gd name="T16" fmla="*/ 17 w 169"/>
                    <a:gd name="T17" fmla="*/ 31 h 173"/>
                    <a:gd name="T18" fmla="*/ 28 w 169"/>
                    <a:gd name="T19" fmla="*/ 18 h 173"/>
                    <a:gd name="T20" fmla="*/ 37 w 169"/>
                    <a:gd name="T21" fmla="*/ 10 h 173"/>
                    <a:gd name="T22" fmla="*/ 50 w 169"/>
                    <a:gd name="T23" fmla="*/ 3 h 173"/>
                    <a:gd name="T24" fmla="*/ 64 w 169"/>
                    <a:gd name="T25" fmla="*/ 0 h 173"/>
                    <a:gd name="T26" fmla="*/ 85 w 169"/>
                    <a:gd name="T27" fmla="*/ 0 h 173"/>
                    <a:gd name="T28" fmla="*/ 108 w 169"/>
                    <a:gd name="T29" fmla="*/ 3 h 173"/>
                    <a:gd name="T30" fmla="*/ 125 w 169"/>
                    <a:gd name="T31" fmla="*/ 3 h 173"/>
                    <a:gd name="T32" fmla="*/ 140 w 169"/>
                    <a:gd name="T33" fmla="*/ 5 h 173"/>
                    <a:gd name="T34" fmla="*/ 147 w 169"/>
                    <a:gd name="T35" fmla="*/ 6 h 173"/>
                    <a:gd name="T36" fmla="*/ 153 w 169"/>
                    <a:gd name="T37" fmla="*/ 11 h 173"/>
                    <a:gd name="T38" fmla="*/ 159 w 169"/>
                    <a:gd name="T39" fmla="*/ 21 h 173"/>
                    <a:gd name="T40" fmla="*/ 163 w 169"/>
                    <a:gd name="T41" fmla="*/ 29 h 173"/>
                    <a:gd name="T42" fmla="*/ 168 w 169"/>
                    <a:gd name="T43" fmla="*/ 37 h 173"/>
                    <a:gd name="T44" fmla="*/ 164 w 169"/>
                    <a:gd name="T45" fmla="*/ 49 h 173"/>
                    <a:gd name="T46" fmla="*/ 160 w 169"/>
                    <a:gd name="T47" fmla="*/ 60 h 173"/>
                    <a:gd name="T48" fmla="*/ 160 w 169"/>
                    <a:gd name="T49" fmla="*/ 66 h 173"/>
                    <a:gd name="T50" fmla="*/ 157 w 169"/>
                    <a:gd name="T51" fmla="*/ 73 h 173"/>
                    <a:gd name="T52" fmla="*/ 156 w 169"/>
                    <a:gd name="T53" fmla="*/ 82 h 173"/>
                    <a:gd name="T54" fmla="*/ 151 w 169"/>
                    <a:gd name="T55" fmla="*/ 86 h 173"/>
                    <a:gd name="T56" fmla="*/ 148 w 169"/>
                    <a:gd name="T57" fmla="*/ 113 h 173"/>
                    <a:gd name="T58" fmla="*/ 143 w 169"/>
                    <a:gd name="T59" fmla="*/ 118 h 173"/>
                    <a:gd name="T60" fmla="*/ 138 w 169"/>
                    <a:gd name="T61" fmla="*/ 117 h 173"/>
                    <a:gd name="T62" fmla="*/ 135 w 169"/>
                    <a:gd name="T63" fmla="*/ 111 h 173"/>
                    <a:gd name="T64" fmla="*/ 130 w 169"/>
                    <a:gd name="T65" fmla="*/ 103 h 173"/>
                    <a:gd name="T66" fmla="*/ 124 w 169"/>
                    <a:gd name="T67" fmla="*/ 103 h 173"/>
                    <a:gd name="T68" fmla="*/ 121 w 169"/>
                    <a:gd name="T69" fmla="*/ 113 h 173"/>
                    <a:gd name="T70" fmla="*/ 119 w 169"/>
                    <a:gd name="T71" fmla="*/ 127 h 173"/>
                    <a:gd name="T72" fmla="*/ 121 w 169"/>
                    <a:gd name="T73" fmla="*/ 138 h 173"/>
                    <a:gd name="T74" fmla="*/ 123 w 169"/>
                    <a:gd name="T75" fmla="*/ 144 h 173"/>
                    <a:gd name="T76" fmla="*/ 128 w 169"/>
                    <a:gd name="T77" fmla="*/ 149 h 173"/>
                    <a:gd name="T78" fmla="*/ 137 w 169"/>
                    <a:gd name="T79" fmla="*/ 155 h 173"/>
                    <a:gd name="T80" fmla="*/ 124 w 169"/>
                    <a:gd name="T81" fmla="*/ 153 h 173"/>
                    <a:gd name="T82" fmla="*/ 117 w 169"/>
                    <a:gd name="T83" fmla="*/ 153 h 173"/>
                    <a:gd name="T84" fmla="*/ 116 w 169"/>
                    <a:gd name="T85" fmla="*/ 155 h 173"/>
                    <a:gd name="T86" fmla="*/ 106 w 169"/>
                    <a:gd name="T87" fmla="*/ 165 h 173"/>
                    <a:gd name="T88" fmla="*/ 100 w 169"/>
                    <a:gd name="T89" fmla="*/ 167 h 173"/>
                    <a:gd name="T90" fmla="*/ 92 w 169"/>
                    <a:gd name="T91" fmla="*/ 170 h 173"/>
                    <a:gd name="T92" fmla="*/ 85 w 169"/>
                    <a:gd name="T93" fmla="*/ 172 h 173"/>
                    <a:gd name="T94" fmla="*/ 59 w 169"/>
                    <a:gd name="T95" fmla="*/ 169 h 173"/>
                    <a:gd name="T96" fmla="*/ 48 w 169"/>
                    <a:gd name="T97" fmla="*/ 168 h 173"/>
                    <a:gd name="T98" fmla="*/ 46 w 169"/>
                    <a:gd name="T99" fmla="*/ 165 h 173"/>
                    <a:gd name="T100" fmla="*/ 33 w 169"/>
                    <a:gd name="T101" fmla="*/ 160 h 173"/>
                    <a:gd name="T102" fmla="*/ 23 w 169"/>
                    <a:gd name="T103" fmla="*/ 158 h 173"/>
                    <a:gd name="T104" fmla="*/ 14 w 169"/>
                    <a:gd name="T105" fmla="*/ 152 h 1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9"/>
                    <a:gd name="T160" fmla="*/ 0 h 173"/>
                    <a:gd name="T161" fmla="*/ 169 w 169"/>
                    <a:gd name="T162" fmla="*/ 173 h 1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9" h="173">
                      <a:moveTo>
                        <a:pt x="14" y="152"/>
                      </a:moveTo>
                      <a:lnTo>
                        <a:pt x="11" y="131"/>
                      </a:lnTo>
                      <a:lnTo>
                        <a:pt x="7" y="122"/>
                      </a:lnTo>
                      <a:lnTo>
                        <a:pt x="2" y="108"/>
                      </a:lnTo>
                      <a:lnTo>
                        <a:pt x="0" y="97"/>
                      </a:lnTo>
                      <a:lnTo>
                        <a:pt x="0" y="83"/>
                      </a:lnTo>
                      <a:lnTo>
                        <a:pt x="3" y="65"/>
                      </a:lnTo>
                      <a:lnTo>
                        <a:pt x="9" y="47"/>
                      </a:lnTo>
                      <a:lnTo>
                        <a:pt x="17" y="31"/>
                      </a:lnTo>
                      <a:lnTo>
                        <a:pt x="28" y="18"/>
                      </a:lnTo>
                      <a:lnTo>
                        <a:pt x="37" y="10"/>
                      </a:lnTo>
                      <a:lnTo>
                        <a:pt x="50" y="3"/>
                      </a:lnTo>
                      <a:lnTo>
                        <a:pt x="64" y="0"/>
                      </a:lnTo>
                      <a:lnTo>
                        <a:pt x="85" y="0"/>
                      </a:lnTo>
                      <a:lnTo>
                        <a:pt x="108" y="3"/>
                      </a:lnTo>
                      <a:lnTo>
                        <a:pt x="125" y="3"/>
                      </a:lnTo>
                      <a:lnTo>
                        <a:pt x="140" y="5"/>
                      </a:lnTo>
                      <a:lnTo>
                        <a:pt x="147" y="6"/>
                      </a:lnTo>
                      <a:lnTo>
                        <a:pt x="153" y="11"/>
                      </a:lnTo>
                      <a:lnTo>
                        <a:pt x="159" y="21"/>
                      </a:lnTo>
                      <a:lnTo>
                        <a:pt x="163" y="29"/>
                      </a:lnTo>
                      <a:lnTo>
                        <a:pt x="168" y="37"/>
                      </a:lnTo>
                      <a:lnTo>
                        <a:pt x="164" y="49"/>
                      </a:lnTo>
                      <a:lnTo>
                        <a:pt x="160" y="60"/>
                      </a:lnTo>
                      <a:lnTo>
                        <a:pt x="160" y="66"/>
                      </a:lnTo>
                      <a:lnTo>
                        <a:pt x="157" y="73"/>
                      </a:lnTo>
                      <a:lnTo>
                        <a:pt x="156" y="82"/>
                      </a:lnTo>
                      <a:lnTo>
                        <a:pt x="151" y="86"/>
                      </a:lnTo>
                      <a:lnTo>
                        <a:pt x="148" y="113"/>
                      </a:lnTo>
                      <a:lnTo>
                        <a:pt x="143" y="118"/>
                      </a:lnTo>
                      <a:lnTo>
                        <a:pt x="138" y="117"/>
                      </a:lnTo>
                      <a:lnTo>
                        <a:pt x="135" y="111"/>
                      </a:lnTo>
                      <a:lnTo>
                        <a:pt x="130" y="103"/>
                      </a:lnTo>
                      <a:lnTo>
                        <a:pt x="124" y="103"/>
                      </a:lnTo>
                      <a:lnTo>
                        <a:pt x="121" y="113"/>
                      </a:lnTo>
                      <a:lnTo>
                        <a:pt x="119" y="127"/>
                      </a:lnTo>
                      <a:lnTo>
                        <a:pt x="121" y="138"/>
                      </a:lnTo>
                      <a:lnTo>
                        <a:pt x="123" y="144"/>
                      </a:lnTo>
                      <a:lnTo>
                        <a:pt x="128" y="149"/>
                      </a:lnTo>
                      <a:lnTo>
                        <a:pt x="137" y="155"/>
                      </a:lnTo>
                      <a:lnTo>
                        <a:pt x="124" y="153"/>
                      </a:lnTo>
                      <a:lnTo>
                        <a:pt x="117" y="153"/>
                      </a:lnTo>
                      <a:lnTo>
                        <a:pt x="116" y="155"/>
                      </a:lnTo>
                      <a:lnTo>
                        <a:pt x="106" y="165"/>
                      </a:lnTo>
                      <a:lnTo>
                        <a:pt x="100" y="167"/>
                      </a:lnTo>
                      <a:lnTo>
                        <a:pt x="92" y="170"/>
                      </a:lnTo>
                      <a:lnTo>
                        <a:pt x="85" y="172"/>
                      </a:lnTo>
                      <a:lnTo>
                        <a:pt x="59" y="169"/>
                      </a:lnTo>
                      <a:lnTo>
                        <a:pt x="48" y="168"/>
                      </a:lnTo>
                      <a:lnTo>
                        <a:pt x="46" y="165"/>
                      </a:lnTo>
                      <a:lnTo>
                        <a:pt x="33" y="160"/>
                      </a:lnTo>
                      <a:lnTo>
                        <a:pt x="23" y="158"/>
                      </a:lnTo>
                      <a:lnTo>
                        <a:pt x="14" y="152"/>
                      </a:lnTo>
                    </a:path>
                  </a:pathLst>
                </a:custGeom>
                <a:solidFill>
                  <a:srgbClr val="5F5F5F"/>
                </a:solidFill>
                <a:ln w="9525" cap="rnd">
                  <a:noFill/>
                  <a:round/>
                  <a:headEnd/>
                  <a:tailEnd/>
                </a:ln>
              </p:spPr>
              <p:txBody>
                <a:bodyPr/>
                <a:lstStyle/>
                <a:p>
                  <a:endParaRPr lang="en-US"/>
                </a:p>
              </p:txBody>
            </p:sp>
          </p:grpSp>
          <p:sp>
            <p:nvSpPr>
              <p:cNvPr id="14369" name="Freeform 243"/>
              <p:cNvSpPr>
                <a:spLocks/>
              </p:cNvSpPr>
              <p:nvPr/>
            </p:nvSpPr>
            <p:spPr bwMode="auto">
              <a:xfrm>
                <a:off x="2860" y="2658"/>
                <a:ext cx="44" cy="52"/>
              </a:xfrm>
              <a:custGeom>
                <a:avLst/>
                <a:gdLst>
                  <a:gd name="T0" fmla="*/ 5 w 44"/>
                  <a:gd name="T1" fmla="*/ 16 h 52"/>
                  <a:gd name="T2" fmla="*/ 32 w 44"/>
                  <a:gd name="T3" fmla="*/ 4 h 52"/>
                  <a:gd name="T4" fmla="*/ 22 w 44"/>
                  <a:gd name="T5" fmla="*/ 4 h 52"/>
                  <a:gd name="T6" fmla="*/ 23 w 44"/>
                  <a:gd name="T7" fmla="*/ 0 h 52"/>
                  <a:gd name="T8" fmla="*/ 43 w 44"/>
                  <a:gd name="T9" fmla="*/ 0 h 52"/>
                  <a:gd name="T10" fmla="*/ 43 w 44"/>
                  <a:gd name="T11" fmla="*/ 4 h 52"/>
                  <a:gd name="T12" fmla="*/ 40 w 44"/>
                  <a:gd name="T13" fmla="*/ 9 h 52"/>
                  <a:gd name="T14" fmla="*/ 41 w 44"/>
                  <a:gd name="T15" fmla="*/ 19 h 52"/>
                  <a:gd name="T16" fmla="*/ 41 w 44"/>
                  <a:gd name="T17" fmla="*/ 29 h 52"/>
                  <a:gd name="T18" fmla="*/ 40 w 44"/>
                  <a:gd name="T19" fmla="*/ 36 h 52"/>
                  <a:gd name="T20" fmla="*/ 38 w 44"/>
                  <a:gd name="T21" fmla="*/ 42 h 52"/>
                  <a:gd name="T22" fmla="*/ 35 w 44"/>
                  <a:gd name="T23" fmla="*/ 46 h 52"/>
                  <a:gd name="T24" fmla="*/ 32 w 44"/>
                  <a:gd name="T25" fmla="*/ 49 h 52"/>
                  <a:gd name="T26" fmla="*/ 28 w 44"/>
                  <a:gd name="T27" fmla="*/ 51 h 52"/>
                  <a:gd name="T28" fmla="*/ 24 w 44"/>
                  <a:gd name="T29" fmla="*/ 51 h 52"/>
                  <a:gd name="T30" fmla="*/ 24 w 44"/>
                  <a:gd name="T31" fmla="*/ 49 h 52"/>
                  <a:gd name="T32" fmla="*/ 30 w 44"/>
                  <a:gd name="T33" fmla="*/ 46 h 52"/>
                  <a:gd name="T34" fmla="*/ 34 w 44"/>
                  <a:gd name="T35" fmla="*/ 41 h 52"/>
                  <a:gd name="T36" fmla="*/ 37 w 44"/>
                  <a:gd name="T37" fmla="*/ 30 h 52"/>
                  <a:gd name="T38" fmla="*/ 37 w 44"/>
                  <a:gd name="T39" fmla="*/ 22 h 52"/>
                  <a:gd name="T40" fmla="*/ 36 w 44"/>
                  <a:gd name="T41" fmla="*/ 14 h 52"/>
                  <a:gd name="T42" fmla="*/ 0 w 44"/>
                  <a:gd name="T43" fmla="*/ 33 h 52"/>
                  <a:gd name="T44" fmla="*/ 5 w 44"/>
                  <a:gd name="T45" fmla="*/ 16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
                  <a:gd name="T70" fmla="*/ 0 h 52"/>
                  <a:gd name="T71" fmla="*/ 44 w 44"/>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 h="52">
                    <a:moveTo>
                      <a:pt x="5" y="16"/>
                    </a:moveTo>
                    <a:lnTo>
                      <a:pt x="32" y="4"/>
                    </a:lnTo>
                    <a:lnTo>
                      <a:pt x="22" y="4"/>
                    </a:lnTo>
                    <a:lnTo>
                      <a:pt x="23" y="0"/>
                    </a:lnTo>
                    <a:lnTo>
                      <a:pt x="43" y="0"/>
                    </a:lnTo>
                    <a:lnTo>
                      <a:pt x="43" y="4"/>
                    </a:lnTo>
                    <a:lnTo>
                      <a:pt x="40" y="9"/>
                    </a:lnTo>
                    <a:lnTo>
                      <a:pt x="41" y="19"/>
                    </a:lnTo>
                    <a:lnTo>
                      <a:pt x="41" y="29"/>
                    </a:lnTo>
                    <a:lnTo>
                      <a:pt x="40" y="36"/>
                    </a:lnTo>
                    <a:lnTo>
                      <a:pt x="38" y="42"/>
                    </a:lnTo>
                    <a:lnTo>
                      <a:pt x="35" y="46"/>
                    </a:lnTo>
                    <a:lnTo>
                      <a:pt x="32" y="49"/>
                    </a:lnTo>
                    <a:lnTo>
                      <a:pt x="28" y="51"/>
                    </a:lnTo>
                    <a:lnTo>
                      <a:pt x="24" y="51"/>
                    </a:lnTo>
                    <a:lnTo>
                      <a:pt x="24" y="49"/>
                    </a:lnTo>
                    <a:lnTo>
                      <a:pt x="30" y="46"/>
                    </a:lnTo>
                    <a:lnTo>
                      <a:pt x="34" y="41"/>
                    </a:lnTo>
                    <a:lnTo>
                      <a:pt x="37" y="30"/>
                    </a:lnTo>
                    <a:lnTo>
                      <a:pt x="37" y="22"/>
                    </a:lnTo>
                    <a:lnTo>
                      <a:pt x="36" y="14"/>
                    </a:lnTo>
                    <a:lnTo>
                      <a:pt x="0" y="33"/>
                    </a:lnTo>
                    <a:lnTo>
                      <a:pt x="5" y="16"/>
                    </a:lnTo>
                  </a:path>
                </a:pathLst>
              </a:custGeom>
              <a:solidFill>
                <a:srgbClr val="9F9F9F"/>
              </a:solidFill>
              <a:ln w="9525" cap="rnd">
                <a:noFill/>
                <a:round/>
                <a:headEnd/>
                <a:tailEnd/>
              </a:ln>
            </p:spPr>
            <p:txBody>
              <a:bodyPr/>
              <a:lstStyle/>
              <a:p>
                <a:endParaRPr lang="en-US"/>
              </a:p>
            </p:txBody>
          </p:sp>
        </p:grpSp>
        <p:sp>
          <p:nvSpPr>
            <p:cNvPr id="14357" name="Rectangle 244"/>
            <p:cNvSpPr>
              <a:spLocks noChangeArrowheads="1"/>
            </p:cNvSpPr>
            <p:nvPr/>
          </p:nvSpPr>
          <p:spPr bwMode="auto">
            <a:xfrm>
              <a:off x="3039" y="2535"/>
              <a:ext cx="8" cy="7"/>
            </a:xfrm>
            <a:prstGeom prst="rect">
              <a:avLst/>
            </a:prstGeom>
            <a:solidFill>
              <a:srgbClr val="FADB3A"/>
            </a:solidFill>
            <a:ln w="9525">
              <a:noFill/>
              <a:miter lim="800000"/>
              <a:headEnd/>
              <a:tailEnd/>
            </a:ln>
          </p:spPr>
          <p:txBody>
            <a:bodyPr wrap="none" anchor="ctr"/>
            <a:lstStyle/>
            <a:p>
              <a:endParaRPr lang="en-US"/>
            </a:p>
          </p:txBody>
        </p:sp>
        <p:sp>
          <p:nvSpPr>
            <p:cNvPr id="14358" name="Freeform 245"/>
            <p:cNvSpPr>
              <a:spLocks/>
            </p:cNvSpPr>
            <p:nvPr/>
          </p:nvSpPr>
          <p:spPr bwMode="auto">
            <a:xfrm>
              <a:off x="3017" y="2439"/>
              <a:ext cx="17" cy="26"/>
            </a:xfrm>
            <a:custGeom>
              <a:avLst/>
              <a:gdLst>
                <a:gd name="T0" fmla="*/ 0 w 17"/>
                <a:gd name="T1" fmla="*/ 25 h 26"/>
                <a:gd name="T2" fmla="*/ 8 w 17"/>
                <a:gd name="T3" fmla="*/ 4 h 26"/>
                <a:gd name="T4" fmla="*/ 10 w 17"/>
                <a:gd name="T5" fmla="*/ 2 h 26"/>
                <a:gd name="T6" fmla="*/ 16 w 17"/>
                <a:gd name="T7" fmla="*/ 0 h 26"/>
                <a:gd name="T8" fmla="*/ 8 w 17"/>
                <a:gd name="T9" fmla="*/ 21 h 26"/>
                <a:gd name="T10" fmla="*/ 0 w 17"/>
                <a:gd name="T11" fmla="*/ 25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0" y="25"/>
                  </a:moveTo>
                  <a:lnTo>
                    <a:pt x="8" y="4"/>
                  </a:lnTo>
                  <a:lnTo>
                    <a:pt x="10" y="2"/>
                  </a:lnTo>
                  <a:lnTo>
                    <a:pt x="16" y="0"/>
                  </a:lnTo>
                  <a:lnTo>
                    <a:pt x="8" y="21"/>
                  </a:lnTo>
                  <a:lnTo>
                    <a:pt x="0" y="25"/>
                  </a:lnTo>
                </a:path>
              </a:pathLst>
            </a:custGeom>
            <a:solidFill>
              <a:srgbClr val="E56C00"/>
            </a:solidFill>
            <a:ln w="9525" cap="rnd">
              <a:noFill/>
              <a:round/>
              <a:headEnd/>
              <a:tailEnd/>
            </a:ln>
          </p:spPr>
          <p:txBody>
            <a:bodyPr/>
            <a:lstStyle/>
            <a:p>
              <a:endParaRPr lang="en-US"/>
            </a:p>
          </p:txBody>
        </p:sp>
        <p:sp>
          <p:nvSpPr>
            <p:cNvPr id="14359" name="Freeform 246"/>
            <p:cNvSpPr>
              <a:spLocks/>
            </p:cNvSpPr>
            <p:nvPr/>
          </p:nvSpPr>
          <p:spPr bwMode="auto">
            <a:xfrm>
              <a:off x="2666" y="2672"/>
              <a:ext cx="17" cy="17"/>
            </a:xfrm>
            <a:custGeom>
              <a:avLst/>
              <a:gdLst>
                <a:gd name="T0" fmla="*/ 0 w 17"/>
                <a:gd name="T1" fmla="*/ 16 h 17"/>
                <a:gd name="T2" fmla="*/ 13 w 17"/>
                <a:gd name="T3" fmla="*/ 0 h 17"/>
                <a:gd name="T4" fmla="*/ 16 w 17"/>
                <a:gd name="T5" fmla="*/ 13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16"/>
                  </a:moveTo>
                  <a:lnTo>
                    <a:pt x="13" y="0"/>
                  </a:lnTo>
                  <a:lnTo>
                    <a:pt x="16" y="13"/>
                  </a:lnTo>
                  <a:lnTo>
                    <a:pt x="0" y="16"/>
                  </a:lnTo>
                </a:path>
              </a:pathLst>
            </a:custGeom>
            <a:solidFill>
              <a:srgbClr val="000000"/>
            </a:solidFill>
            <a:ln w="9525" cap="rnd">
              <a:noFill/>
              <a:round/>
              <a:headEnd/>
              <a:tailEnd/>
            </a:ln>
          </p:spPr>
          <p:txBody>
            <a:bodyPr/>
            <a:lstStyle/>
            <a:p>
              <a:endParaRPr lang="en-US"/>
            </a:p>
          </p:txBody>
        </p:sp>
        <p:sp>
          <p:nvSpPr>
            <p:cNvPr id="14360" name="Freeform 247"/>
            <p:cNvSpPr>
              <a:spLocks/>
            </p:cNvSpPr>
            <p:nvPr/>
          </p:nvSpPr>
          <p:spPr bwMode="auto">
            <a:xfrm>
              <a:off x="3095" y="2586"/>
              <a:ext cx="23" cy="44"/>
            </a:xfrm>
            <a:custGeom>
              <a:avLst/>
              <a:gdLst>
                <a:gd name="T0" fmla="*/ 7 w 23"/>
                <a:gd name="T1" fmla="*/ 2 h 44"/>
                <a:gd name="T2" fmla="*/ 8 w 23"/>
                <a:gd name="T3" fmla="*/ 6 h 44"/>
                <a:gd name="T4" fmla="*/ 10 w 23"/>
                <a:gd name="T5" fmla="*/ 11 h 44"/>
                <a:gd name="T6" fmla="*/ 10 w 23"/>
                <a:gd name="T7" fmla="*/ 16 h 44"/>
                <a:gd name="T8" fmla="*/ 10 w 23"/>
                <a:gd name="T9" fmla="*/ 20 h 44"/>
                <a:gd name="T10" fmla="*/ 9 w 23"/>
                <a:gd name="T11" fmla="*/ 27 h 44"/>
                <a:gd name="T12" fmla="*/ 7 w 23"/>
                <a:gd name="T13" fmla="*/ 30 h 44"/>
                <a:gd name="T14" fmla="*/ 4 w 23"/>
                <a:gd name="T15" fmla="*/ 35 h 44"/>
                <a:gd name="T16" fmla="*/ 0 w 23"/>
                <a:gd name="T17" fmla="*/ 38 h 44"/>
                <a:gd name="T18" fmla="*/ 2 w 23"/>
                <a:gd name="T19" fmla="*/ 41 h 44"/>
                <a:gd name="T20" fmla="*/ 4 w 23"/>
                <a:gd name="T21" fmla="*/ 42 h 44"/>
                <a:gd name="T22" fmla="*/ 6 w 23"/>
                <a:gd name="T23" fmla="*/ 42 h 44"/>
                <a:gd name="T24" fmla="*/ 7 w 23"/>
                <a:gd name="T25" fmla="*/ 42 h 44"/>
                <a:gd name="T26" fmla="*/ 9 w 23"/>
                <a:gd name="T27" fmla="*/ 41 h 44"/>
                <a:gd name="T28" fmla="*/ 10 w 23"/>
                <a:gd name="T29" fmla="*/ 41 h 44"/>
                <a:gd name="T30" fmla="*/ 13 w 23"/>
                <a:gd name="T31" fmla="*/ 41 h 44"/>
                <a:gd name="T32" fmla="*/ 14 w 23"/>
                <a:gd name="T33" fmla="*/ 41 h 44"/>
                <a:gd name="T34" fmla="*/ 14 w 23"/>
                <a:gd name="T35" fmla="*/ 42 h 44"/>
                <a:gd name="T36" fmla="*/ 17 w 23"/>
                <a:gd name="T37" fmla="*/ 43 h 44"/>
                <a:gd name="T38" fmla="*/ 19 w 23"/>
                <a:gd name="T39" fmla="*/ 42 h 44"/>
                <a:gd name="T40" fmla="*/ 20 w 23"/>
                <a:gd name="T41" fmla="*/ 38 h 44"/>
                <a:gd name="T42" fmla="*/ 21 w 23"/>
                <a:gd name="T43" fmla="*/ 32 h 44"/>
                <a:gd name="T44" fmla="*/ 22 w 23"/>
                <a:gd name="T45" fmla="*/ 25 h 44"/>
                <a:gd name="T46" fmla="*/ 21 w 23"/>
                <a:gd name="T47" fmla="*/ 17 h 44"/>
                <a:gd name="T48" fmla="*/ 21 w 23"/>
                <a:gd name="T49" fmla="*/ 12 h 44"/>
                <a:gd name="T50" fmla="*/ 18 w 23"/>
                <a:gd name="T51" fmla="*/ 5 h 44"/>
                <a:gd name="T52" fmla="*/ 17 w 23"/>
                <a:gd name="T53" fmla="*/ 2 h 44"/>
                <a:gd name="T54" fmla="*/ 16 w 23"/>
                <a:gd name="T55" fmla="*/ 0 h 44"/>
                <a:gd name="T56" fmla="*/ 14 w 23"/>
                <a:gd name="T57" fmla="*/ 0 h 44"/>
                <a:gd name="T58" fmla="*/ 11 w 23"/>
                <a:gd name="T59" fmla="*/ 0 h 44"/>
                <a:gd name="T60" fmla="*/ 8 w 23"/>
                <a:gd name="T61" fmla="*/ 0 h 44"/>
                <a:gd name="T62" fmla="*/ 7 w 23"/>
                <a:gd name="T63" fmla="*/ 2 h 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44"/>
                <a:gd name="T98" fmla="*/ 23 w 23"/>
                <a:gd name="T99" fmla="*/ 44 h 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44">
                  <a:moveTo>
                    <a:pt x="7" y="2"/>
                  </a:moveTo>
                  <a:lnTo>
                    <a:pt x="8" y="6"/>
                  </a:lnTo>
                  <a:lnTo>
                    <a:pt x="10" y="11"/>
                  </a:lnTo>
                  <a:lnTo>
                    <a:pt x="10" y="16"/>
                  </a:lnTo>
                  <a:lnTo>
                    <a:pt x="10" y="20"/>
                  </a:lnTo>
                  <a:lnTo>
                    <a:pt x="9" y="27"/>
                  </a:lnTo>
                  <a:lnTo>
                    <a:pt x="7" y="30"/>
                  </a:lnTo>
                  <a:lnTo>
                    <a:pt x="4" y="35"/>
                  </a:lnTo>
                  <a:lnTo>
                    <a:pt x="0" y="38"/>
                  </a:lnTo>
                  <a:lnTo>
                    <a:pt x="2" y="41"/>
                  </a:lnTo>
                  <a:lnTo>
                    <a:pt x="4" y="42"/>
                  </a:lnTo>
                  <a:lnTo>
                    <a:pt x="6" y="42"/>
                  </a:lnTo>
                  <a:lnTo>
                    <a:pt x="7" y="42"/>
                  </a:lnTo>
                  <a:lnTo>
                    <a:pt x="9" y="41"/>
                  </a:lnTo>
                  <a:lnTo>
                    <a:pt x="10" y="41"/>
                  </a:lnTo>
                  <a:lnTo>
                    <a:pt x="13" y="41"/>
                  </a:lnTo>
                  <a:lnTo>
                    <a:pt x="14" y="41"/>
                  </a:lnTo>
                  <a:lnTo>
                    <a:pt x="14" y="42"/>
                  </a:lnTo>
                  <a:lnTo>
                    <a:pt x="17" y="43"/>
                  </a:lnTo>
                  <a:lnTo>
                    <a:pt x="19" y="42"/>
                  </a:lnTo>
                  <a:lnTo>
                    <a:pt x="20" y="38"/>
                  </a:lnTo>
                  <a:lnTo>
                    <a:pt x="21" y="32"/>
                  </a:lnTo>
                  <a:lnTo>
                    <a:pt x="22" y="25"/>
                  </a:lnTo>
                  <a:lnTo>
                    <a:pt x="21" y="17"/>
                  </a:lnTo>
                  <a:lnTo>
                    <a:pt x="21" y="12"/>
                  </a:lnTo>
                  <a:lnTo>
                    <a:pt x="18" y="5"/>
                  </a:lnTo>
                  <a:lnTo>
                    <a:pt x="17" y="2"/>
                  </a:lnTo>
                  <a:lnTo>
                    <a:pt x="16" y="0"/>
                  </a:lnTo>
                  <a:lnTo>
                    <a:pt x="14" y="0"/>
                  </a:lnTo>
                  <a:lnTo>
                    <a:pt x="11" y="0"/>
                  </a:lnTo>
                  <a:lnTo>
                    <a:pt x="8" y="0"/>
                  </a:lnTo>
                  <a:lnTo>
                    <a:pt x="7" y="2"/>
                  </a:lnTo>
                </a:path>
              </a:pathLst>
            </a:custGeom>
            <a:solidFill>
              <a:srgbClr val="7F5F3F"/>
            </a:solidFill>
            <a:ln w="12700" cap="rnd">
              <a:solidFill>
                <a:srgbClr val="3F1F00"/>
              </a:solidFill>
              <a:round/>
              <a:headEnd/>
              <a:tailEnd/>
            </a:ln>
          </p:spPr>
          <p:txBody>
            <a:bodyPr/>
            <a:lstStyle/>
            <a:p>
              <a:endParaRPr lang="en-US"/>
            </a:p>
          </p:txBody>
        </p:sp>
        <p:grpSp>
          <p:nvGrpSpPr>
            <p:cNvPr id="14610" name="Group 248"/>
            <p:cNvGrpSpPr>
              <a:grpSpLocks/>
            </p:cNvGrpSpPr>
            <p:nvPr/>
          </p:nvGrpSpPr>
          <p:grpSpPr bwMode="auto">
            <a:xfrm>
              <a:off x="2955" y="2563"/>
              <a:ext cx="164" cy="222"/>
              <a:chOff x="2955" y="2563"/>
              <a:chExt cx="164" cy="222"/>
            </a:xfrm>
          </p:grpSpPr>
          <p:sp>
            <p:nvSpPr>
              <p:cNvPr id="14366" name="Freeform 249"/>
              <p:cNvSpPr>
                <a:spLocks/>
              </p:cNvSpPr>
              <p:nvPr/>
            </p:nvSpPr>
            <p:spPr bwMode="auto">
              <a:xfrm>
                <a:off x="2955" y="2571"/>
                <a:ext cx="157" cy="214"/>
              </a:xfrm>
              <a:custGeom>
                <a:avLst/>
                <a:gdLst>
                  <a:gd name="T0" fmla="*/ 15 w 157"/>
                  <a:gd name="T1" fmla="*/ 54 h 214"/>
                  <a:gd name="T2" fmla="*/ 8 w 157"/>
                  <a:gd name="T3" fmla="*/ 81 h 214"/>
                  <a:gd name="T4" fmla="*/ 5 w 157"/>
                  <a:gd name="T5" fmla="*/ 97 h 214"/>
                  <a:gd name="T6" fmla="*/ 1 w 157"/>
                  <a:gd name="T7" fmla="*/ 114 h 214"/>
                  <a:gd name="T8" fmla="*/ 0 w 157"/>
                  <a:gd name="T9" fmla="*/ 131 h 214"/>
                  <a:gd name="T10" fmla="*/ 2 w 157"/>
                  <a:gd name="T11" fmla="*/ 144 h 214"/>
                  <a:gd name="T12" fmla="*/ 4 w 157"/>
                  <a:gd name="T13" fmla="*/ 152 h 214"/>
                  <a:gd name="T14" fmla="*/ 5 w 157"/>
                  <a:gd name="T15" fmla="*/ 165 h 214"/>
                  <a:gd name="T16" fmla="*/ 12 w 157"/>
                  <a:gd name="T17" fmla="*/ 173 h 214"/>
                  <a:gd name="T18" fmla="*/ 18 w 157"/>
                  <a:gd name="T19" fmla="*/ 186 h 214"/>
                  <a:gd name="T20" fmla="*/ 31 w 157"/>
                  <a:gd name="T21" fmla="*/ 213 h 214"/>
                  <a:gd name="T22" fmla="*/ 141 w 157"/>
                  <a:gd name="T23" fmla="*/ 190 h 214"/>
                  <a:gd name="T24" fmla="*/ 136 w 157"/>
                  <a:gd name="T25" fmla="*/ 169 h 214"/>
                  <a:gd name="T26" fmla="*/ 143 w 157"/>
                  <a:gd name="T27" fmla="*/ 152 h 214"/>
                  <a:gd name="T28" fmla="*/ 150 w 157"/>
                  <a:gd name="T29" fmla="*/ 129 h 214"/>
                  <a:gd name="T30" fmla="*/ 155 w 157"/>
                  <a:gd name="T31" fmla="*/ 103 h 214"/>
                  <a:gd name="T32" fmla="*/ 156 w 157"/>
                  <a:gd name="T33" fmla="*/ 80 h 214"/>
                  <a:gd name="T34" fmla="*/ 152 w 157"/>
                  <a:gd name="T35" fmla="*/ 56 h 214"/>
                  <a:gd name="T36" fmla="*/ 146 w 157"/>
                  <a:gd name="T37" fmla="*/ 38 h 214"/>
                  <a:gd name="T38" fmla="*/ 132 w 157"/>
                  <a:gd name="T39" fmla="*/ 19 h 214"/>
                  <a:gd name="T40" fmla="*/ 118 w 157"/>
                  <a:gd name="T41" fmla="*/ 8 h 214"/>
                  <a:gd name="T42" fmla="*/ 105 w 157"/>
                  <a:gd name="T43" fmla="*/ 3 h 214"/>
                  <a:gd name="T44" fmla="*/ 88 w 157"/>
                  <a:gd name="T45" fmla="*/ 0 h 214"/>
                  <a:gd name="T46" fmla="*/ 68 w 157"/>
                  <a:gd name="T47" fmla="*/ 0 h 214"/>
                  <a:gd name="T48" fmla="*/ 53 w 157"/>
                  <a:gd name="T49" fmla="*/ 3 h 214"/>
                  <a:gd name="T50" fmla="*/ 41 w 157"/>
                  <a:gd name="T51" fmla="*/ 10 h 214"/>
                  <a:gd name="T52" fmla="*/ 29 w 157"/>
                  <a:gd name="T53" fmla="*/ 20 h 214"/>
                  <a:gd name="T54" fmla="*/ 23 w 157"/>
                  <a:gd name="T55" fmla="*/ 30 h 214"/>
                  <a:gd name="T56" fmla="*/ 17 w 157"/>
                  <a:gd name="T57" fmla="*/ 43 h 214"/>
                  <a:gd name="T58" fmla="*/ 15 w 157"/>
                  <a:gd name="T59" fmla="*/ 54 h 21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7"/>
                  <a:gd name="T91" fmla="*/ 0 h 214"/>
                  <a:gd name="T92" fmla="*/ 157 w 157"/>
                  <a:gd name="T93" fmla="*/ 214 h 21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7" h="214">
                    <a:moveTo>
                      <a:pt x="15" y="54"/>
                    </a:moveTo>
                    <a:lnTo>
                      <a:pt x="8" y="81"/>
                    </a:lnTo>
                    <a:lnTo>
                      <a:pt x="5" y="97"/>
                    </a:lnTo>
                    <a:lnTo>
                      <a:pt x="1" y="114"/>
                    </a:lnTo>
                    <a:lnTo>
                      <a:pt x="0" y="131"/>
                    </a:lnTo>
                    <a:lnTo>
                      <a:pt x="2" y="144"/>
                    </a:lnTo>
                    <a:lnTo>
                      <a:pt x="4" y="152"/>
                    </a:lnTo>
                    <a:lnTo>
                      <a:pt x="5" y="165"/>
                    </a:lnTo>
                    <a:lnTo>
                      <a:pt x="12" y="173"/>
                    </a:lnTo>
                    <a:lnTo>
                      <a:pt x="18" y="186"/>
                    </a:lnTo>
                    <a:lnTo>
                      <a:pt x="31" y="213"/>
                    </a:lnTo>
                    <a:lnTo>
                      <a:pt x="141" y="190"/>
                    </a:lnTo>
                    <a:lnTo>
                      <a:pt x="136" y="169"/>
                    </a:lnTo>
                    <a:lnTo>
                      <a:pt x="143" y="152"/>
                    </a:lnTo>
                    <a:lnTo>
                      <a:pt x="150" y="129"/>
                    </a:lnTo>
                    <a:lnTo>
                      <a:pt x="155" y="103"/>
                    </a:lnTo>
                    <a:lnTo>
                      <a:pt x="156" y="80"/>
                    </a:lnTo>
                    <a:lnTo>
                      <a:pt x="152" y="56"/>
                    </a:lnTo>
                    <a:lnTo>
                      <a:pt x="146" y="38"/>
                    </a:lnTo>
                    <a:lnTo>
                      <a:pt x="132" y="19"/>
                    </a:lnTo>
                    <a:lnTo>
                      <a:pt x="118" y="8"/>
                    </a:lnTo>
                    <a:lnTo>
                      <a:pt x="105" y="3"/>
                    </a:lnTo>
                    <a:lnTo>
                      <a:pt x="88" y="0"/>
                    </a:lnTo>
                    <a:lnTo>
                      <a:pt x="68" y="0"/>
                    </a:lnTo>
                    <a:lnTo>
                      <a:pt x="53" y="3"/>
                    </a:lnTo>
                    <a:lnTo>
                      <a:pt x="41" y="10"/>
                    </a:lnTo>
                    <a:lnTo>
                      <a:pt x="29" y="20"/>
                    </a:lnTo>
                    <a:lnTo>
                      <a:pt x="23" y="30"/>
                    </a:lnTo>
                    <a:lnTo>
                      <a:pt x="17" y="43"/>
                    </a:lnTo>
                    <a:lnTo>
                      <a:pt x="15" y="54"/>
                    </a:lnTo>
                  </a:path>
                </a:pathLst>
              </a:custGeom>
              <a:solidFill>
                <a:srgbClr val="FFBF5F"/>
              </a:solidFill>
              <a:ln w="9525" cap="rnd">
                <a:noFill/>
                <a:round/>
                <a:headEnd/>
                <a:tailEnd/>
              </a:ln>
            </p:spPr>
            <p:txBody>
              <a:bodyPr/>
              <a:lstStyle/>
              <a:p>
                <a:endParaRPr lang="en-US"/>
              </a:p>
            </p:txBody>
          </p:sp>
          <p:sp>
            <p:nvSpPr>
              <p:cNvPr id="14367" name="Freeform 250"/>
              <p:cNvSpPr>
                <a:spLocks/>
              </p:cNvSpPr>
              <p:nvPr/>
            </p:nvSpPr>
            <p:spPr bwMode="auto">
              <a:xfrm>
                <a:off x="2955" y="2563"/>
                <a:ext cx="164" cy="194"/>
              </a:xfrm>
              <a:custGeom>
                <a:avLst/>
                <a:gdLst>
                  <a:gd name="T0" fmla="*/ 23 w 164"/>
                  <a:gd name="T1" fmla="*/ 25 h 194"/>
                  <a:gd name="T2" fmla="*/ 38 w 164"/>
                  <a:gd name="T3" fmla="*/ 7 h 194"/>
                  <a:gd name="T4" fmla="*/ 63 w 164"/>
                  <a:gd name="T5" fmla="*/ 0 h 194"/>
                  <a:gd name="T6" fmla="*/ 91 w 164"/>
                  <a:gd name="T7" fmla="*/ 0 h 194"/>
                  <a:gd name="T8" fmla="*/ 111 w 164"/>
                  <a:gd name="T9" fmla="*/ 6 h 194"/>
                  <a:gd name="T10" fmla="*/ 126 w 164"/>
                  <a:gd name="T11" fmla="*/ 16 h 194"/>
                  <a:gd name="T12" fmla="*/ 141 w 164"/>
                  <a:gd name="T13" fmla="*/ 29 h 194"/>
                  <a:gd name="T14" fmla="*/ 154 w 164"/>
                  <a:gd name="T15" fmla="*/ 48 h 194"/>
                  <a:gd name="T16" fmla="*/ 161 w 164"/>
                  <a:gd name="T17" fmla="*/ 77 h 194"/>
                  <a:gd name="T18" fmla="*/ 162 w 164"/>
                  <a:gd name="T19" fmla="*/ 104 h 194"/>
                  <a:gd name="T20" fmla="*/ 157 w 164"/>
                  <a:gd name="T21" fmla="*/ 133 h 194"/>
                  <a:gd name="T22" fmla="*/ 150 w 164"/>
                  <a:gd name="T23" fmla="*/ 165 h 194"/>
                  <a:gd name="T24" fmla="*/ 136 w 164"/>
                  <a:gd name="T25" fmla="*/ 181 h 194"/>
                  <a:gd name="T26" fmla="*/ 117 w 164"/>
                  <a:gd name="T27" fmla="*/ 188 h 194"/>
                  <a:gd name="T28" fmla="*/ 102 w 164"/>
                  <a:gd name="T29" fmla="*/ 193 h 194"/>
                  <a:gd name="T30" fmla="*/ 82 w 164"/>
                  <a:gd name="T31" fmla="*/ 189 h 194"/>
                  <a:gd name="T32" fmla="*/ 68 w 164"/>
                  <a:gd name="T33" fmla="*/ 187 h 194"/>
                  <a:gd name="T34" fmla="*/ 41 w 164"/>
                  <a:gd name="T35" fmla="*/ 186 h 194"/>
                  <a:gd name="T36" fmla="*/ 44 w 164"/>
                  <a:gd name="T37" fmla="*/ 171 h 194"/>
                  <a:gd name="T38" fmla="*/ 43 w 164"/>
                  <a:gd name="T39" fmla="*/ 162 h 194"/>
                  <a:gd name="T40" fmla="*/ 39 w 164"/>
                  <a:gd name="T41" fmla="*/ 156 h 194"/>
                  <a:gd name="T42" fmla="*/ 45 w 164"/>
                  <a:gd name="T43" fmla="*/ 147 h 194"/>
                  <a:gd name="T44" fmla="*/ 44 w 164"/>
                  <a:gd name="T45" fmla="*/ 134 h 194"/>
                  <a:gd name="T46" fmla="*/ 37 w 164"/>
                  <a:gd name="T47" fmla="*/ 114 h 194"/>
                  <a:gd name="T48" fmla="*/ 21 w 164"/>
                  <a:gd name="T49" fmla="*/ 105 h 194"/>
                  <a:gd name="T50" fmla="*/ 10 w 164"/>
                  <a:gd name="T51" fmla="*/ 112 h 194"/>
                  <a:gd name="T52" fmla="*/ 13 w 164"/>
                  <a:gd name="T53" fmla="*/ 129 h 194"/>
                  <a:gd name="T54" fmla="*/ 11 w 164"/>
                  <a:gd name="T55" fmla="*/ 140 h 194"/>
                  <a:gd name="T56" fmla="*/ 5 w 164"/>
                  <a:gd name="T57" fmla="*/ 113 h 194"/>
                  <a:gd name="T58" fmla="*/ 3 w 164"/>
                  <a:gd name="T59" fmla="*/ 83 h 194"/>
                  <a:gd name="T60" fmla="*/ 8 w 164"/>
                  <a:gd name="T61" fmla="*/ 54 h 194"/>
                  <a:gd name="T62" fmla="*/ 20 w 164"/>
                  <a:gd name="T63" fmla="*/ 37 h 1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4"/>
                  <a:gd name="T97" fmla="*/ 0 h 194"/>
                  <a:gd name="T98" fmla="*/ 164 w 164"/>
                  <a:gd name="T99" fmla="*/ 194 h 1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4" h="194">
                    <a:moveTo>
                      <a:pt x="20" y="37"/>
                    </a:moveTo>
                    <a:lnTo>
                      <a:pt x="23" y="25"/>
                    </a:lnTo>
                    <a:lnTo>
                      <a:pt x="30" y="12"/>
                    </a:lnTo>
                    <a:lnTo>
                      <a:pt x="38" y="7"/>
                    </a:lnTo>
                    <a:lnTo>
                      <a:pt x="47" y="3"/>
                    </a:lnTo>
                    <a:lnTo>
                      <a:pt x="63" y="0"/>
                    </a:lnTo>
                    <a:lnTo>
                      <a:pt x="75" y="0"/>
                    </a:lnTo>
                    <a:lnTo>
                      <a:pt x="91" y="0"/>
                    </a:lnTo>
                    <a:lnTo>
                      <a:pt x="103" y="2"/>
                    </a:lnTo>
                    <a:lnTo>
                      <a:pt x="111" y="6"/>
                    </a:lnTo>
                    <a:lnTo>
                      <a:pt x="117" y="9"/>
                    </a:lnTo>
                    <a:lnTo>
                      <a:pt x="126" y="16"/>
                    </a:lnTo>
                    <a:lnTo>
                      <a:pt x="134" y="24"/>
                    </a:lnTo>
                    <a:lnTo>
                      <a:pt x="141" y="29"/>
                    </a:lnTo>
                    <a:lnTo>
                      <a:pt x="147" y="37"/>
                    </a:lnTo>
                    <a:lnTo>
                      <a:pt x="154" y="48"/>
                    </a:lnTo>
                    <a:lnTo>
                      <a:pt x="157" y="60"/>
                    </a:lnTo>
                    <a:lnTo>
                      <a:pt x="161" y="77"/>
                    </a:lnTo>
                    <a:lnTo>
                      <a:pt x="163" y="90"/>
                    </a:lnTo>
                    <a:lnTo>
                      <a:pt x="162" y="104"/>
                    </a:lnTo>
                    <a:lnTo>
                      <a:pt x="161" y="118"/>
                    </a:lnTo>
                    <a:lnTo>
                      <a:pt x="157" y="133"/>
                    </a:lnTo>
                    <a:lnTo>
                      <a:pt x="153" y="149"/>
                    </a:lnTo>
                    <a:lnTo>
                      <a:pt x="150" y="165"/>
                    </a:lnTo>
                    <a:lnTo>
                      <a:pt x="143" y="176"/>
                    </a:lnTo>
                    <a:lnTo>
                      <a:pt x="136" y="181"/>
                    </a:lnTo>
                    <a:lnTo>
                      <a:pt x="127" y="185"/>
                    </a:lnTo>
                    <a:lnTo>
                      <a:pt x="117" y="188"/>
                    </a:lnTo>
                    <a:lnTo>
                      <a:pt x="111" y="191"/>
                    </a:lnTo>
                    <a:lnTo>
                      <a:pt x="102" y="193"/>
                    </a:lnTo>
                    <a:lnTo>
                      <a:pt x="94" y="192"/>
                    </a:lnTo>
                    <a:lnTo>
                      <a:pt x="82" y="189"/>
                    </a:lnTo>
                    <a:lnTo>
                      <a:pt x="72" y="188"/>
                    </a:lnTo>
                    <a:lnTo>
                      <a:pt x="68" y="187"/>
                    </a:lnTo>
                    <a:lnTo>
                      <a:pt x="69" y="190"/>
                    </a:lnTo>
                    <a:lnTo>
                      <a:pt x="41" y="186"/>
                    </a:lnTo>
                    <a:lnTo>
                      <a:pt x="44" y="176"/>
                    </a:lnTo>
                    <a:lnTo>
                      <a:pt x="44" y="171"/>
                    </a:lnTo>
                    <a:lnTo>
                      <a:pt x="44" y="167"/>
                    </a:lnTo>
                    <a:lnTo>
                      <a:pt x="43" y="162"/>
                    </a:lnTo>
                    <a:lnTo>
                      <a:pt x="41" y="159"/>
                    </a:lnTo>
                    <a:lnTo>
                      <a:pt x="39" y="156"/>
                    </a:lnTo>
                    <a:lnTo>
                      <a:pt x="42" y="152"/>
                    </a:lnTo>
                    <a:lnTo>
                      <a:pt x="45" y="147"/>
                    </a:lnTo>
                    <a:lnTo>
                      <a:pt x="46" y="143"/>
                    </a:lnTo>
                    <a:lnTo>
                      <a:pt x="44" y="134"/>
                    </a:lnTo>
                    <a:lnTo>
                      <a:pt x="43" y="122"/>
                    </a:lnTo>
                    <a:lnTo>
                      <a:pt x="37" y="114"/>
                    </a:lnTo>
                    <a:lnTo>
                      <a:pt x="29" y="112"/>
                    </a:lnTo>
                    <a:lnTo>
                      <a:pt x="21" y="105"/>
                    </a:lnTo>
                    <a:lnTo>
                      <a:pt x="15" y="105"/>
                    </a:lnTo>
                    <a:lnTo>
                      <a:pt x="10" y="112"/>
                    </a:lnTo>
                    <a:lnTo>
                      <a:pt x="10" y="122"/>
                    </a:lnTo>
                    <a:lnTo>
                      <a:pt x="13" y="129"/>
                    </a:lnTo>
                    <a:lnTo>
                      <a:pt x="14" y="141"/>
                    </a:lnTo>
                    <a:lnTo>
                      <a:pt x="11" y="140"/>
                    </a:lnTo>
                    <a:lnTo>
                      <a:pt x="8" y="138"/>
                    </a:lnTo>
                    <a:lnTo>
                      <a:pt x="5" y="113"/>
                    </a:lnTo>
                    <a:lnTo>
                      <a:pt x="0" y="96"/>
                    </a:lnTo>
                    <a:lnTo>
                      <a:pt x="3" y="83"/>
                    </a:lnTo>
                    <a:lnTo>
                      <a:pt x="6" y="69"/>
                    </a:lnTo>
                    <a:lnTo>
                      <a:pt x="8" y="54"/>
                    </a:lnTo>
                    <a:lnTo>
                      <a:pt x="8" y="46"/>
                    </a:lnTo>
                    <a:lnTo>
                      <a:pt x="20" y="37"/>
                    </a:lnTo>
                  </a:path>
                </a:pathLst>
              </a:custGeom>
              <a:solidFill>
                <a:srgbClr val="5F3F1F"/>
              </a:solidFill>
              <a:ln w="9525" cap="rnd">
                <a:noFill/>
                <a:round/>
                <a:headEnd/>
                <a:tailEnd/>
              </a:ln>
            </p:spPr>
            <p:txBody>
              <a:bodyPr/>
              <a:lstStyle/>
              <a:p>
                <a:endParaRPr lang="en-US"/>
              </a:p>
            </p:txBody>
          </p:sp>
        </p:grpSp>
        <p:sp>
          <p:nvSpPr>
            <p:cNvPr id="14362" name="Freeform 251"/>
            <p:cNvSpPr>
              <a:spLocks/>
            </p:cNvSpPr>
            <p:nvPr/>
          </p:nvSpPr>
          <p:spPr bwMode="auto">
            <a:xfrm>
              <a:off x="2730" y="2728"/>
              <a:ext cx="115" cy="51"/>
            </a:xfrm>
            <a:custGeom>
              <a:avLst/>
              <a:gdLst>
                <a:gd name="T0" fmla="*/ 0 w 115"/>
                <a:gd name="T1" fmla="*/ 6 h 51"/>
                <a:gd name="T2" fmla="*/ 2 w 115"/>
                <a:gd name="T3" fmla="*/ 0 h 51"/>
                <a:gd name="T4" fmla="*/ 16 w 115"/>
                <a:gd name="T5" fmla="*/ 1 h 51"/>
                <a:gd name="T6" fmla="*/ 32 w 115"/>
                <a:gd name="T7" fmla="*/ 4 h 51"/>
                <a:gd name="T8" fmla="*/ 55 w 115"/>
                <a:gd name="T9" fmla="*/ 12 h 51"/>
                <a:gd name="T10" fmla="*/ 67 w 115"/>
                <a:gd name="T11" fmla="*/ 17 h 51"/>
                <a:gd name="T12" fmla="*/ 81 w 115"/>
                <a:gd name="T13" fmla="*/ 23 h 51"/>
                <a:gd name="T14" fmla="*/ 96 w 115"/>
                <a:gd name="T15" fmla="*/ 30 h 51"/>
                <a:gd name="T16" fmla="*/ 108 w 115"/>
                <a:gd name="T17" fmla="*/ 37 h 51"/>
                <a:gd name="T18" fmla="*/ 113 w 115"/>
                <a:gd name="T19" fmla="*/ 42 h 51"/>
                <a:gd name="T20" fmla="*/ 114 w 115"/>
                <a:gd name="T21" fmla="*/ 50 h 51"/>
                <a:gd name="T22" fmla="*/ 0 w 115"/>
                <a:gd name="T23" fmla="*/ 6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
                <a:gd name="T37" fmla="*/ 0 h 51"/>
                <a:gd name="T38" fmla="*/ 115 w 115"/>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 h="51">
                  <a:moveTo>
                    <a:pt x="0" y="6"/>
                  </a:moveTo>
                  <a:lnTo>
                    <a:pt x="2" y="0"/>
                  </a:lnTo>
                  <a:lnTo>
                    <a:pt x="16" y="1"/>
                  </a:lnTo>
                  <a:lnTo>
                    <a:pt x="32" y="4"/>
                  </a:lnTo>
                  <a:lnTo>
                    <a:pt x="55" y="12"/>
                  </a:lnTo>
                  <a:lnTo>
                    <a:pt x="67" y="17"/>
                  </a:lnTo>
                  <a:lnTo>
                    <a:pt x="81" y="23"/>
                  </a:lnTo>
                  <a:lnTo>
                    <a:pt x="96" y="30"/>
                  </a:lnTo>
                  <a:lnTo>
                    <a:pt x="108" y="37"/>
                  </a:lnTo>
                  <a:lnTo>
                    <a:pt x="113" y="42"/>
                  </a:lnTo>
                  <a:lnTo>
                    <a:pt x="114" y="50"/>
                  </a:lnTo>
                  <a:lnTo>
                    <a:pt x="0" y="6"/>
                  </a:lnTo>
                </a:path>
              </a:pathLst>
            </a:custGeom>
            <a:solidFill>
              <a:srgbClr val="FFFFFF"/>
            </a:solidFill>
            <a:ln w="9525" cap="rnd">
              <a:noFill/>
              <a:round/>
              <a:headEnd/>
              <a:tailEnd/>
            </a:ln>
          </p:spPr>
          <p:txBody>
            <a:bodyPr/>
            <a:lstStyle/>
            <a:p>
              <a:endParaRPr lang="en-US"/>
            </a:p>
          </p:txBody>
        </p:sp>
        <p:sp>
          <p:nvSpPr>
            <p:cNvPr id="14363" name="Freeform 252"/>
            <p:cNvSpPr>
              <a:spLocks/>
            </p:cNvSpPr>
            <p:nvPr/>
          </p:nvSpPr>
          <p:spPr bwMode="auto">
            <a:xfrm>
              <a:off x="2422" y="2698"/>
              <a:ext cx="759" cy="124"/>
            </a:xfrm>
            <a:custGeom>
              <a:avLst/>
              <a:gdLst>
                <a:gd name="T0" fmla="*/ 3 w 759"/>
                <a:gd name="T1" fmla="*/ 89 h 124"/>
                <a:gd name="T2" fmla="*/ 32 w 759"/>
                <a:gd name="T3" fmla="*/ 53 h 124"/>
                <a:gd name="T4" fmla="*/ 49 w 759"/>
                <a:gd name="T5" fmla="*/ 38 h 124"/>
                <a:gd name="T6" fmla="*/ 63 w 759"/>
                <a:gd name="T7" fmla="*/ 26 h 124"/>
                <a:gd name="T8" fmla="*/ 85 w 759"/>
                <a:gd name="T9" fmla="*/ 7 h 124"/>
                <a:gd name="T10" fmla="*/ 95 w 759"/>
                <a:gd name="T11" fmla="*/ 0 h 124"/>
                <a:gd name="T12" fmla="*/ 161 w 759"/>
                <a:gd name="T13" fmla="*/ 32 h 124"/>
                <a:gd name="T14" fmla="*/ 176 w 759"/>
                <a:gd name="T15" fmla="*/ 50 h 124"/>
                <a:gd name="T16" fmla="*/ 187 w 759"/>
                <a:gd name="T17" fmla="*/ 63 h 124"/>
                <a:gd name="T18" fmla="*/ 200 w 759"/>
                <a:gd name="T19" fmla="*/ 79 h 124"/>
                <a:gd name="T20" fmla="*/ 207 w 759"/>
                <a:gd name="T21" fmla="*/ 89 h 124"/>
                <a:gd name="T22" fmla="*/ 247 w 759"/>
                <a:gd name="T23" fmla="*/ 67 h 124"/>
                <a:gd name="T24" fmla="*/ 265 w 759"/>
                <a:gd name="T25" fmla="*/ 57 h 124"/>
                <a:gd name="T26" fmla="*/ 289 w 759"/>
                <a:gd name="T27" fmla="*/ 48 h 124"/>
                <a:gd name="T28" fmla="*/ 308 w 759"/>
                <a:gd name="T29" fmla="*/ 32 h 124"/>
                <a:gd name="T30" fmla="*/ 339 w 759"/>
                <a:gd name="T31" fmla="*/ 41 h 124"/>
                <a:gd name="T32" fmla="*/ 364 w 759"/>
                <a:gd name="T33" fmla="*/ 51 h 124"/>
                <a:gd name="T34" fmla="*/ 390 w 759"/>
                <a:gd name="T35" fmla="*/ 62 h 124"/>
                <a:gd name="T36" fmla="*/ 394 w 759"/>
                <a:gd name="T37" fmla="*/ 63 h 124"/>
                <a:gd name="T38" fmla="*/ 413 w 759"/>
                <a:gd name="T39" fmla="*/ 67 h 124"/>
                <a:gd name="T40" fmla="*/ 434 w 759"/>
                <a:gd name="T41" fmla="*/ 89 h 124"/>
                <a:gd name="T42" fmla="*/ 445 w 759"/>
                <a:gd name="T43" fmla="*/ 102 h 124"/>
                <a:gd name="T44" fmla="*/ 473 w 759"/>
                <a:gd name="T45" fmla="*/ 116 h 124"/>
                <a:gd name="T46" fmla="*/ 550 w 759"/>
                <a:gd name="T47" fmla="*/ 76 h 124"/>
                <a:gd name="T48" fmla="*/ 663 w 759"/>
                <a:gd name="T49" fmla="*/ 50 h 124"/>
                <a:gd name="T50" fmla="*/ 705 w 759"/>
                <a:gd name="T51" fmla="*/ 63 h 124"/>
                <a:gd name="T52" fmla="*/ 747 w 759"/>
                <a:gd name="T53" fmla="*/ 91 h 124"/>
                <a:gd name="T54" fmla="*/ 758 w 759"/>
                <a:gd name="T55" fmla="*/ 123 h 124"/>
                <a:gd name="T56" fmla="*/ 0 w 759"/>
                <a:gd name="T57" fmla="*/ 123 h 124"/>
                <a:gd name="T58" fmla="*/ 3 w 759"/>
                <a:gd name="T59" fmla="*/ 89 h 1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59"/>
                <a:gd name="T91" fmla="*/ 0 h 124"/>
                <a:gd name="T92" fmla="*/ 759 w 759"/>
                <a:gd name="T93" fmla="*/ 124 h 12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59" h="124">
                  <a:moveTo>
                    <a:pt x="3" y="89"/>
                  </a:moveTo>
                  <a:lnTo>
                    <a:pt x="32" y="53"/>
                  </a:lnTo>
                  <a:lnTo>
                    <a:pt x="49" y="38"/>
                  </a:lnTo>
                  <a:lnTo>
                    <a:pt x="63" y="26"/>
                  </a:lnTo>
                  <a:lnTo>
                    <a:pt x="85" y="7"/>
                  </a:lnTo>
                  <a:lnTo>
                    <a:pt x="95" y="0"/>
                  </a:lnTo>
                  <a:lnTo>
                    <a:pt x="161" y="32"/>
                  </a:lnTo>
                  <a:lnTo>
                    <a:pt x="176" y="50"/>
                  </a:lnTo>
                  <a:lnTo>
                    <a:pt x="187" y="63"/>
                  </a:lnTo>
                  <a:lnTo>
                    <a:pt x="200" y="79"/>
                  </a:lnTo>
                  <a:lnTo>
                    <a:pt x="207" y="89"/>
                  </a:lnTo>
                  <a:lnTo>
                    <a:pt x="247" y="67"/>
                  </a:lnTo>
                  <a:lnTo>
                    <a:pt x="265" y="57"/>
                  </a:lnTo>
                  <a:lnTo>
                    <a:pt x="289" y="48"/>
                  </a:lnTo>
                  <a:lnTo>
                    <a:pt x="308" y="32"/>
                  </a:lnTo>
                  <a:lnTo>
                    <a:pt x="339" y="41"/>
                  </a:lnTo>
                  <a:lnTo>
                    <a:pt x="364" y="51"/>
                  </a:lnTo>
                  <a:lnTo>
                    <a:pt x="390" y="62"/>
                  </a:lnTo>
                  <a:lnTo>
                    <a:pt x="394" y="63"/>
                  </a:lnTo>
                  <a:lnTo>
                    <a:pt x="413" y="67"/>
                  </a:lnTo>
                  <a:lnTo>
                    <a:pt x="434" y="89"/>
                  </a:lnTo>
                  <a:lnTo>
                    <a:pt x="445" y="102"/>
                  </a:lnTo>
                  <a:lnTo>
                    <a:pt x="473" y="116"/>
                  </a:lnTo>
                  <a:lnTo>
                    <a:pt x="550" y="76"/>
                  </a:lnTo>
                  <a:lnTo>
                    <a:pt x="663" y="50"/>
                  </a:lnTo>
                  <a:lnTo>
                    <a:pt x="705" y="63"/>
                  </a:lnTo>
                  <a:lnTo>
                    <a:pt x="747" y="91"/>
                  </a:lnTo>
                  <a:lnTo>
                    <a:pt x="758" y="123"/>
                  </a:lnTo>
                  <a:lnTo>
                    <a:pt x="0" y="123"/>
                  </a:lnTo>
                  <a:lnTo>
                    <a:pt x="3" y="89"/>
                  </a:lnTo>
                </a:path>
              </a:pathLst>
            </a:custGeom>
            <a:solidFill>
              <a:srgbClr val="5F5F5F"/>
            </a:solidFill>
            <a:ln w="9525" cap="rnd">
              <a:noFill/>
              <a:round/>
              <a:headEnd/>
              <a:tailEnd/>
            </a:ln>
          </p:spPr>
          <p:txBody>
            <a:bodyPr/>
            <a:lstStyle/>
            <a:p>
              <a:endParaRPr lang="en-US"/>
            </a:p>
          </p:txBody>
        </p:sp>
        <p:sp>
          <p:nvSpPr>
            <p:cNvPr id="14364" name="Freeform 253"/>
            <p:cNvSpPr>
              <a:spLocks/>
            </p:cNvSpPr>
            <p:nvPr/>
          </p:nvSpPr>
          <p:spPr bwMode="auto">
            <a:xfrm>
              <a:off x="2505" y="2733"/>
              <a:ext cx="96" cy="69"/>
            </a:xfrm>
            <a:custGeom>
              <a:avLst/>
              <a:gdLst>
                <a:gd name="T0" fmla="*/ 0 w 96"/>
                <a:gd name="T1" fmla="*/ 0 h 69"/>
                <a:gd name="T2" fmla="*/ 46 w 96"/>
                <a:gd name="T3" fmla="*/ 11 h 69"/>
                <a:gd name="T4" fmla="*/ 62 w 96"/>
                <a:gd name="T5" fmla="*/ 17 h 69"/>
                <a:gd name="T6" fmla="*/ 70 w 96"/>
                <a:gd name="T7" fmla="*/ 21 h 69"/>
                <a:gd name="T8" fmla="*/ 79 w 96"/>
                <a:gd name="T9" fmla="*/ 28 h 69"/>
                <a:gd name="T10" fmla="*/ 87 w 96"/>
                <a:gd name="T11" fmla="*/ 38 h 69"/>
                <a:gd name="T12" fmla="*/ 91 w 96"/>
                <a:gd name="T13" fmla="*/ 47 h 69"/>
                <a:gd name="T14" fmla="*/ 95 w 96"/>
                <a:gd name="T15" fmla="*/ 57 h 69"/>
                <a:gd name="T16" fmla="*/ 88 w 96"/>
                <a:gd name="T17" fmla="*/ 68 h 69"/>
                <a:gd name="T18" fmla="*/ 85 w 96"/>
                <a:gd name="T19" fmla="*/ 56 h 69"/>
                <a:gd name="T20" fmla="*/ 78 w 96"/>
                <a:gd name="T21" fmla="*/ 46 h 69"/>
                <a:gd name="T22" fmla="*/ 73 w 96"/>
                <a:gd name="T23" fmla="*/ 38 h 69"/>
                <a:gd name="T24" fmla="*/ 68 w 96"/>
                <a:gd name="T25" fmla="*/ 33 h 69"/>
                <a:gd name="T26" fmla="*/ 58 w 96"/>
                <a:gd name="T27" fmla="*/ 28 h 69"/>
                <a:gd name="T28" fmla="*/ 47 w 96"/>
                <a:gd name="T29" fmla="*/ 22 h 69"/>
                <a:gd name="T30" fmla="*/ 32 w 96"/>
                <a:gd name="T31" fmla="*/ 16 h 69"/>
                <a:gd name="T32" fmla="*/ 18 w 96"/>
                <a:gd name="T33" fmla="*/ 9 h 69"/>
                <a:gd name="T34" fmla="*/ 0 w 96"/>
                <a:gd name="T35" fmla="*/ 0 h 6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6"/>
                <a:gd name="T55" fmla="*/ 0 h 69"/>
                <a:gd name="T56" fmla="*/ 96 w 96"/>
                <a:gd name="T57" fmla="*/ 69 h 6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6" h="69">
                  <a:moveTo>
                    <a:pt x="0" y="0"/>
                  </a:moveTo>
                  <a:lnTo>
                    <a:pt x="46" y="11"/>
                  </a:lnTo>
                  <a:lnTo>
                    <a:pt x="62" y="17"/>
                  </a:lnTo>
                  <a:lnTo>
                    <a:pt x="70" y="21"/>
                  </a:lnTo>
                  <a:lnTo>
                    <a:pt x="79" y="28"/>
                  </a:lnTo>
                  <a:lnTo>
                    <a:pt x="87" y="38"/>
                  </a:lnTo>
                  <a:lnTo>
                    <a:pt x="91" y="47"/>
                  </a:lnTo>
                  <a:lnTo>
                    <a:pt x="95" y="57"/>
                  </a:lnTo>
                  <a:lnTo>
                    <a:pt x="88" y="68"/>
                  </a:lnTo>
                  <a:lnTo>
                    <a:pt x="85" y="56"/>
                  </a:lnTo>
                  <a:lnTo>
                    <a:pt x="78" y="46"/>
                  </a:lnTo>
                  <a:lnTo>
                    <a:pt x="73" y="38"/>
                  </a:lnTo>
                  <a:lnTo>
                    <a:pt x="68" y="33"/>
                  </a:lnTo>
                  <a:lnTo>
                    <a:pt x="58" y="28"/>
                  </a:lnTo>
                  <a:lnTo>
                    <a:pt x="47" y="22"/>
                  </a:lnTo>
                  <a:lnTo>
                    <a:pt x="32" y="16"/>
                  </a:lnTo>
                  <a:lnTo>
                    <a:pt x="18" y="9"/>
                  </a:lnTo>
                  <a:lnTo>
                    <a:pt x="0" y="0"/>
                  </a:lnTo>
                </a:path>
              </a:pathLst>
            </a:custGeom>
            <a:solidFill>
              <a:srgbClr val="7F7F7F"/>
            </a:solidFill>
            <a:ln w="9525" cap="rnd">
              <a:noFill/>
              <a:round/>
              <a:headEnd/>
              <a:tailEnd/>
            </a:ln>
          </p:spPr>
          <p:txBody>
            <a:bodyPr/>
            <a:lstStyle/>
            <a:p>
              <a:endParaRPr lang="en-US"/>
            </a:p>
          </p:txBody>
        </p:sp>
        <p:sp>
          <p:nvSpPr>
            <p:cNvPr id="14365" name="Rectangle 254"/>
            <p:cNvSpPr>
              <a:spLocks noChangeArrowheads="1"/>
            </p:cNvSpPr>
            <p:nvPr/>
          </p:nvSpPr>
          <p:spPr bwMode="auto">
            <a:xfrm>
              <a:off x="2294" y="2879"/>
              <a:ext cx="1076" cy="212"/>
            </a:xfrm>
            <a:prstGeom prst="rect">
              <a:avLst/>
            </a:prstGeom>
            <a:noFill/>
            <a:ln w="9525">
              <a:noFill/>
              <a:miter lim="800000"/>
              <a:headEnd/>
              <a:tailEnd/>
            </a:ln>
          </p:spPr>
          <p:txBody>
            <a:bodyPr wrap="none" lIns="92075" tIns="46038" rIns="92075" bIns="46038">
              <a:spAutoFit/>
            </a:bodyPr>
            <a:lstStyle/>
            <a:p>
              <a:r>
                <a:rPr lang="en-US" sz="1600"/>
                <a:t>Professor Mellon</a:t>
              </a:r>
            </a:p>
          </p:txBody>
        </p:sp>
      </p:grpSp>
      <p:sp>
        <p:nvSpPr>
          <p:cNvPr id="14346" name="Rectangle 255"/>
          <p:cNvSpPr>
            <a:spLocks noChangeArrowheads="1"/>
          </p:cNvSpPr>
          <p:nvPr/>
        </p:nvSpPr>
        <p:spPr bwMode="auto">
          <a:xfrm>
            <a:off x="6705600" y="4038600"/>
            <a:ext cx="1981200" cy="1282700"/>
          </a:xfrm>
          <a:prstGeom prst="rect">
            <a:avLst/>
          </a:prstGeom>
          <a:noFill/>
          <a:ln w="28575">
            <a:solidFill>
              <a:schemeClr val="tx1"/>
            </a:solidFill>
            <a:miter lim="800000"/>
            <a:headEnd/>
            <a:tailEnd/>
          </a:ln>
        </p:spPr>
        <p:txBody>
          <a:bodyPr wrap="none" anchor="ctr"/>
          <a:lstStyle/>
          <a:p>
            <a:endParaRPr lang="en-US"/>
          </a:p>
        </p:txBody>
      </p:sp>
      <p:sp>
        <p:nvSpPr>
          <p:cNvPr id="14347" name="Text Box 256"/>
          <p:cNvSpPr txBox="1">
            <a:spLocks noChangeArrowheads="1"/>
          </p:cNvSpPr>
          <p:nvPr/>
        </p:nvSpPr>
        <p:spPr bwMode="auto">
          <a:xfrm>
            <a:off x="6896100" y="4113213"/>
            <a:ext cx="1600200" cy="457200"/>
          </a:xfrm>
          <a:prstGeom prst="rect">
            <a:avLst/>
          </a:prstGeom>
          <a:noFill/>
          <a:ln w="9525">
            <a:noFill/>
            <a:miter lim="800000"/>
            <a:headEnd/>
            <a:tailEnd/>
          </a:ln>
        </p:spPr>
        <p:txBody>
          <a:bodyPr>
            <a:spAutoFit/>
          </a:bodyPr>
          <a:lstStyle/>
          <a:p>
            <a:pPr>
              <a:spcBef>
                <a:spcPct val="50000"/>
              </a:spcBef>
            </a:pPr>
            <a:r>
              <a:rPr lang="en-US"/>
              <a:t>Professor</a:t>
            </a:r>
          </a:p>
        </p:txBody>
      </p:sp>
      <p:sp>
        <p:nvSpPr>
          <p:cNvPr id="14348" name="Line 257"/>
          <p:cNvSpPr>
            <a:spLocks noChangeShapeType="1"/>
          </p:cNvSpPr>
          <p:nvPr/>
        </p:nvSpPr>
        <p:spPr bwMode="auto">
          <a:xfrm>
            <a:off x="6705600" y="4724400"/>
            <a:ext cx="1981200"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14349" name="Line 258"/>
          <p:cNvSpPr>
            <a:spLocks noChangeShapeType="1"/>
          </p:cNvSpPr>
          <p:nvPr/>
        </p:nvSpPr>
        <p:spPr bwMode="auto">
          <a:xfrm>
            <a:off x="6705600" y="5029200"/>
            <a:ext cx="1981200"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14350" name="Rectangle 259"/>
          <p:cNvSpPr>
            <a:spLocks noGrp="1" noChangeArrowheads="1"/>
          </p:cNvSpPr>
          <p:nvPr>
            <p:ph type="title"/>
          </p:nvPr>
        </p:nvSpPr>
        <p:spPr>
          <a:xfrm>
            <a:off x="152400" y="274638"/>
            <a:ext cx="8763000" cy="868362"/>
          </a:xfrm>
        </p:spPr>
        <p:txBody>
          <a:bodyPr>
            <a:noAutofit/>
          </a:bodyPr>
          <a:lstStyle/>
          <a:p>
            <a:pPr algn="l"/>
            <a:r>
              <a:rPr lang="en-US" sz="3200" dirty="0" smtClean="0"/>
              <a:t>The Relationship Between Classes and Objects</a:t>
            </a:r>
          </a:p>
        </p:txBody>
      </p:sp>
      <p:sp>
        <p:nvSpPr>
          <p:cNvPr id="14351" name="Rectangle 260"/>
          <p:cNvSpPr>
            <a:spLocks noGrp="1" noChangeArrowheads="1"/>
          </p:cNvSpPr>
          <p:nvPr>
            <p:ph type="body" idx="1"/>
          </p:nvPr>
        </p:nvSpPr>
        <p:spPr>
          <a:xfrm>
            <a:off x="381000" y="990600"/>
            <a:ext cx="8178800" cy="4171950"/>
          </a:xfrm>
        </p:spPr>
        <p:txBody>
          <a:bodyPr/>
          <a:lstStyle/>
          <a:p>
            <a:r>
              <a:rPr lang="en-US" dirty="0" smtClean="0"/>
              <a:t>A class is an abstract definition of an object</a:t>
            </a:r>
          </a:p>
          <a:p>
            <a:pPr lvl="1"/>
            <a:r>
              <a:rPr lang="en-US" dirty="0" smtClean="0"/>
              <a:t>It defines the structure and behavior of each object in the class</a:t>
            </a:r>
          </a:p>
          <a:p>
            <a:pPr lvl="1"/>
            <a:r>
              <a:rPr lang="en-US" dirty="0" smtClean="0"/>
              <a:t>It serves as a template for creating objects </a:t>
            </a:r>
          </a:p>
          <a:p>
            <a:r>
              <a:rPr lang="en-US" dirty="0" smtClean="0"/>
              <a:t>Objects are grouped into classes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noFill/>
        </p:spPr>
        <p:txBody>
          <a:bodyPr lIns="0" tIns="0" rIns="0" bIns="0">
            <a:normAutofit/>
          </a:bodyPr>
          <a:lstStyle/>
          <a:p>
            <a:r>
              <a:rPr lang="en-US" dirty="0" smtClean="0"/>
              <a:t>Class Diagram for the Sales Example</a:t>
            </a:r>
          </a:p>
        </p:txBody>
      </p:sp>
      <p:grpSp>
        <p:nvGrpSpPr>
          <p:cNvPr id="2" name="Group 3"/>
          <p:cNvGrpSpPr>
            <a:grpSpLocks/>
          </p:cNvGrpSpPr>
          <p:nvPr/>
        </p:nvGrpSpPr>
        <p:grpSpPr bwMode="auto">
          <a:xfrm>
            <a:off x="1008063" y="1865313"/>
            <a:ext cx="7164387" cy="3800475"/>
            <a:chOff x="635" y="1175"/>
            <a:chExt cx="4513" cy="2394"/>
          </a:xfrm>
        </p:grpSpPr>
        <p:grpSp>
          <p:nvGrpSpPr>
            <p:cNvPr id="3" name="Group 4"/>
            <p:cNvGrpSpPr>
              <a:grpSpLocks/>
            </p:cNvGrpSpPr>
            <p:nvPr/>
          </p:nvGrpSpPr>
          <p:grpSpPr bwMode="auto">
            <a:xfrm>
              <a:off x="664" y="2252"/>
              <a:ext cx="779" cy="355"/>
              <a:chOff x="664" y="2252"/>
              <a:chExt cx="779" cy="355"/>
            </a:xfrm>
          </p:grpSpPr>
          <p:sp>
            <p:nvSpPr>
              <p:cNvPr id="42050" name="Rectangle 5"/>
              <p:cNvSpPr>
                <a:spLocks noChangeArrowheads="1"/>
              </p:cNvSpPr>
              <p:nvPr/>
            </p:nvSpPr>
            <p:spPr bwMode="auto">
              <a:xfrm>
                <a:off x="668" y="2252"/>
                <a:ext cx="774" cy="355"/>
              </a:xfrm>
              <a:prstGeom prst="rect">
                <a:avLst/>
              </a:prstGeom>
              <a:noFill/>
              <a:ln w="28575">
                <a:solidFill>
                  <a:schemeClr val="tx1"/>
                </a:solidFill>
                <a:miter lim="800000"/>
                <a:headEnd/>
                <a:tailEnd/>
              </a:ln>
            </p:spPr>
            <p:txBody>
              <a:bodyPr wrap="none" anchor="ctr"/>
              <a:lstStyle/>
              <a:p>
                <a:endParaRPr lang="en-US"/>
              </a:p>
            </p:txBody>
          </p:sp>
          <p:sp>
            <p:nvSpPr>
              <p:cNvPr id="42051" name="Line 6"/>
              <p:cNvSpPr>
                <a:spLocks noChangeShapeType="1"/>
              </p:cNvSpPr>
              <p:nvPr/>
            </p:nvSpPr>
            <p:spPr bwMode="auto">
              <a:xfrm>
                <a:off x="664" y="2444"/>
                <a:ext cx="779"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52" name="Line 7"/>
              <p:cNvSpPr>
                <a:spLocks noChangeShapeType="1"/>
              </p:cNvSpPr>
              <p:nvPr/>
            </p:nvSpPr>
            <p:spPr bwMode="auto">
              <a:xfrm>
                <a:off x="664" y="2517"/>
                <a:ext cx="779" cy="0"/>
              </a:xfrm>
              <a:prstGeom prst="line">
                <a:avLst/>
              </a:prstGeom>
              <a:noFill/>
              <a:ln w="28575">
                <a:solidFill>
                  <a:schemeClr val="tx1"/>
                </a:solidFill>
                <a:round/>
                <a:headEnd type="none" w="sm" len="sm"/>
                <a:tailEnd type="none" w="sm" len="sm"/>
              </a:ln>
            </p:spPr>
            <p:txBody>
              <a:bodyPr wrap="none" anchor="ctr"/>
              <a:lstStyle/>
              <a:p>
                <a:endParaRPr lang="en-US"/>
              </a:p>
            </p:txBody>
          </p:sp>
        </p:grpSp>
        <p:grpSp>
          <p:nvGrpSpPr>
            <p:cNvPr id="4" name="Group 8"/>
            <p:cNvGrpSpPr>
              <a:grpSpLocks/>
            </p:cNvGrpSpPr>
            <p:nvPr/>
          </p:nvGrpSpPr>
          <p:grpSpPr bwMode="auto">
            <a:xfrm>
              <a:off x="3686" y="3213"/>
              <a:ext cx="576" cy="356"/>
              <a:chOff x="3686" y="3213"/>
              <a:chExt cx="576" cy="356"/>
            </a:xfrm>
          </p:grpSpPr>
          <p:sp>
            <p:nvSpPr>
              <p:cNvPr id="42047" name="Rectangle 9"/>
              <p:cNvSpPr>
                <a:spLocks noChangeArrowheads="1"/>
              </p:cNvSpPr>
              <p:nvPr/>
            </p:nvSpPr>
            <p:spPr bwMode="auto">
              <a:xfrm>
                <a:off x="3690" y="3213"/>
                <a:ext cx="572" cy="356"/>
              </a:xfrm>
              <a:prstGeom prst="rect">
                <a:avLst/>
              </a:prstGeom>
              <a:noFill/>
              <a:ln w="28575">
                <a:solidFill>
                  <a:schemeClr val="tx1"/>
                </a:solidFill>
                <a:miter lim="800000"/>
                <a:headEnd/>
                <a:tailEnd/>
              </a:ln>
            </p:spPr>
            <p:txBody>
              <a:bodyPr wrap="none" anchor="ctr"/>
              <a:lstStyle/>
              <a:p>
                <a:endParaRPr lang="en-US"/>
              </a:p>
            </p:txBody>
          </p:sp>
          <p:sp>
            <p:nvSpPr>
              <p:cNvPr id="42048" name="Line 10"/>
              <p:cNvSpPr>
                <a:spLocks noChangeShapeType="1"/>
              </p:cNvSpPr>
              <p:nvPr/>
            </p:nvSpPr>
            <p:spPr bwMode="auto">
              <a:xfrm>
                <a:off x="3686" y="3405"/>
                <a:ext cx="576"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49" name="Line 11"/>
              <p:cNvSpPr>
                <a:spLocks noChangeShapeType="1"/>
              </p:cNvSpPr>
              <p:nvPr/>
            </p:nvSpPr>
            <p:spPr bwMode="auto">
              <a:xfrm>
                <a:off x="3686" y="3478"/>
                <a:ext cx="576" cy="0"/>
              </a:xfrm>
              <a:prstGeom prst="line">
                <a:avLst/>
              </a:prstGeom>
              <a:noFill/>
              <a:ln w="28575">
                <a:solidFill>
                  <a:schemeClr val="tx1"/>
                </a:solidFill>
                <a:round/>
                <a:headEnd type="none" w="sm" len="sm"/>
                <a:tailEnd type="none" w="sm" len="sm"/>
              </a:ln>
            </p:spPr>
            <p:txBody>
              <a:bodyPr wrap="none" anchor="ctr"/>
              <a:lstStyle/>
              <a:p>
                <a:endParaRPr lang="en-US"/>
              </a:p>
            </p:txBody>
          </p:sp>
        </p:grpSp>
        <p:sp>
          <p:nvSpPr>
            <p:cNvPr id="41994" name="Rectangle 12"/>
            <p:cNvSpPr>
              <a:spLocks noChangeArrowheads="1"/>
            </p:cNvSpPr>
            <p:nvPr/>
          </p:nvSpPr>
          <p:spPr bwMode="auto">
            <a:xfrm>
              <a:off x="635" y="2254"/>
              <a:ext cx="826" cy="212"/>
            </a:xfrm>
            <a:prstGeom prst="rect">
              <a:avLst/>
            </a:prstGeom>
            <a:noFill/>
            <a:ln w="9525">
              <a:noFill/>
              <a:miter lim="800000"/>
              <a:headEnd/>
              <a:tailEnd/>
            </a:ln>
          </p:spPr>
          <p:txBody>
            <a:bodyPr wrap="none" lIns="92075" tIns="46038" rIns="92075" bIns="46038">
              <a:spAutoFit/>
            </a:bodyPr>
            <a:lstStyle/>
            <a:p>
              <a:r>
                <a:rPr lang="en-US" sz="1600"/>
                <a:t>Salesperson</a:t>
              </a:r>
            </a:p>
          </p:txBody>
        </p:sp>
        <p:sp>
          <p:nvSpPr>
            <p:cNvPr id="41995" name="Rectangle 13"/>
            <p:cNvSpPr>
              <a:spLocks noChangeArrowheads="1"/>
            </p:cNvSpPr>
            <p:nvPr/>
          </p:nvSpPr>
          <p:spPr bwMode="auto">
            <a:xfrm>
              <a:off x="3224" y="2254"/>
              <a:ext cx="557" cy="212"/>
            </a:xfrm>
            <a:prstGeom prst="rect">
              <a:avLst/>
            </a:prstGeom>
            <a:noFill/>
            <a:ln w="9525">
              <a:noFill/>
              <a:miter lim="800000"/>
              <a:headEnd/>
              <a:tailEnd/>
            </a:ln>
          </p:spPr>
          <p:txBody>
            <a:bodyPr wrap="none" lIns="92075" tIns="46038" rIns="92075" bIns="46038">
              <a:spAutoFit/>
            </a:bodyPr>
            <a:lstStyle/>
            <a:p>
              <a:r>
                <a:rPr lang="en-US" sz="1600"/>
                <a:t>Product</a:t>
              </a:r>
            </a:p>
          </p:txBody>
        </p:sp>
        <p:grpSp>
          <p:nvGrpSpPr>
            <p:cNvPr id="5" name="Group 14"/>
            <p:cNvGrpSpPr>
              <a:grpSpLocks/>
            </p:cNvGrpSpPr>
            <p:nvPr/>
          </p:nvGrpSpPr>
          <p:grpSpPr bwMode="auto">
            <a:xfrm>
              <a:off x="3202" y="2252"/>
              <a:ext cx="576" cy="355"/>
              <a:chOff x="3202" y="2252"/>
              <a:chExt cx="576" cy="355"/>
            </a:xfrm>
          </p:grpSpPr>
          <p:sp>
            <p:nvSpPr>
              <p:cNvPr id="42044" name="Rectangle 15"/>
              <p:cNvSpPr>
                <a:spLocks noChangeArrowheads="1"/>
              </p:cNvSpPr>
              <p:nvPr/>
            </p:nvSpPr>
            <p:spPr bwMode="auto">
              <a:xfrm>
                <a:off x="3206" y="2252"/>
                <a:ext cx="572" cy="355"/>
              </a:xfrm>
              <a:prstGeom prst="rect">
                <a:avLst/>
              </a:prstGeom>
              <a:noFill/>
              <a:ln w="28575">
                <a:solidFill>
                  <a:schemeClr val="tx1"/>
                </a:solidFill>
                <a:miter lim="800000"/>
                <a:headEnd/>
                <a:tailEnd/>
              </a:ln>
            </p:spPr>
            <p:txBody>
              <a:bodyPr wrap="none" anchor="ctr"/>
              <a:lstStyle/>
              <a:p>
                <a:endParaRPr lang="en-US"/>
              </a:p>
            </p:txBody>
          </p:sp>
          <p:sp>
            <p:nvSpPr>
              <p:cNvPr id="42045" name="Line 16"/>
              <p:cNvSpPr>
                <a:spLocks noChangeShapeType="1"/>
              </p:cNvSpPr>
              <p:nvPr/>
            </p:nvSpPr>
            <p:spPr bwMode="auto">
              <a:xfrm>
                <a:off x="3202" y="2444"/>
                <a:ext cx="576"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46" name="Line 17"/>
              <p:cNvSpPr>
                <a:spLocks noChangeShapeType="1"/>
              </p:cNvSpPr>
              <p:nvPr/>
            </p:nvSpPr>
            <p:spPr bwMode="auto">
              <a:xfrm>
                <a:off x="3202" y="2517"/>
                <a:ext cx="576" cy="0"/>
              </a:xfrm>
              <a:prstGeom prst="line">
                <a:avLst/>
              </a:prstGeom>
              <a:noFill/>
              <a:ln w="28575">
                <a:solidFill>
                  <a:schemeClr val="tx1"/>
                </a:solidFill>
                <a:round/>
                <a:headEnd type="none" w="sm" len="sm"/>
                <a:tailEnd type="none" w="sm" len="sm"/>
              </a:ln>
            </p:spPr>
            <p:txBody>
              <a:bodyPr wrap="none" anchor="ctr"/>
              <a:lstStyle/>
              <a:p>
                <a:endParaRPr lang="en-US"/>
              </a:p>
            </p:txBody>
          </p:sp>
        </p:grpSp>
        <p:sp>
          <p:nvSpPr>
            <p:cNvPr id="41997" name="Rectangle 18"/>
            <p:cNvSpPr>
              <a:spLocks noChangeArrowheads="1"/>
            </p:cNvSpPr>
            <p:nvPr/>
          </p:nvSpPr>
          <p:spPr bwMode="auto">
            <a:xfrm>
              <a:off x="2508" y="1177"/>
              <a:ext cx="371" cy="212"/>
            </a:xfrm>
            <a:prstGeom prst="rect">
              <a:avLst/>
            </a:prstGeom>
            <a:noFill/>
            <a:ln w="9525">
              <a:noFill/>
              <a:miter lim="800000"/>
              <a:headEnd/>
              <a:tailEnd/>
            </a:ln>
          </p:spPr>
          <p:txBody>
            <a:bodyPr wrap="none" lIns="92075" tIns="46038" rIns="92075" bIns="46038">
              <a:spAutoFit/>
            </a:bodyPr>
            <a:lstStyle/>
            <a:p>
              <a:r>
                <a:rPr lang="en-US" sz="1600"/>
                <a:t>Sale</a:t>
              </a:r>
            </a:p>
          </p:txBody>
        </p:sp>
        <p:grpSp>
          <p:nvGrpSpPr>
            <p:cNvPr id="6" name="Group 19"/>
            <p:cNvGrpSpPr>
              <a:grpSpLocks/>
            </p:cNvGrpSpPr>
            <p:nvPr/>
          </p:nvGrpSpPr>
          <p:grpSpPr bwMode="auto">
            <a:xfrm>
              <a:off x="2395" y="1175"/>
              <a:ext cx="577" cy="356"/>
              <a:chOff x="2395" y="1175"/>
              <a:chExt cx="577" cy="356"/>
            </a:xfrm>
          </p:grpSpPr>
          <p:sp>
            <p:nvSpPr>
              <p:cNvPr id="42041" name="Rectangle 20"/>
              <p:cNvSpPr>
                <a:spLocks noChangeArrowheads="1"/>
              </p:cNvSpPr>
              <p:nvPr/>
            </p:nvSpPr>
            <p:spPr bwMode="auto">
              <a:xfrm>
                <a:off x="2399" y="1175"/>
                <a:ext cx="572" cy="356"/>
              </a:xfrm>
              <a:prstGeom prst="rect">
                <a:avLst/>
              </a:prstGeom>
              <a:noFill/>
              <a:ln w="28575">
                <a:solidFill>
                  <a:schemeClr val="tx1"/>
                </a:solidFill>
                <a:miter lim="800000"/>
                <a:headEnd/>
                <a:tailEnd/>
              </a:ln>
            </p:spPr>
            <p:txBody>
              <a:bodyPr wrap="none" anchor="ctr"/>
              <a:lstStyle/>
              <a:p>
                <a:endParaRPr lang="en-US"/>
              </a:p>
            </p:txBody>
          </p:sp>
          <p:sp>
            <p:nvSpPr>
              <p:cNvPr id="42042" name="Line 21"/>
              <p:cNvSpPr>
                <a:spLocks noChangeShapeType="1"/>
              </p:cNvSpPr>
              <p:nvPr/>
            </p:nvSpPr>
            <p:spPr bwMode="auto">
              <a:xfrm>
                <a:off x="2395" y="1367"/>
                <a:ext cx="577"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43" name="Line 22"/>
              <p:cNvSpPr>
                <a:spLocks noChangeShapeType="1"/>
              </p:cNvSpPr>
              <p:nvPr/>
            </p:nvSpPr>
            <p:spPr bwMode="auto">
              <a:xfrm>
                <a:off x="2395" y="1440"/>
                <a:ext cx="577" cy="0"/>
              </a:xfrm>
              <a:prstGeom prst="line">
                <a:avLst/>
              </a:prstGeom>
              <a:noFill/>
              <a:ln w="28575">
                <a:solidFill>
                  <a:schemeClr val="tx1"/>
                </a:solidFill>
                <a:round/>
                <a:headEnd type="none" w="sm" len="sm"/>
                <a:tailEnd type="none" w="sm" len="sm"/>
              </a:ln>
            </p:spPr>
            <p:txBody>
              <a:bodyPr wrap="none" anchor="ctr"/>
              <a:lstStyle/>
              <a:p>
                <a:endParaRPr lang="en-US"/>
              </a:p>
            </p:txBody>
          </p:sp>
        </p:grpSp>
        <p:sp>
          <p:nvSpPr>
            <p:cNvPr id="41999" name="Line 23"/>
            <p:cNvSpPr>
              <a:spLocks noChangeShapeType="1"/>
            </p:cNvSpPr>
            <p:nvPr/>
          </p:nvSpPr>
          <p:spPr bwMode="auto">
            <a:xfrm flipH="1">
              <a:off x="1270" y="1888"/>
              <a:ext cx="561" cy="356"/>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00" name="Line 24"/>
            <p:cNvSpPr>
              <a:spLocks noChangeShapeType="1"/>
            </p:cNvSpPr>
            <p:nvPr/>
          </p:nvSpPr>
          <p:spPr bwMode="auto">
            <a:xfrm flipV="1">
              <a:off x="1831" y="1535"/>
              <a:ext cx="561" cy="353"/>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01" name="Line 25"/>
            <p:cNvSpPr>
              <a:spLocks noChangeShapeType="1"/>
            </p:cNvSpPr>
            <p:nvPr/>
          </p:nvSpPr>
          <p:spPr bwMode="auto">
            <a:xfrm>
              <a:off x="3086" y="1888"/>
              <a:ext cx="268" cy="356"/>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02" name="Line 26"/>
            <p:cNvSpPr>
              <a:spLocks noChangeShapeType="1"/>
            </p:cNvSpPr>
            <p:nvPr/>
          </p:nvSpPr>
          <p:spPr bwMode="auto">
            <a:xfrm flipH="1" flipV="1">
              <a:off x="2820" y="1535"/>
              <a:ext cx="266" cy="353"/>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03" name="Rectangle 27"/>
            <p:cNvSpPr>
              <a:spLocks noChangeArrowheads="1"/>
            </p:cNvSpPr>
            <p:nvPr/>
          </p:nvSpPr>
          <p:spPr bwMode="auto">
            <a:xfrm>
              <a:off x="1396" y="3215"/>
              <a:ext cx="685" cy="212"/>
            </a:xfrm>
            <a:prstGeom prst="rect">
              <a:avLst/>
            </a:prstGeom>
            <a:noFill/>
            <a:ln w="9525">
              <a:noFill/>
              <a:miter lim="800000"/>
              <a:headEnd/>
              <a:tailEnd/>
            </a:ln>
          </p:spPr>
          <p:txBody>
            <a:bodyPr wrap="none" lIns="92075" tIns="46038" rIns="92075" bIns="46038">
              <a:spAutoFit/>
            </a:bodyPr>
            <a:lstStyle/>
            <a:p>
              <a:r>
                <a:rPr lang="en-US" sz="1600"/>
                <a:t>Corporate</a:t>
              </a:r>
            </a:p>
          </p:txBody>
        </p:sp>
        <p:grpSp>
          <p:nvGrpSpPr>
            <p:cNvPr id="7" name="Group 28"/>
            <p:cNvGrpSpPr>
              <a:grpSpLocks/>
            </p:cNvGrpSpPr>
            <p:nvPr/>
          </p:nvGrpSpPr>
          <p:grpSpPr bwMode="auto">
            <a:xfrm>
              <a:off x="1402" y="3213"/>
              <a:ext cx="629" cy="356"/>
              <a:chOff x="1402" y="3213"/>
              <a:chExt cx="629" cy="356"/>
            </a:xfrm>
          </p:grpSpPr>
          <p:sp>
            <p:nvSpPr>
              <p:cNvPr id="42038" name="Rectangle 29"/>
              <p:cNvSpPr>
                <a:spLocks noChangeArrowheads="1"/>
              </p:cNvSpPr>
              <p:nvPr/>
            </p:nvSpPr>
            <p:spPr bwMode="auto">
              <a:xfrm>
                <a:off x="1406" y="3213"/>
                <a:ext cx="624" cy="356"/>
              </a:xfrm>
              <a:prstGeom prst="rect">
                <a:avLst/>
              </a:prstGeom>
              <a:noFill/>
              <a:ln w="28575">
                <a:solidFill>
                  <a:schemeClr val="tx1"/>
                </a:solidFill>
                <a:miter lim="800000"/>
                <a:headEnd/>
                <a:tailEnd/>
              </a:ln>
            </p:spPr>
            <p:txBody>
              <a:bodyPr wrap="none" anchor="ctr"/>
              <a:lstStyle/>
              <a:p>
                <a:endParaRPr lang="en-US"/>
              </a:p>
            </p:txBody>
          </p:sp>
          <p:sp>
            <p:nvSpPr>
              <p:cNvPr id="42039" name="Line 30"/>
              <p:cNvSpPr>
                <a:spLocks noChangeShapeType="1"/>
              </p:cNvSpPr>
              <p:nvPr/>
            </p:nvSpPr>
            <p:spPr bwMode="auto">
              <a:xfrm>
                <a:off x="1402" y="3405"/>
                <a:ext cx="629"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40" name="Line 31"/>
              <p:cNvSpPr>
                <a:spLocks noChangeShapeType="1"/>
              </p:cNvSpPr>
              <p:nvPr/>
            </p:nvSpPr>
            <p:spPr bwMode="auto">
              <a:xfrm>
                <a:off x="1402" y="3478"/>
                <a:ext cx="629" cy="0"/>
              </a:xfrm>
              <a:prstGeom prst="line">
                <a:avLst/>
              </a:prstGeom>
              <a:noFill/>
              <a:ln w="28575">
                <a:solidFill>
                  <a:schemeClr val="tx1"/>
                </a:solidFill>
                <a:round/>
                <a:headEnd type="none" w="sm" len="sm"/>
                <a:tailEnd type="none" w="sm" len="sm"/>
              </a:ln>
            </p:spPr>
            <p:txBody>
              <a:bodyPr wrap="none" anchor="ctr"/>
              <a:lstStyle/>
              <a:p>
                <a:endParaRPr lang="en-US"/>
              </a:p>
            </p:txBody>
          </p:sp>
        </p:grpSp>
        <p:sp>
          <p:nvSpPr>
            <p:cNvPr id="42005" name="Rectangle 32"/>
            <p:cNvSpPr>
              <a:spLocks noChangeArrowheads="1"/>
            </p:cNvSpPr>
            <p:nvPr/>
          </p:nvSpPr>
          <p:spPr bwMode="auto">
            <a:xfrm>
              <a:off x="1879" y="2254"/>
              <a:ext cx="671" cy="212"/>
            </a:xfrm>
            <a:prstGeom prst="rect">
              <a:avLst/>
            </a:prstGeom>
            <a:noFill/>
            <a:ln w="9525">
              <a:noFill/>
              <a:miter lim="800000"/>
              <a:headEnd/>
              <a:tailEnd/>
            </a:ln>
          </p:spPr>
          <p:txBody>
            <a:bodyPr wrap="none" lIns="92075" tIns="46038" rIns="92075" bIns="46038">
              <a:spAutoFit/>
            </a:bodyPr>
            <a:lstStyle/>
            <a:p>
              <a:r>
                <a:rPr lang="en-US" sz="1600"/>
                <a:t>Customer</a:t>
              </a:r>
            </a:p>
          </p:txBody>
        </p:sp>
        <p:grpSp>
          <p:nvGrpSpPr>
            <p:cNvPr id="8" name="Group 33"/>
            <p:cNvGrpSpPr>
              <a:grpSpLocks/>
            </p:cNvGrpSpPr>
            <p:nvPr/>
          </p:nvGrpSpPr>
          <p:grpSpPr bwMode="auto">
            <a:xfrm>
              <a:off x="1872" y="2252"/>
              <a:ext cx="655" cy="355"/>
              <a:chOff x="1872" y="2252"/>
              <a:chExt cx="655" cy="355"/>
            </a:xfrm>
          </p:grpSpPr>
          <p:sp>
            <p:nvSpPr>
              <p:cNvPr id="42035" name="Rectangle 34"/>
              <p:cNvSpPr>
                <a:spLocks noChangeArrowheads="1"/>
              </p:cNvSpPr>
              <p:nvPr/>
            </p:nvSpPr>
            <p:spPr bwMode="auto">
              <a:xfrm>
                <a:off x="1876" y="2252"/>
                <a:ext cx="650" cy="355"/>
              </a:xfrm>
              <a:prstGeom prst="rect">
                <a:avLst/>
              </a:prstGeom>
              <a:noFill/>
              <a:ln w="28575">
                <a:solidFill>
                  <a:schemeClr val="tx1"/>
                </a:solidFill>
                <a:miter lim="800000"/>
                <a:headEnd/>
                <a:tailEnd/>
              </a:ln>
            </p:spPr>
            <p:txBody>
              <a:bodyPr wrap="none" anchor="ctr"/>
              <a:lstStyle/>
              <a:p>
                <a:endParaRPr lang="en-US"/>
              </a:p>
            </p:txBody>
          </p:sp>
          <p:sp>
            <p:nvSpPr>
              <p:cNvPr id="42036" name="Line 35"/>
              <p:cNvSpPr>
                <a:spLocks noChangeShapeType="1"/>
              </p:cNvSpPr>
              <p:nvPr/>
            </p:nvSpPr>
            <p:spPr bwMode="auto">
              <a:xfrm>
                <a:off x="1872" y="2444"/>
                <a:ext cx="655"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37" name="Line 36"/>
              <p:cNvSpPr>
                <a:spLocks noChangeShapeType="1"/>
              </p:cNvSpPr>
              <p:nvPr/>
            </p:nvSpPr>
            <p:spPr bwMode="auto">
              <a:xfrm>
                <a:off x="1872" y="2517"/>
                <a:ext cx="655" cy="0"/>
              </a:xfrm>
              <a:prstGeom prst="line">
                <a:avLst/>
              </a:prstGeom>
              <a:noFill/>
              <a:ln w="28575">
                <a:solidFill>
                  <a:schemeClr val="tx1"/>
                </a:solidFill>
                <a:round/>
                <a:headEnd type="none" w="sm" len="sm"/>
                <a:tailEnd type="none" w="sm" len="sm"/>
              </a:ln>
            </p:spPr>
            <p:txBody>
              <a:bodyPr wrap="none" anchor="ctr"/>
              <a:lstStyle/>
              <a:p>
                <a:endParaRPr lang="en-US"/>
              </a:p>
            </p:txBody>
          </p:sp>
        </p:grpSp>
        <p:sp>
          <p:nvSpPr>
            <p:cNvPr id="42007" name="Line 37"/>
            <p:cNvSpPr>
              <a:spLocks noChangeShapeType="1"/>
            </p:cNvSpPr>
            <p:nvPr/>
          </p:nvSpPr>
          <p:spPr bwMode="auto">
            <a:xfrm flipH="1">
              <a:off x="2276" y="1888"/>
              <a:ext cx="160" cy="356"/>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08" name="Line 38"/>
            <p:cNvSpPr>
              <a:spLocks noChangeShapeType="1"/>
            </p:cNvSpPr>
            <p:nvPr/>
          </p:nvSpPr>
          <p:spPr bwMode="auto">
            <a:xfrm flipV="1">
              <a:off x="2436" y="1535"/>
              <a:ext cx="162" cy="353"/>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09" name="Rectangle 39"/>
            <p:cNvSpPr>
              <a:spLocks noChangeArrowheads="1"/>
            </p:cNvSpPr>
            <p:nvPr/>
          </p:nvSpPr>
          <p:spPr bwMode="auto">
            <a:xfrm>
              <a:off x="2384" y="3215"/>
              <a:ext cx="655" cy="212"/>
            </a:xfrm>
            <a:prstGeom prst="rect">
              <a:avLst/>
            </a:prstGeom>
            <a:noFill/>
            <a:ln w="9525">
              <a:noFill/>
              <a:miter lim="800000"/>
              <a:headEnd/>
              <a:tailEnd/>
            </a:ln>
          </p:spPr>
          <p:txBody>
            <a:bodyPr wrap="none" lIns="92075" tIns="46038" rIns="92075" bIns="46038">
              <a:spAutoFit/>
            </a:bodyPr>
            <a:lstStyle/>
            <a:p>
              <a:r>
                <a:rPr lang="en-US" sz="1600"/>
                <a:t>Individual</a:t>
              </a:r>
            </a:p>
          </p:txBody>
        </p:sp>
        <p:grpSp>
          <p:nvGrpSpPr>
            <p:cNvPr id="9" name="Group 40"/>
            <p:cNvGrpSpPr>
              <a:grpSpLocks/>
            </p:cNvGrpSpPr>
            <p:nvPr/>
          </p:nvGrpSpPr>
          <p:grpSpPr bwMode="auto">
            <a:xfrm>
              <a:off x="2395" y="3213"/>
              <a:ext cx="605" cy="356"/>
              <a:chOff x="2395" y="3213"/>
              <a:chExt cx="605" cy="356"/>
            </a:xfrm>
          </p:grpSpPr>
          <p:sp>
            <p:nvSpPr>
              <p:cNvPr id="42032" name="Rectangle 41"/>
              <p:cNvSpPr>
                <a:spLocks noChangeArrowheads="1"/>
              </p:cNvSpPr>
              <p:nvPr/>
            </p:nvSpPr>
            <p:spPr bwMode="auto">
              <a:xfrm>
                <a:off x="2399" y="3213"/>
                <a:ext cx="600" cy="356"/>
              </a:xfrm>
              <a:prstGeom prst="rect">
                <a:avLst/>
              </a:prstGeom>
              <a:noFill/>
              <a:ln w="28575">
                <a:solidFill>
                  <a:schemeClr val="tx1"/>
                </a:solidFill>
                <a:miter lim="800000"/>
                <a:headEnd/>
                <a:tailEnd/>
              </a:ln>
            </p:spPr>
            <p:txBody>
              <a:bodyPr wrap="none" anchor="ctr"/>
              <a:lstStyle/>
              <a:p>
                <a:endParaRPr lang="en-US"/>
              </a:p>
            </p:txBody>
          </p:sp>
          <p:sp>
            <p:nvSpPr>
              <p:cNvPr id="42033" name="Line 42"/>
              <p:cNvSpPr>
                <a:spLocks noChangeShapeType="1"/>
              </p:cNvSpPr>
              <p:nvPr/>
            </p:nvSpPr>
            <p:spPr bwMode="auto">
              <a:xfrm>
                <a:off x="2395" y="3405"/>
                <a:ext cx="605"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34" name="Line 43"/>
              <p:cNvSpPr>
                <a:spLocks noChangeShapeType="1"/>
              </p:cNvSpPr>
              <p:nvPr/>
            </p:nvSpPr>
            <p:spPr bwMode="auto">
              <a:xfrm>
                <a:off x="2395" y="3478"/>
                <a:ext cx="605" cy="0"/>
              </a:xfrm>
              <a:prstGeom prst="line">
                <a:avLst/>
              </a:prstGeom>
              <a:noFill/>
              <a:ln w="28575">
                <a:solidFill>
                  <a:schemeClr val="tx1"/>
                </a:solidFill>
                <a:round/>
                <a:headEnd type="none" w="sm" len="sm"/>
                <a:tailEnd type="none" w="sm" len="sm"/>
              </a:ln>
            </p:spPr>
            <p:txBody>
              <a:bodyPr wrap="none" anchor="ctr"/>
              <a:lstStyle/>
              <a:p>
                <a:endParaRPr lang="en-US"/>
              </a:p>
            </p:txBody>
          </p:sp>
        </p:grpSp>
        <p:sp>
          <p:nvSpPr>
            <p:cNvPr id="42011" name="Rectangle 44"/>
            <p:cNvSpPr>
              <a:spLocks noChangeArrowheads="1"/>
            </p:cNvSpPr>
            <p:nvPr/>
          </p:nvSpPr>
          <p:spPr bwMode="auto">
            <a:xfrm>
              <a:off x="3766" y="3215"/>
              <a:ext cx="436" cy="212"/>
            </a:xfrm>
            <a:prstGeom prst="rect">
              <a:avLst/>
            </a:prstGeom>
            <a:noFill/>
            <a:ln w="9525">
              <a:noFill/>
              <a:miter lim="800000"/>
              <a:headEnd/>
              <a:tailEnd/>
            </a:ln>
          </p:spPr>
          <p:txBody>
            <a:bodyPr wrap="none" lIns="92075" tIns="46038" rIns="92075" bIns="46038">
              <a:spAutoFit/>
            </a:bodyPr>
            <a:lstStyle/>
            <a:p>
              <a:r>
                <a:rPr lang="en-US" sz="1600"/>
                <a:t>Truck</a:t>
              </a:r>
            </a:p>
          </p:txBody>
        </p:sp>
        <p:sp>
          <p:nvSpPr>
            <p:cNvPr id="42012" name="Rectangle 45"/>
            <p:cNvSpPr>
              <a:spLocks noChangeArrowheads="1"/>
            </p:cNvSpPr>
            <p:nvPr/>
          </p:nvSpPr>
          <p:spPr bwMode="auto">
            <a:xfrm>
              <a:off x="4207" y="2254"/>
              <a:ext cx="534" cy="212"/>
            </a:xfrm>
            <a:prstGeom prst="rect">
              <a:avLst/>
            </a:prstGeom>
            <a:noFill/>
            <a:ln w="9525">
              <a:noFill/>
              <a:miter lim="800000"/>
              <a:headEnd/>
              <a:tailEnd/>
            </a:ln>
          </p:spPr>
          <p:txBody>
            <a:bodyPr wrap="none" lIns="92075" tIns="46038" rIns="92075" bIns="46038">
              <a:spAutoFit/>
            </a:bodyPr>
            <a:lstStyle/>
            <a:p>
              <a:r>
                <a:rPr lang="en-US" sz="1600"/>
                <a:t>Vehicle</a:t>
              </a:r>
            </a:p>
          </p:txBody>
        </p:sp>
        <p:grpSp>
          <p:nvGrpSpPr>
            <p:cNvPr id="10" name="Group 46"/>
            <p:cNvGrpSpPr>
              <a:grpSpLocks/>
            </p:cNvGrpSpPr>
            <p:nvPr/>
          </p:nvGrpSpPr>
          <p:grpSpPr bwMode="auto">
            <a:xfrm>
              <a:off x="4168" y="2252"/>
              <a:ext cx="578" cy="355"/>
              <a:chOff x="4168" y="2252"/>
              <a:chExt cx="578" cy="355"/>
            </a:xfrm>
          </p:grpSpPr>
          <p:sp>
            <p:nvSpPr>
              <p:cNvPr id="42029" name="Rectangle 47"/>
              <p:cNvSpPr>
                <a:spLocks noChangeArrowheads="1"/>
              </p:cNvSpPr>
              <p:nvPr/>
            </p:nvSpPr>
            <p:spPr bwMode="auto">
              <a:xfrm>
                <a:off x="4172" y="2252"/>
                <a:ext cx="574" cy="355"/>
              </a:xfrm>
              <a:prstGeom prst="rect">
                <a:avLst/>
              </a:prstGeom>
              <a:noFill/>
              <a:ln w="28575">
                <a:solidFill>
                  <a:schemeClr val="tx1"/>
                </a:solidFill>
                <a:miter lim="800000"/>
                <a:headEnd/>
                <a:tailEnd/>
              </a:ln>
            </p:spPr>
            <p:txBody>
              <a:bodyPr wrap="none" anchor="ctr"/>
              <a:lstStyle/>
              <a:p>
                <a:endParaRPr lang="en-US"/>
              </a:p>
            </p:txBody>
          </p:sp>
          <p:sp>
            <p:nvSpPr>
              <p:cNvPr id="42030" name="Line 48"/>
              <p:cNvSpPr>
                <a:spLocks noChangeShapeType="1"/>
              </p:cNvSpPr>
              <p:nvPr/>
            </p:nvSpPr>
            <p:spPr bwMode="auto">
              <a:xfrm>
                <a:off x="4168" y="2444"/>
                <a:ext cx="578"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31" name="Line 49"/>
              <p:cNvSpPr>
                <a:spLocks noChangeShapeType="1"/>
              </p:cNvSpPr>
              <p:nvPr/>
            </p:nvSpPr>
            <p:spPr bwMode="auto">
              <a:xfrm>
                <a:off x="4168" y="2517"/>
                <a:ext cx="578" cy="0"/>
              </a:xfrm>
              <a:prstGeom prst="line">
                <a:avLst/>
              </a:prstGeom>
              <a:noFill/>
              <a:ln w="28575">
                <a:solidFill>
                  <a:schemeClr val="tx1"/>
                </a:solidFill>
                <a:round/>
                <a:headEnd type="none" w="sm" len="sm"/>
                <a:tailEnd type="none" w="sm" len="sm"/>
              </a:ln>
            </p:spPr>
            <p:txBody>
              <a:bodyPr wrap="none" anchor="ctr"/>
              <a:lstStyle/>
              <a:p>
                <a:endParaRPr lang="en-US"/>
              </a:p>
            </p:txBody>
          </p:sp>
        </p:grpSp>
        <p:sp>
          <p:nvSpPr>
            <p:cNvPr id="42014" name="Line 50"/>
            <p:cNvSpPr>
              <a:spLocks noChangeShapeType="1"/>
            </p:cNvSpPr>
            <p:nvPr/>
          </p:nvSpPr>
          <p:spPr bwMode="auto">
            <a:xfrm>
              <a:off x="3570" y="1884"/>
              <a:ext cx="596" cy="364"/>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15" name="Line 51"/>
            <p:cNvSpPr>
              <a:spLocks noChangeShapeType="1"/>
            </p:cNvSpPr>
            <p:nvPr/>
          </p:nvSpPr>
          <p:spPr bwMode="auto">
            <a:xfrm flipH="1" flipV="1">
              <a:off x="2975" y="1524"/>
              <a:ext cx="595" cy="36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16" name="Rectangle 52"/>
            <p:cNvSpPr>
              <a:spLocks noChangeArrowheads="1"/>
            </p:cNvSpPr>
            <p:nvPr/>
          </p:nvSpPr>
          <p:spPr bwMode="auto">
            <a:xfrm>
              <a:off x="4668" y="3215"/>
              <a:ext cx="407" cy="212"/>
            </a:xfrm>
            <a:prstGeom prst="rect">
              <a:avLst/>
            </a:prstGeom>
            <a:noFill/>
            <a:ln w="9525">
              <a:noFill/>
              <a:miter lim="800000"/>
              <a:headEnd/>
              <a:tailEnd/>
            </a:ln>
          </p:spPr>
          <p:txBody>
            <a:bodyPr wrap="none" lIns="92075" tIns="46038" rIns="92075" bIns="46038">
              <a:spAutoFit/>
            </a:bodyPr>
            <a:lstStyle/>
            <a:p>
              <a:r>
                <a:rPr lang="en-US" sz="1600"/>
                <a:t>Train</a:t>
              </a:r>
            </a:p>
          </p:txBody>
        </p:sp>
        <p:grpSp>
          <p:nvGrpSpPr>
            <p:cNvPr id="11" name="Group 53"/>
            <p:cNvGrpSpPr>
              <a:grpSpLocks/>
            </p:cNvGrpSpPr>
            <p:nvPr/>
          </p:nvGrpSpPr>
          <p:grpSpPr bwMode="auto">
            <a:xfrm>
              <a:off x="4571" y="3213"/>
              <a:ext cx="577" cy="356"/>
              <a:chOff x="4571" y="3213"/>
              <a:chExt cx="577" cy="356"/>
            </a:xfrm>
          </p:grpSpPr>
          <p:sp>
            <p:nvSpPr>
              <p:cNvPr id="42026" name="Rectangle 54"/>
              <p:cNvSpPr>
                <a:spLocks noChangeArrowheads="1"/>
              </p:cNvSpPr>
              <p:nvPr/>
            </p:nvSpPr>
            <p:spPr bwMode="auto">
              <a:xfrm>
                <a:off x="4575" y="3213"/>
                <a:ext cx="573" cy="356"/>
              </a:xfrm>
              <a:prstGeom prst="rect">
                <a:avLst/>
              </a:prstGeom>
              <a:noFill/>
              <a:ln w="28575">
                <a:solidFill>
                  <a:schemeClr val="tx1"/>
                </a:solidFill>
                <a:miter lim="800000"/>
                <a:headEnd/>
                <a:tailEnd/>
              </a:ln>
            </p:spPr>
            <p:txBody>
              <a:bodyPr wrap="none" anchor="ctr"/>
              <a:lstStyle/>
              <a:p>
                <a:endParaRPr lang="en-US"/>
              </a:p>
            </p:txBody>
          </p:sp>
          <p:sp>
            <p:nvSpPr>
              <p:cNvPr id="42027" name="Line 55"/>
              <p:cNvSpPr>
                <a:spLocks noChangeShapeType="1"/>
              </p:cNvSpPr>
              <p:nvPr/>
            </p:nvSpPr>
            <p:spPr bwMode="auto">
              <a:xfrm>
                <a:off x="4571" y="3405"/>
                <a:ext cx="577"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42028" name="Line 56"/>
              <p:cNvSpPr>
                <a:spLocks noChangeShapeType="1"/>
              </p:cNvSpPr>
              <p:nvPr/>
            </p:nvSpPr>
            <p:spPr bwMode="auto">
              <a:xfrm>
                <a:off x="4571" y="3478"/>
                <a:ext cx="577" cy="0"/>
              </a:xfrm>
              <a:prstGeom prst="line">
                <a:avLst/>
              </a:prstGeom>
              <a:noFill/>
              <a:ln w="28575">
                <a:solidFill>
                  <a:schemeClr val="tx1"/>
                </a:solidFill>
                <a:round/>
                <a:headEnd type="none" w="sm" len="sm"/>
                <a:tailEnd type="none" w="sm" len="sm"/>
              </a:ln>
            </p:spPr>
            <p:txBody>
              <a:bodyPr wrap="none" anchor="ctr"/>
              <a:lstStyle/>
              <a:p>
                <a:endParaRPr lang="en-US"/>
              </a:p>
            </p:txBody>
          </p:sp>
        </p:grpSp>
        <p:sp>
          <p:nvSpPr>
            <p:cNvPr id="42018" name="Freeform 57"/>
            <p:cNvSpPr>
              <a:spLocks/>
            </p:cNvSpPr>
            <p:nvPr/>
          </p:nvSpPr>
          <p:spPr bwMode="auto">
            <a:xfrm>
              <a:off x="1950" y="2611"/>
              <a:ext cx="155" cy="225"/>
            </a:xfrm>
            <a:custGeom>
              <a:avLst/>
              <a:gdLst>
                <a:gd name="T0" fmla="*/ 154 w 155"/>
                <a:gd name="T1" fmla="*/ 0 h 225"/>
                <a:gd name="T2" fmla="*/ 122 w 155"/>
                <a:gd name="T3" fmla="*/ 224 h 225"/>
                <a:gd name="T4" fmla="*/ 0 w 155"/>
                <a:gd name="T5" fmla="*/ 147 h 225"/>
                <a:gd name="T6" fmla="*/ 154 w 155"/>
                <a:gd name="T7" fmla="*/ 0 h 225"/>
                <a:gd name="T8" fmla="*/ 0 60000 65536"/>
                <a:gd name="T9" fmla="*/ 0 60000 65536"/>
                <a:gd name="T10" fmla="*/ 0 60000 65536"/>
                <a:gd name="T11" fmla="*/ 0 60000 65536"/>
                <a:gd name="T12" fmla="*/ 0 w 155"/>
                <a:gd name="T13" fmla="*/ 0 h 225"/>
                <a:gd name="T14" fmla="*/ 155 w 155"/>
                <a:gd name="T15" fmla="*/ 225 h 225"/>
              </a:gdLst>
              <a:ahLst/>
              <a:cxnLst>
                <a:cxn ang="T8">
                  <a:pos x="T0" y="T1"/>
                </a:cxn>
                <a:cxn ang="T9">
                  <a:pos x="T2" y="T3"/>
                </a:cxn>
                <a:cxn ang="T10">
                  <a:pos x="T4" y="T5"/>
                </a:cxn>
                <a:cxn ang="T11">
                  <a:pos x="T6" y="T7"/>
                </a:cxn>
              </a:cxnLst>
              <a:rect l="T12" t="T13" r="T14" b="T15"/>
              <a:pathLst>
                <a:path w="155" h="225">
                  <a:moveTo>
                    <a:pt x="154" y="0"/>
                  </a:moveTo>
                  <a:lnTo>
                    <a:pt x="122" y="224"/>
                  </a:lnTo>
                  <a:lnTo>
                    <a:pt x="0" y="147"/>
                  </a:lnTo>
                  <a:lnTo>
                    <a:pt x="154" y="0"/>
                  </a:lnTo>
                </a:path>
              </a:pathLst>
            </a:custGeom>
            <a:noFill/>
            <a:ln w="28575" cap="rnd">
              <a:solidFill>
                <a:schemeClr val="tx1"/>
              </a:solidFill>
              <a:round/>
              <a:headEnd/>
              <a:tailEnd/>
            </a:ln>
          </p:spPr>
          <p:txBody>
            <a:bodyPr/>
            <a:lstStyle/>
            <a:p>
              <a:endParaRPr lang="en-US"/>
            </a:p>
          </p:txBody>
        </p:sp>
        <p:sp>
          <p:nvSpPr>
            <p:cNvPr id="42019" name="Freeform 58"/>
            <p:cNvSpPr>
              <a:spLocks/>
            </p:cNvSpPr>
            <p:nvPr/>
          </p:nvSpPr>
          <p:spPr bwMode="auto">
            <a:xfrm>
              <a:off x="2288" y="2611"/>
              <a:ext cx="156" cy="225"/>
            </a:xfrm>
            <a:custGeom>
              <a:avLst/>
              <a:gdLst>
                <a:gd name="T0" fmla="*/ 0 w 156"/>
                <a:gd name="T1" fmla="*/ 0 h 225"/>
                <a:gd name="T2" fmla="*/ 155 w 156"/>
                <a:gd name="T3" fmla="*/ 147 h 225"/>
                <a:gd name="T4" fmla="*/ 32 w 156"/>
                <a:gd name="T5" fmla="*/ 224 h 225"/>
                <a:gd name="T6" fmla="*/ 0 w 156"/>
                <a:gd name="T7" fmla="*/ 0 h 225"/>
                <a:gd name="T8" fmla="*/ 0 60000 65536"/>
                <a:gd name="T9" fmla="*/ 0 60000 65536"/>
                <a:gd name="T10" fmla="*/ 0 60000 65536"/>
                <a:gd name="T11" fmla="*/ 0 60000 65536"/>
                <a:gd name="T12" fmla="*/ 0 w 156"/>
                <a:gd name="T13" fmla="*/ 0 h 225"/>
                <a:gd name="T14" fmla="*/ 156 w 156"/>
                <a:gd name="T15" fmla="*/ 225 h 225"/>
              </a:gdLst>
              <a:ahLst/>
              <a:cxnLst>
                <a:cxn ang="T8">
                  <a:pos x="T0" y="T1"/>
                </a:cxn>
                <a:cxn ang="T9">
                  <a:pos x="T2" y="T3"/>
                </a:cxn>
                <a:cxn ang="T10">
                  <a:pos x="T4" y="T5"/>
                </a:cxn>
                <a:cxn ang="T11">
                  <a:pos x="T6" y="T7"/>
                </a:cxn>
              </a:cxnLst>
              <a:rect l="T12" t="T13" r="T14" b="T15"/>
              <a:pathLst>
                <a:path w="156" h="225">
                  <a:moveTo>
                    <a:pt x="0" y="0"/>
                  </a:moveTo>
                  <a:lnTo>
                    <a:pt x="155" y="147"/>
                  </a:lnTo>
                  <a:lnTo>
                    <a:pt x="32" y="224"/>
                  </a:lnTo>
                  <a:lnTo>
                    <a:pt x="0" y="0"/>
                  </a:lnTo>
                </a:path>
              </a:pathLst>
            </a:custGeom>
            <a:noFill/>
            <a:ln w="28575" cap="rnd">
              <a:solidFill>
                <a:schemeClr val="tx1"/>
              </a:solidFill>
              <a:round/>
              <a:headEnd/>
              <a:tailEnd/>
            </a:ln>
          </p:spPr>
          <p:txBody>
            <a:bodyPr/>
            <a:lstStyle/>
            <a:p>
              <a:endParaRPr lang="en-US"/>
            </a:p>
          </p:txBody>
        </p:sp>
        <p:sp>
          <p:nvSpPr>
            <p:cNvPr id="42020" name="Freeform 59"/>
            <p:cNvSpPr>
              <a:spLocks/>
            </p:cNvSpPr>
            <p:nvPr/>
          </p:nvSpPr>
          <p:spPr bwMode="auto">
            <a:xfrm>
              <a:off x="4207" y="2611"/>
              <a:ext cx="156" cy="225"/>
            </a:xfrm>
            <a:custGeom>
              <a:avLst/>
              <a:gdLst>
                <a:gd name="T0" fmla="*/ 155 w 156"/>
                <a:gd name="T1" fmla="*/ 0 h 225"/>
                <a:gd name="T2" fmla="*/ 122 w 156"/>
                <a:gd name="T3" fmla="*/ 224 h 225"/>
                <a:gd name="T4" fmla="*/ 0 w 156"/>
                <a:gd name="T5" fmla="*/ 147 h 225"/>
                <a:gd name="T6" fmla="*/ 155 w 156"/>
                <a:gd name="T7" fmla="*/ 0 h 225"/>
                <a:gd name="T8" fmla="*/ 0 60000 65536"/>
                <a:gd name="T9" fmla="*/ 0 60000 65536"/>
                <a:gd name="T10" fmla="*/ 0 60000 65536"/>
                <a:gd name="T11" fmla="*/ 0 60000 65536"/>
                <a:gd name="T12" fmla="*/ 0 w 156"/>
                <a:gd name="T13" fmla="*/ 0 h 225"/>
                <a:gd name="T14" fmla="*/ 156 w 156"/>
                <a:gd name="T15" fmla="*/ 225 h 225"/>
              </a:gdLst>
              <a:ahLst/>
              <a:cxnLst>
                <a:cxn ang="T8">
                  <a:pos x="T0" y="T1"/>
                </a:cxn>
                <a:cxn ang="T9">
                  <a:pos x="T2" y="T3"/>
                </a:cxn>
                <a:cxn ang="T10">
                  <a:pos x="T4" y="T5"/>
                </a:cxn>
                <a:cxn ang="T11">
                  <a:pos x="T6" y="T7"/>
                </a:cxn>
              </a:cxnLst>
              <a:rect l="T12" t="T13" r="T14" b="T15"/>
              <a:pathLst>
                <a:path w="156" h="225">
                  <a:moveTo>
                    <a:pt x="155" y="0"/>
                  </a:moveTo>
                  <a:lnTo>
                    <a:pt x="122" y="224"/>
                  </a:lnTo>
                  <a:lnTo>
                    <a:pt x="0" y="147"/>
                  </a:lnTo>
                  <a:lnTo>
                    <a:pt x="155" y="0"/>
                  </a:lnTo>
                </a:path>
              </a:pathLst>
            </a:custGeom>
            <a:noFill/>
            <a:ln w="28575" cap="rnd">
              <a:solidFill>
                <a:schemeClr val="tx1"/>
              </a:solidFill>
              <a:round/>
              <a:headEnd/>
              <a:tailEnd/>
            </a:ln>
          </p:spPr>
          <p:txBody>
            <a:bodyPr/>
            <a:lstStyle/>
            <a:p>
              <a:endParaRPr lang="en-US"/>
            </a:p>
          </p:txBody>
        </p:sp>
        <p:sp>
          <p:nvSpPr>
            <p:cNvPr id="42021" name="Freeform 60"/>
            <p:cNvSpPr>
              <a:spLocks/>
            </p:cNvSpPr>
            <p:nvPr/>
          </p:nvSpPr>
          <p:spPr bwMode="auto">
            <a:xfrm>
              <a:off x="4534" y="2611"/>
              <a:ext cx="145" cy="225"/>
            </a:xfrm>
            <a:custGeom>
              <a:avLst/>
              <a:gdLst>
                <a:gd name="T0" fmla="*/ 0 w 145"/>
                <a:gd name="T1" fmla="*/ 0 h 225"/>
                <a:gd name="T2" fmla="*/ 144 w 145"/>
                <a:gd name="T3" fmla="*/ 161 h 225"/>
                <a:gd name="T4" fmla="*/ 15 w 145"/>
                <a:gd name="T5" fmla="*/ 224 h 225"/>
                <a:gd name="T6" fmla="*/ 0 w 145"/>
                <a:gd name="T7" fmla="*/ 0 h 225"/>
                <a:gd name="T8" fmla="*/ 0 60000 65536"/>
                <a:gd name="T9" fmla="*/ 0 60000 65536"/>
                <a:gd name="T10" fmla="*/ 0 60000 65536"/>
                <a:gd name="T11" fmla="*/ 0 60000 65536"/>
                <a:gd name="T12" fmla="*/ 0 w 145"/>
                <a:gd name="T13" fmla="*/ 0 h 225"/>
                <a:gd name="T14" fmla="*/ 145 w 145"/>
                <a:gd name="T15" fmla="*/ 225 h 225"/>
              </a:gdLst>
              <a:ahLst/>
              <a:cxnLst>
                <a:cxn ang="T8">
                  <a:pos x="T0" y="T1"/>
                </a:cxn>
                <a:cxn ang="T9">
                  <a:pos x="T2" y="T3"/>
                </a:cxn>
                <a:cxn ang="T10">
                  <a:pos x="T4" y="T5"/>
                </a:cxn>
                <a:cxn ang="T11">
                  <a:pos x="T6" y="T7"/>
                </a:cxn>
              </a:cxnLst>
              <a:rect l="T12" t="T13" r="T14" b="T15"/>
              <a:pathLst>
                <a:path w="145" h="225">
                  <a:moveTo>
                    <a:pt x="0" y="0"/>
                  </a:moveTo>
                  <a:lnTo>
                    <a:pt x="144" y="161"/>
                  </a:lnTo>
                  <a:lnTo>
                    <a:pt x="15" y="224"/>
                  </a:lnTo>
                  <a:lnTo>
                    <a:pt x="0" y="0"/>
                  </a:lnTo>
                </a:path>
              </a:pathLst>
            </a:custGeom>
            <a:noFill/>
            <a:ln w="28575" cap="rnd">
              <a:solidFill>
                <a:schemeClr val="tx1"/>
              </a:solidFill>
              <a:round/>
              <a:headEnd/>
              <a:tailEnd/>
            </a:ln>
          </p:spPr>
          <p:txBody>
            <a:bodyPr/>
            <a:lstStyle/>
            <a:p>
              <a:endParaRPr lang="en-US"/>
            </a:p>
          </p:txBody>
        </p:sp>
        <p:sp>
          <p:nvSpPr>
            <p:cNvPr id="42022" name="Line 61"/>
            <p:cNvSpPr>
              <a:spLocks noChangeShapeType="1"/>
            </p:cNvSpPr>
            <p:nvPr/>
          </p:nvSpPr>
          <p:spPr bwMode="auto">
            <a:xfrm>
              <a:off x="2384" y="2784"/>
              <a:ext cx="304" cy="422"/>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42023" name="Line 62"/>
            <p:cNvSpPr>
              <a:spLocks noChangeShapeType="1"/>
            </p:cNvSpPr>
            <p:nvPr/>
          </p:nvSpPr>
          <p:spPr bwMode="auto">
            <a:xfrm flipH="1">
              <a:off x="3936" y="2784"/>
              <a:ext cx="326" cy="422"/>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42024" name="Line 63"/>
            <p:cNvSpPr>
              <a:spLocks noChangeShapeType="1"/>
            </p:cNvSpPr>
            <p:nvPr/>
          </p:nvSpPr>
          <p:spPr bwMode="auto">
            <a:xfrm>
              <a:off x="4608" y="2784"/>
              <a:ext cx="240" cy="422"/>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42025" name="Line 64"/>
            <p:cNvSpPr>
              <a:spLocks noChangeShapeType="1"/>
            </p:cNvSpPr>
            <p:nvPr/>
          </p:nvSpPr>
          <p:spPr bwMode="auto">
            <a:xfrm flipV="1">
              <a:off x="1728" y="2784"/>
              <a:ext cx="288" cy="432"/>
            </a:xfrm>
            <a:prstGeom prst="line">
              <a:avLst/>
            </a:prstGeom>
            <a:noFill/>
            <a:ln w="28575">
              <a:solidFill>
                <a:schemeClr val="tx1"/>
              </a:solidFill>
              <a:round/>
              <a:headEnd type="none" w="sm" len="sm"/>
              <a:tailEnd type="none" w="lg" len="lg"/>
            </a:ln>
          </p:spPr>
          <p:txBody>
            <a:bodyPr wrap="none" anchor="ctr"/>
            <a:lstStyle/>
            <a:p>
              <a:endParaRPr lang="en-US"/>
            </a:p>
          </p:txBody>
        </p:sp>
      </p:grpSp>
      <p:sp>
        <p:nvSpPr>
          <p:cNvPr id="41988" name="Text Box 65"/>
          <p:cNvSpPr txBox="1">
            <a:spLocks noChangeArrowheads="1"/>
          </p:cNvSpPr>
          <p:nvPr/>
        </p:nvSpPr>
        <p:spPr bwMode="auto">
          <a:xfrm>
            <a:off x="1447800" y="3276600"/>
            <a:ext cx="1219200" cy="336550"/>
          </a:xfrm>
          <a:prstGeom prst="rect">
            <a:avLst/>
          </a:prstGeom>
          <a:noFill/>
          <a:ln w="9525">
            <a:noFill/>
            <a:miter lim="800000"/>
            <a:headEnd/>
            <a:tailEnd/>
          </a:ln>
        </p:spPr>
        <p:txBody>
          <a:bodyPr lIns="107950" tIns="53975" rIns="107950" bIns="53975">
            <a:spAutoFit/>
          </a:bodyPr>
          <a:lstStyle/>
          <a:p>
            <a:pPr>
              <a:spcBef>
                <a:spcPct val="50000"/>
              </a:spcBef>
            </a:pPr>
            <a:r>
              <a:rPr lang="en-US" sz="1500"/>
              <a:t>seller</a:t>
            </a:r>
          </a:p>
        </p:txBody>
      </p:sp>
      <p:sp>
        <p:nvSpPr>
          <p:cNvPr id="41989" name="Text Box 66"/>
          <p:cNvSpPr txBox="1">
            <a:spLocks noChangeArrowheads="1"/>
          </p:cNvSpPr>
          <p:nvPr/>
        </p:nvSpPr>
        <p:spPr bwMode="auto">
          <a:xfrm>
            <a:off x="2971800" y="3276600"/>
            <a:ext cx="1219200" cy="336550"/>
          </a:xfrm>
          <a:prstGeom prst="rect">
            <a:avLst/>
          </a:prstGeom>
          <a:noFill/>
          <a:ln w="9525">
            <a:noFill/>
            <a:miter lim="800000"/>
            <a:headEnd/>
            <a:tailEnd/>
          </a:ln>
        </p:spPr>
        <p:txBody>
          <a:bodyPr lIns="107950" tIns="53975" rIns="107950" bIns="53975">
            <a:spAutoFit/>
          </a:bodyPr>
          <a:lstStyle/>
          <a:p>
            <a:pPr>
              <a:spcBef>
                <a:spcPct val="50000"/>
              </a:spcBef>
            </a:pPr>
            <a:r>
              <a:rPr lang="en-US" sz="1500"/>
              <a:t>buyer</a:t>
            </a:r>
          </a:p>
        </p:txBody>
      </p:sp>
      <p:sp>
        <p:nvSpPr>
          <p:cNvPr id="41990" name="Text Box 67"/>
          <p:cNvSpPr txBox="1">
            <a:spLocks noChangeArrowheads="1"/>
          </p:cNvSpPr>
          <p:nvPr/>
        </p:nvSpPr>
        <p:spPr bwMode="auto">
          <a:xfrm>
            <a:off x="5257800" y="3276600"/>
            <a:ext cx="1219200" cy="336550"/>
          </a:xfrm>
          <a:prstGeom prst="rect">
            <a:avLst/>
          </a:prstGeom>
          <a:noFill/>
          <a:ln w="9525">
            <a:noFill/>
            <a:miter lim="800000"/>
            <a:headEnd/>
            <a:tailEnd/>
          </a:ln>
        </p:spPr>
        <p:txBody>
          <a:bodyPr lIns="107950" tIns="53975" rIns="107950" bIns="53975">
            <a:spAutoFit/>
          </a:bodyPr>
          <a:lstStyle/>
          <a:p>
            <a:pPr>
              <a:spcBef>
                <a:spcPct val="50000"/>
              </a:spcBef>
            </a:pPr>
            <a:r>
              <a:rPr lang="en-US" sz="1500"/>
              <a:t>item sold</a:t>
            </a:r>
          </a:p>
        </p:txBody>
      </p:sp>
      <p:sp>
        <p:nvSpPr>
          <p:cNvPr id="41991" name="Text Box 68"/>
          <p:cNvSpPr txBox="1">
            <a:spLocks noChangeArrowheads="1"/>
          </p:cNvSpPr>
          <p:nvPr/>
        </p:nvSpPr>
        <p:spPr bwMode="auto">
          <a:xfrm>
            <a:off x="6553200" y="3276600"/>
            <a:ext cx="2133600" cy="336550"/>
          </a:xfrm>
          <a:prstGeom prst="rect">
            <a:avLst/>
          </a:prstGeom>
          <a:noFill/>
          <a:ln w="9525">
            <a:noFill/>
            <a:miter lim="800000"/>
            <a:headEnd/>
            <a:tailEnd/>
          </a:ln>
        </p:spPr>
        <p:txBody>
          <a:bodyPr lIns="107950" tIns="53975" rIns="107950" bIns="53975">
            <a:spAutoFit/>
          </a:bodyPr>
          <a:lstStyle/>
          <a:p>
            <a:pPr>
              <a:spcBef>
                <a:spcPct val="50000"/>
              </a:spcBef>
            </a:pPr>
            <a:r>
              <a:rPr lang="en-US" sz="1500"/>
              <a:t>shipping mechanism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sp>
        <p:nvSpPr>
          <p:cNvPr id="5" name="Slide Number Placeholder 4"/>
          <p:cNvSpPr>
            <a:spLocks noGrp="1"/>
          </p:cNvSpPr>
          <p:nvPr>
            <p:ph type="sldNum" sz="quarter" idx="12"/>
          </p:nvPr>
        </p:nvSpPr>
        <p:spPr/>
        <p:txBody>
          <a:bodyPr/>
          <a:lstStyle/>
          <a:p>
            <a:r>
              <a:rPr lang="nb-NO" smtClean="0"/>
              <a:t>Introduction to Object-oriented Software Development, page no. </a:t>
            </a:r>
            <a:fld id="{6FC1928F-8077-41BA-BE1E-69BB08E0D9C2}" type="slidenum">
              <a:rPr lang="en-US" smtClean="0"/>
              <a:pPr/>
              <a:t>16</a:t>
            </a:fld>
            <a:r>
              <a:rPr lang="nb-NO" smtClean="0"/>
              <a:t>, </a:t>
            </a:r>
            <a:endParaRPr lang="en-US"/>
          </a:p>
        </p:txBody>
      </p:sp>
      <p:pic>
        <p:nvPicPr>
          <p:cNvPr id="111618" name="Picture 2" descr="https://www.researchgate.net/profile/Rocco_De_Nicola/publication/226891682/figure/fig1/AS:393852448985090@1470913149450/Class-diagram-of-the-airport-example.png"/>
          <p:cNvPicPr>
            <a:picLocks noChangeAspect="1" noChangeArrowheads="1"/>
          </p:cNvPicPr>
          <p:nvPr/>
        </p:nvPicPr>
        <p:blipFill>
          <a:blip r:embed="rId2"/>
          <a:srcRect/>
          <a:stretch>
            <a:fillRect/>
          </a:stretch>
        </p:blipFill>
        <p:spPr bwMode="auto">
          <a:xfrm>
            <a:off x="533400" y="609778"/>
            <a:ext cx="8305800" cy="6234237"/>
          </a:xfrm>
          <a:prstGeom prst="rect">
            <a:avLst/>
          </a:prstGeom>
          <a:noFill/>
        </p:spPr>
      </p:pic>
      <p:sp>
        <p:nvSpPr>
          <p:cNvPr id="7" name="Title 1"/>
          <p:cNvSpPr>
            <a:spLocks noGrp="1"/>
          </p:cNvSpPr>
          <p:nvPr>
            <p:ph type="title"/>
          </p:nvPr>
        </p:nvSpPr>
        <p:spPr>
          <a:xfrm>
            <a:off x="685800" y="228600"/>
            <a:ext cx="7467600" cy="334962"/>
          </a:xfrm>
        </p:spPr>
        <p:txBody>
          <a:bodyPr>
            <a:normAutofit fontScale="90000"/>
          </a:bodyPr>
          <a:lstStyle/>
          <a:p>
            <a:r>
              <a:rPr lang="en-US" sz="3100" b="1" dirty="0" smtClean="0"/>
              <a:t>Class diagram for airlines system</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112642" name="Picture 2" descr="https://user-images.githubusercontent.com/41892175/46253879-bab12c00-c4b8-11e8-972f-dc58ada772b8.jpg"/>
          <p:cNvPicPr>
            <a:picLocks noChangeAspect="1" noChangeArrowheads="1"/>
          </p:cNvPicPr>
          <p:nvPr/>
        </p:nvPicPr>
        <p:blipFill>
          <a:blip r:embed="rId2"/>
          <a:srcRect/>
          <a:stretch>
            <a:fillRect/>
          </a:stretch>
        </p:blipFill>
        <p:spPr bwMode="auto">
          <a:xfrm>
            <a:off x="0" y="490131"/>
            <a:ext cx="9144000" cy="6364042"/>
          </a:xfrm>
          <a:prstGeom prst="rect">
            <a:avLst/>
          </a:prstGeom>
          <a:noFill/>
        </p:spPr>
      </p:pic>
      <p:sp>
        <p:nvSpPr>
          <p:cNvPr id="8" name="Rectangle 7"/>
          <p:cNvSpPr/>
          <p:nvPr/>
        </p:nvSpPr>
        <p:spPr>
          <a:xfrm>
            <a:off x="0" y="0"/>
            <a:ext cx="9144000" cy="369332"/>
          </a:xfrm>
          <a:prstGeom prst="rect">
            <a:avLst/>
          </a:prstGeom>
        </p:spPr>
        <p:txBody>
          <a:bodyPr wrap="square">
            <a:spAutoFit/>
          </a:bodyPr>
          <a:lstStyle/>
          <a:p>
            <a:r>
              <a:rPr lang="en-US" i="1" dirty="0" smtClean="0"/>
              <a:t>UML class diagram that models the working of computer labs in your department</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467600" cy="334962"/>
          </a:xfrm>
        </p:spPr>
        <p:txBody>
          <a:bodyPr>
            <a:normAutofit fontScale="90000"/>
          </a:bodyPr>
          <a:lstStyle/>
          <a:p>
            <a:r>
              <a:rPr lang="en-US" sz="3100" b="1" dirty="0" smtClean="0"/>
              <a:t>Class diagram for a hotel management system</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114690" name="Picture 2" descr="class diagram template for hotel management"/>
          <p:cNvPicPr>
            <a:picLocks noChangeAspect="1" noChangeArrowheads="1"/>
          </p:cNvPicPr>
          <p:nvPr/>
        </p:nvPicPr>
        <p:blipFill>
          <a:blip r:embed="rId2"/>
          <a:srcRect/>
          <a:stretch>
            <a:fillRect/>
          </a:stretch>
        </p:blipFill>
        <p:spPr bwMode="auto">
          <a:xfrm>
            <a:off x="304800" y="657224"/>
            <a:ext cx="8615718" cy="6200776"/>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715962"/>
          </a:xfrm>
        </p:spPr>
        <p:txBody>
          <a:bodyPr>
            <a:normAutofit fontScale="90000"/>
          </a:bodyPr>
          <a:lstStyle/>
          <a:p>
            <a:r>
              <a:rPr lang="en-US" b="1" dirty="0" smtClean="0"/>
              <a:t>Class diagram for an ATM system</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115714" name="Picture 2" descr="class diagram template for atm system"/>
          <p:cNvPicPr>
            <a:picLocks noChangeAspect="1" noChangeArrowheads="1"/>
          </p:cNvPicPr>
          <p:nvPr/>
        </p:nvPicPr>
        <p:blipFill>
          <a:blip r:embed="rId2"/>
          <a:srcRect/>
          <a:stretch>
            <a:fillRect/>
          </a:stretch>
        </p:blipFill>
        <p:spPr bwMode="auto">
          <a:xfrm>
            <a:off x="381000" y="1104899"/>
            <a:ext cx="8229600" cy="5753101"/>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a:xfrm>
            <a:off x="685800" y="228600"/>
            <a:ext cx="7772400" cy="1143000"/>
          </a:xfrm>
        </p:spPr>
        <p:txBody>
          <a:bodyPr>
            <a:normAutofit fontScale="90000"/>
          </a:bodyPr>
          <a:lstStyle/>
          <a:p>
            <a:r>
              <a:rPr lang="en-US" sz="4000" b="1" dirty="0">
                <a:solidFill>
                  <a:schemeClr val="accent2"/>
                </a:solidFill>
                <a:latin typeface="Times New Roman" pitchFamily="18" charset="0"/>
                <a:cs typeface="Times New Roman" pitchFamily="18" charset="0"/>
              </a:rPr>
              <a:t>Class and Object as Defined by Booch, Rumbaugh and Jacobson</a:t>
            </a:r>
          </a:p>
        </p:txBody>
      </p:sp>
      <p:sp>
        <p:nvSpPr>
          <p:cNvPr id="23555" name="Rectangle 1027"/>
          <p:cNvSpPr>
            <a:spLocks noGrp="1" noChangeArrowheads="1"/>
          </p:cNvSpPr>
          <p:nvPr>
            <p:ph idx="1"/>
          </p:nvPr>
        </p:nvSpPr>
        <p:spPr>
          <a:xfrm>
            <a:off x="228600" y="1905000"/>
            <a:ext cx="8763000" cy="4114800"/>
          </a:xfrm>
        </p:spPr>
        <p:txBody>
          <a:bodyPr>
            <a:normAutofit/>
          </a:bodyPr>
          <a:lstStyle/>
          <a:p>
            <a:pPr>
              <a:spcAft>
                <a:spcPct val="25000"/>
              </a:spcAft>
            </a:pPr>
            <a:r>
              <a:rPr lang="en-US" sz="3600" b="1" dirty="0">
                <a:solidFill>
                  <a:srgbClr val="FF0000"/>
                </a:solidFill>
                <a:latin typeface="Times New Roman" pitchFamily="18" charset="0"/>
                <a:cs typeface="Times New Roman" pitchFamily="18" charset="0"/>
              </a:rPr>
              <a:t>Class</a:t>
            </a:r>
            <a:r>
              <a:rPr lang="en-US" dirty="0">
                <a:latin typeface="Times New Roman" pitchFamily="18" charset="0"/>
                <a:cs typeface="Times New Roman" pitchFamily="18" charset="0"/>
              </a:rPr>
              <a:t>: A description of a set of objects that share the same attributes, operations, relationships, and semantics.</a:t>
            </a:r>
          </a:p>
          <a:p>
            <a:pPr>
              <a:spcAft>
                <a:spcPct val="25000"/>
              </a:spcAft>
            </a:pPr>
            <a:r>
              <a:rPr lang="en-US" sz="3600" b="1" dirty="0">
                <a:solidFill>
                  <a:srgbClr val="FF0000"/>
                </a:solidFill>
                <a:latin typeface="Times New Roman" pitchFamily="18" charset="0"/>
                <a:cs typeface="Times New Roman" pitchFamily="18" charset="0"/>
              </a:rPr>
              <a:t>Object</a:t>
            </a:r>
            <a:r>
              <a:rPr lang="en-US" dirty="0">
                <a:latin typeface="Times New Roman" pitchFamily="18" charset="0"/>
                <a:cs typeface="Times New Roman" pitchFamily="18" charset="0"/>
              </a:rPr>
              <a:t>: A concrete manifestation of an abstraction; an entity with a well defined boundary and identity that encapsulates state and behavior; an instance of a class.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BB1A8866-9B1E-4C3F-B688-5E255CE1165A}" type="slidenum">
              <a:rPr lang="en-US" smtClean="0"/>
              <a:pPr>
                <a:defRPr/>
              </a:pPr>
              <a:t>20</a:t>
            </a:fld>
            <a:endParaRPr lang="en-US"/>
          </a:p>
        </p:txBody>
      </p:sp>
      <p:pic>
        <p:nvPicPr>
          <p:cNvPr id="13314" name="Picture 2"/>
          <p:cNvPicPr>
            <a:picLocks noChangeAspect="1" noChangeArrowheads="1"/>
          </p:cNvPicPr>
          <p:nvPr/>
        </p:nvPicPr>
        <p:blipFill>
          <a:blip r:embed="rId2"/>
          <a:srcRect/>
          <a:stretch>
            <a:fillRect/>
          </a:stretch>
        </p:blipFill>
        <p:spPr bwMode="auto">
          <a:xfrm>
            <a:off x="2171700" y="28575"/>
            <a:ext cx="4800600" cy="679926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BB1A8866-9B1E-4C3F-B688-5E255CE1165A}" type="slidenum">
              <a:rPr lang="en-US" smtClean="0"/>
              <a:pPr>
                <a:defRPr/>
              </a:pPr>
              <a:t>21</a:t>
            </a:fld>
            <a:endParaRPr lang="en-US"/>
          </a:p>
        </p:txBody>
      </p:sp>
      <p:pic>
        <p:nvPicPr>
          <p:cNvPr id="14338" name="Picture 2"/>
          <p:cNvPicPr>
            <a:picLocks noChangeAspect="1" noChangeArrowheads="1"/>
          </p:cNvPicPr>
          <p:nvPr/>
        </p:nvPicPr>
        <p:blipFill>
          <a:blip r:embed="rId2"/>
          <a:srcRect/>
          <a:stretch>
            <a:fillRect/>
          </a:stretch>
        </p:blipFill>
        <p:spPr bwMode="auto">
          <a:xfrm>
            <a:off x="228600" y="304800"/>
            <a:ext cx="8534400" cy="647322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p:cNvSpPr>
            <a:spLocks noGrp="1"/>
          </p:cNvSpPr>
          <p:nvPr>
            <p:ph type="sldNum" sz="quarter" idx="10"/>
          </p:nvPr>
        </p:nvSpPr>
        <p:spPr>
          <a:noFill/>
        </p:spPr>
        <p:txBody>
          <a:bodyPr/>
          <a:lstStyle/>
          <a:p>
            <a:fld id="{6C950DDB-8781-4972-9836-E4B49581F795}" type="slidenum">
              <a:rPr lang="en-US" smtClean="0"/>
              <a:pPr/>
              <a:t>22</a:t>
            </a:fld>
            <a:endParaRPr lang="en-US" smtClean="0"/>
          </a:p>
        </p:txBody>
      </p:sp>
      <p:sp>
        <p:nvSpPr>
          <p:cNvPr id="15363" name="AutoShape 2"/>
          <p:cNvSpPr>
            <a:spLocks noChangeArrowheads="1"/>
          </p:cNvSpPr>
          <p:nvPr/>
        </p:nvSpPr>
        <p:spPr bwMode="auto">
          <a:xfrm>
            <a:off x="4343400" y="3581400"/>
            <a:ext cx="762000" cy="762000"/>
          </a:xfrm>
          <a:prstGeom prst="rightArrow">
            <a:avLst>
              <a:gd name="adj1" fmla="val 43333"/>
              <a:gd name="adj2" fmla="val 51620"/>
            </a:avLst>
          </a:prstGeom>
          <a:solidFill>
            <a:srgbClr val="FF33CC"/>
          </a:solidFill>
          <a:ln w="28575">
            <a:noFill/>
            <a:miter lim="800000"/>
            <a:headEnd type="none" w="sm" len="sm"/>
            <a:tailEnd type="none" w="lg" len="lg"/>
          </a:ln>
        </p:spPr>
        <p:txBody>
          <a:bodyPr wrap="none" anchor="ctr"/>
          <a:lstStyle/>
          <a:p>
            <a:endParaRPr lang="en-US"/>
          </a:p>
        </p:txBody>
      </p:sp>
      <p:grpSp>
        <p:nvGrpSpPr>
          <p:cNvPr id="2" name="Group 3"/>
          <p:cNvGrpSpPr>
            <a:grpSpLocks/>
          </p:cNvGrpSpPr>
          <p:nvPr/>
        </p:nvGrpSpPr>
        <p:grpSpPr bwMode="auto">
          <a:xfrm>
            <a:off x="6019800" y="2286000"/>
            <a:ext cx="2590800" cy="1524000"/>
            <a:chOff x="192" y="1728"/>
            <a:chExt cx="1632" cy="960"/>
          </a:xfrm>
        </p:grpSpPr>
        <p:sp>
          <p:nvSpPr>
            <p:cNvPr id="15386" name="Rectangle 4"/>
            <p:cNvSpPr>
              <a:spLocks noChangeArrowheads="1"/>
            </p:cNvSpPr>
            <p:nvPr/>
          </p:nvSpPr>
          <p:spPr bwMode="auto">
            <a:xfrm>
              <a:off x="192" y="1728"/>
              <a:ext cx="1632" cy="960"/>
            </a:xfrm>
            <a:prstGeom prst="rect">
              <a:avLst/>
            </a:prstGeom>
            <a:noFill/>
            <a:ln w="28575">
              <a:solidFill>
                <a:schemeClr val="tx1"/>
              </a:solidFill>
              <a:miter lim="800000"/>
              <a:headEnd type="none" w="sm" len="sm"/>
              <a:tailEnd type="none" w="lg" len="lg"/>
            </a:ln>
          </p:spPr>
          <p:txBody>
            <a:bodyPr lIns="0" tIns="0" rIns="0" bIns="0" anchor="ctr">
              <a:spAutoFit/>
            </a:bodyPr>
            <a:lstStyle/>
            <a:p>
              <a:endParaRPr lang="en-US"/>
            </a:p>
          </p:txBody>
        </p:sp>
        <p:sp>
          <p:nvSpPr>
            <p:cNvPr id="15387" name="Text Box 5"/>
            <p:cNvSpPr txBox="1">
              <a:spLocks noChangeArrowheads="1"/>
            </p:cNvSpPr>
            <p:nvPr/>
          </p:nvSpPr>
          <p:spPr bwMode="auto">
            <a:xfrm>
              <a:off x="268" y="1776"/>
              <a:ext cx="1472" cy="230"/>
            </a:xfrm>
            <a:prstGeom prst="rect">
              <a:avLst/>
            </a:prstGeom>
            <a:noFill/>
            <a:ln w="28575">
              <a:noFill/>
              <a:miter lim="800000"/>
              <a:headEnd type="none" w="sm" len="sm"/>
              <a:tailEnd type="none" w="lg" len="lg"/>
            </a:ln>
          </p:spPr>
          <p:txBody>
            <a:bodyPr wrap="none" lIns="0" tIns="0" rIns="0" bIns="0">
              <a:spAutoFit/>
            </a:bodyPr>
            <a:lstStyle/>
            <a:p>
              <a:pPr algn="ctr"/>
              <a:r>
                <a:rPr lang="en-US" b="1" u="sng"/>
                <a:t>:CourseOffering</a:t>
              </a:r>
              <a:endParaRPr lang="en-US" u="sng"/>
            </a:p>
          </p:txBody>
        </p:sp>
        <p:sp>
          <p:nvSpPr>
            <p:cNvPr id="15388" name="Line 6"/>
            <p:cNvSpPr>
              <a:spLocks noChangeShapeType="1"/>
            </p:cNvSpPr>
            <p:nvPr/>
          </p:nvSpPr>
          <p:spPr bwMode="auto">
            <a:xfrm>
              <a:off x="192" y="2064"/>
              <a:ext cx="1632" cy="0"/>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15389" name="Text Box 7"/>
            <p:cNvSpPr txBox="1">
              <a:spLocks noChangeArrowheads="1"/>
            </p:cNvSpPr>
            <p:nvPr/>
          </p:nvSpPr>
          <p:spPr bwMode="auto">
            <a:xfrm>
              <a:off x="192" y="2064"/>
              <a:ext cx="1632" cy="577"/>
            </a:xfrm>
            <a:prstGeom prst="rect">
              <a:avLst/>
            </a:prstGeom>
            <a:noFill/>
            <a:ln w="28575">
              <a:noFill/>
              <a:miter lim="800000"/>
              <a:headEnd type="none" w="sm" len="sm"/>
              <a:tailEnd type="none" w="lg" len="lg"/>
            </a:ln>
          </p:spPr>
          <p:txBody>
            <a:bodyPr>
              <a:spAutoFit/>
            </a:bodyPr>
            <a:lstStyle/>
            <a:p>
              <a:r>
                <a:rPr lang="en-US" sz="1800"/>
                <a:t>number = 101</a:t>
              </a:r>
            </a:p>
            <a:p>
              <a:r>
                <a:rPr lang="en-US" sz="1800"/>
                <a:t>startTime = 900</a:t>
              </a:r>
            </a:p>
            <a:p>
              <a:r>
                <a:rPr lang="en-US" sz="1800"/>
                <a:t>endTime = 1100</a:t>
              </a:r>
            </a:p>
          </p:txBody>
        </p:sp>
      </p:grpSp>
      <p:grpSp>
        <p:nvGrpSpPr>
          <p:cNvPr id="3" name="Group 8"/>
          <p:cNvGrpSpPr>
            <a:grpSpLocks/>
          </p:cNvGrpSpPr>
          <p:nvPr/>
        </p:nvGrpSpPr>
        <p:grpSpPr bwMode="auto">
          <a:xfrm>
            <a:off x="6019800" y="4114800"/>
            <a:ext cx="2590800" cy="1524000"/>
            <a:chOff x="192" y="1728"/>
            <a:chExt cx="1632" cy="960"/>
          </a:xfrm>
        </p:grpSpPr>
        <p:sp>
          <p:nvSpPr>
            <p:cNvPr id="15382" name="Rectangle 9"/>
            <p:cNvSpPr>
              <a:spLocks noChangeArrowheads="1"/>
            </p:cNvSpPr>
            <p:nvPr/>
          </p:nvSpPr>
          <p:spPr bwMode="auto">
            <a:xfrm>
              <a:off x="192" y="1728"/>
              <a:ext cx="1632" cy="960"/>
            </a:xfrm>
            <a:prstGeom prst="rect">
              <a:avLst/>
            </a:prstGeom>
            <a:noFill/>
            <a:ln w="28575">
              <a:solidFill>
                <a:schemeClr val="tx1"/>
              </a:solidFill>
              <a:miter lim="800000"/>
              <a:headEnd type="none" w="sm" len="sm"/>
              <a:tailEnd type="none" w="lg" len="lg"/>
            </a:ln>
          </p:spPr>
          <p:txBody>
            <a:bodyPr lIns="0" tIns="0" rIns="0" bIns="0" anchor="ctr">
              <a:spAutoFit/>
            </a:bodyPr>
            <a:lstStyle/>
            <a:p>
              <a:endParaRPr lang="en-US"/>
            </a:p>
          </p:txBody>
        </p:sp>
        <p:sp>
          <p:nvSpPr>
            <p:cNvPr id="15383" name="Text Box 10"/>
            <p:cNvSpPr txBox="1">
              <a:spLocks noChangeArrowheads="1"/>
            </p:cNvSpPr>
            <p:nvPr/>
          </p:nvSpPr>
          <p:spPr bwMode="auto">
            <a:xfrm>
              <a:off x="268" y="1776"/>
              <a:ext cx="1472" cy="230"/>
            </a:xfrm>
            <a:prstGeom prst="rect">
              <a:avLst/>
            </a:prstGeom>
            <a:noFill/>
            <a:ln w="28575">
              <a:noFill/>
              <a:miter lim="800000"/>
              <a:headEnd type="none" w="sm" len="sm"/>
              <a:tailEnd type="none" w="lg" len="lg"/>
            </a:ln>
          </p:spPr>
          <p:txBody>
            <a:bodyPr wrap="none" lIns="0" tIns="0" rIns="0" bIns="0">
              <a:spAutoFit/>
            </a:bodyPr>
            <a:lstStyle/>
            <a:p>
              <a:pPr algn="ctr"/>
              <a:r>
                <a:rPr lang="en-US" b="1" u="sng"/>
                <a:t>:CourseOffering</a:t>
              </a:r>
              <a:endParaRPr lang="en-US" u="sng"/>
            </a:p>
          </p:txBody>
        </p:sp>
        <p:sp>
          <p:nvSpPr>
            <p:cNvPr id="15384" name="Line 11"/>
            <p:cNvSpPr>
              <a:spLocks noChangeShapeType="1"/>
            </p:cNvSpPr>
            <p:nvPr/>
          </p:nvSpPr>
          <p:spPr bwMode="auto">
            <a:xfrm>
              <a:off x="192" y="2064"/>
              <a:ext cx="1632" cy="0"/>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15385" name="Text Box 12"/>
            <p:cNvSpPr txBox="1">
              <a:spLocks noChangeArrowheads="1"/>
            </p:cNvSpPr>
            <p:nvPr/>
          </p:nvSpPr>
          <p:spPr bwMode="auto">
            <a:xfrm>
              <a:off x="192" y="2064"/>
              <a:ext cx="1632" cy="577"/>
            </a:xfrm>
            <a:prstGeom prst="rect">
              <a:avLst/>
            </a:prstGeom>
            <a:noFill/>
            <a:ln w="28575">
              <a:noFill/>
              <a:miter lim="800000"/>
              <a:headEnd type="none" w="sm" len="sm"/>
              <a:tailEnd type="none" w="lg" len="lg"/>
            </a:ln>
          </p:spPr>
          <p:txBody>
            <a:bodyPr>
              <a:spAutoFit/>
            </a:bodyPr>
            <a:lstStyle/>
            <a:p>
              <a:r>
                <a:rPr lang="en-US" sz="1800"/>
                <a:t>number = 104</a:t>
              </a:r>
            </a:p>
            <a:p>
              <a:r>
                <a:rPr lang="en-US" sz="1800"/>
                <a:t>startTime = 1300</a:t>
              </a:r>
            </a:p>
            <a:p>
              <a:r>
                <a:rPr lang="en-US" sz="1800"/>
                <a:t>endTime = 1500</a:t>
              </a:r>
            </a:p>
          </p:txBody>
        </p:sp>
      </p:grpSp>
      <p:grpSp>
        <p:nvGrpSpPr>
          <p:cNvPr id="4" name="Group 13"/>
          <p:cNvGrpSpPr>
            <a:grpSpLocks/>
          </p:cNvGrpSpPr>
          <p:nvPr/>
        </p:nvGrpSpPr>
        <p:grpSpPr bwMode="auto">
          <a:xfrm>
            <a:off x="990600" y="3200400"/>
            <a:ext cx="2362200" cy="1676400"/>
            <a:chOff x="576" y="1632"/>
            <a:chExt cx="1728" cy="1056"/>
          </a:xfrm>
        </p:grpSpPr>
        <p:grpSp>
          <p:nvGrpSpPr>
            <p:cNvPr id="5" name="Group 14"/>
            <p:cNvGrpSpPr>
              <a:grpSpLocks/>
            </p:cNvGrpSpPr>
            <p:nvPr/>
          </p:nvGrpSpPr>
          <p:grpSpPr bwMode="auto">
            <a:xfrm>
              <a:off x="576" y="1632"/>
              <a:ext cx="1728" cy="960"/>
              <a:chOff x="192" y="1728"/>
              <a:chExt cx="1632" cy="960"/>
            </a:xfrm>
          </p:grpSpPr>
          <p:sp>
            <p:nvSpPr>
              <p:cNvPr id="15378" name="Rectangle 15"/>
              <p:cNvSpPr>
                <a:spLocks noChangeArrowheads="1"/>
              </p:cNvSpPr>
              <p:nvPr/>
            </p:nvSpPr>
            <p:spPr bwMode="auto">
              <a:xfrm>
                <a:off x="192" y="1728"/>
                <a:ext cx="1632" cy="960"/>
              </a:xfrm>
              <a:prstGeom prst="rect">
                <a:avLst/>
              </a:prstGeom>
              <a:noFill/>
              <a:ln w="28575">
                <a:solidFill>
                  <a:schemeClr val="tx1"/>
                </a:solidFill>
                <a:miter lim="800000"/>
                <a:headEnd type="none" w="sm" len="sm"/>
                <a:tailEnd type="none" w="lg" len="lg"/>
              </a:ln>
            </p:spPr>
            <p:txBody>
              <a:bodyPr lIns="0" tIns="0" rIns="0" bIns="0" anchor="ctr">
                <a:spAutoFit/>
              </a:bodyPr>
              <a:lstStyle/>
              <a:p>
                <a:endParaRPr lang="en-US"/>
              </a:p>
            </p:txBody>
          </p:sp>
          <p:sp>
            <p:nvSpPr>
              <p:cNvPr id="15379" name="Text Box 16"/>
              <p:cNvSpPr txBox="1">
                <a:spLocks noChangeArrowheads="1"/>
              </p:cNvSpPr>
              <p:nvPr/>
            </p:nvSpPr>
            <p:spPr bwMode="auto">
              <a:xfrm>
                <a:off x="232" y="1776"/>
                <a:ext cx="1544" cy="230"/>
              </a:xfrm>
              <a:prstGeom prst="rect">
                <a:avLst/>
              </a:prstGeom>
              <a:noFill/>
              <a:ln w="28575">
                <a:noFill/>
                <a:miter lim="800000"/>
                <a:headEnd type="none" w="sm" len="sm"/>
                <a:tailEnd type="none" w="lg" len="lg"/>
              </a:ln>
            </p:spPr>
            <p:txBody>
              <a:bodyPr wrap="none" lIns="0" tIns="0" rIns="0" bIns="0">
                <a:spAutoFit/>
              </a:bodyPr>
              <a:lstStyle/>
              <a:p>
                <a:pPr algn="ctr"/>
                <a:r>
                  <a:rPr lang="en-US" b="1"/>
                  <a:t>CourseOffering</a:t>
                </a:r>
                <a:endParaRPr lang="en-US"/>
              </a:p>
            </p:txBody>
          </p:sp>
          <p:sp>
            <p:nvSpPr>
              <p:cNvPr id="15380" name="Line 17"/>
              <p:cNvSpPr>
                <a:spLocks noChangeShapeType="1"/>
              </p:cNvSpPr>
              <p:nvPr/>
            </p:nvSpPr>
            <p:spPr bwMode="auto">
              <a:xfrm>
                <a:off x="192" y="2064"/>
                <a:ext cx="1632" cy="0"/>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15381" name="Text Box 18"/>
              <p:cNvSpPr txBox="1">
                <a:spLocks noChangeArrowheads="1"/>
              </p:cNvSpPr>
              <p:nvPr/>
            </p:nvSpPr>
            <p:spPr bwMode="auto">
              <a:xfrm>
                <a:off x="192" y="2064"/>
                <a:ext cx="1632" cy="577"/>
              </a:xfrm>
              <a:prstGeom prst="rect">
                <a:avLst/>
              </a:prstGeom>
              <a:noFill/>
              <a:ln w="28575">
                <a:noFill/>
                <a:miter lim="800000"/>
                <a:headEnd type="none" w="sm" len="sm"/>
                <a:tailEnd type="none" w="lg" len="lg"/>
              </a:ln>
            </p:spPr>
            <p:txBody>
              <a:bodyPr>
                <a:spAutoFit/>
              </a:bodyPr>
              <a:lstStyle/>
              <a:p>
                <a:r>
                  <a:rPr lang="en-US" sz="1800"/>
                  <a:t>number</a:t>
                </a:r>
              </a:p>
              <a:p>
                <a:r>
                  <a:rPr lang="en-US" sz="1800"/>
                  <a:t>startTime </a:t>
                </a:r>
              </a:p>
              <a:p>
                <a:r>
                  <a:rPr lang="en-US" sz="1800"/>
                  <a:t>endTime</a:t>
                </a:r>
              </a:p>
            </p:txBody>
          </p:sp>
        </p:grpSp>
        <p:sp>
          <p:nvSpPr>
            <p:cNvPr id="15377" name="Rectangle 19"/>
            <p:cNvSpPr>
              <a:spLocks noChangeArrowheads="1"/>
            </p:cNvSpPr>
            <p:nvPr/>
          </p:nvSpPr>
          <p:spPr bwMode="auto">
            <a:xfrm>
              <a:off x="576" y="2592"/>
              <a:ext cx="1728" cy="96"/>
            </a:xfrm>
            <a:prstGeom prst="rect">
              <a:avLst/>
            </a:prstGeom>
            <a:noFill/>
            <a:ln w="28575">
              <a:solidFill>
                <a:schemeClr val="tx1"/>
              </a:solidFill>
              <a:miter lim="800000"/>
              <a:headEnd type="none" w="sm" len="sm"/>
              <a:tailEnd type="none" w="lg" len="lg"/>
            </a:ln>
          </p:spPr>
          <p:txBody>
            <a:bodyPr wrap="none" anchor="ctr"/>
            <a:lstStyle/>
            <a:p>
              <a:endParaRPr lang="en-US"/>
            </a:p>
          </p:txBody>
        </p:sp>
      </p:grpSp>
      <p:sp>
        <p:nvSpPr>
          <p:cNvPr id="15367" name="Text Box 20"/>
          <p:cNvSpPr txBox="1">
            <a:spLocks noChangeArrowheads="1"/>
          </p:cNvSpPr>
          <p:nvPr/>
        </p:nvSpPr>
        <p:spPr bwMode="auto">
          <a:xfrm>
            <a:off x="228600" y="1371600"/>
            <a:ext cx="2362200" cy="427038"/>
          </a:xfrm>
          <a:prstGeom prst="rect">
            <a:avLst/>
          </a:prstGeom>
          <a:noFill/>
          <a:ln w="12700">
            <a:noFill/>
            <a:miter lim="800000"/>
            <a:headEnd type="none" w="sm" len="sm"/>
            <a:tailEnd type="none" w="lg" len="lg"/>
          </a:ln>
        </p:spPr>
        <p:txBody>
          <a:bodyPr>
            <a:spAutoFit/>
          </a:bodyPr>
          <a:lstStyle/>
          <a:p>
            <a:pPr>
              <a:spcBef>
                <a:spcPct val="50000"/>
              </a:spcBef>
            </a:pPr>
            <a:r>
              <a:rPr lang="en-US" sz="2200" b="1" i="1">
                <a:solidFill>
                  <a:schemeClr val="accent2"/>
                </a:solidFill>
              </a:rPr>
              <a:t>Class</a:t>
            </a:r>
            <a:endParaRPr lang="en-US" sz="1800" b="1" i="1">
              <a:solidFill>
                <a:schemeClr val="accent2"/>
              </a:solidFill>
            </a:endParaRPr>
          </a:p>
        </p:txBody>
      </p:sp>
      <p:sp>
        <p:nvSpPr>
          <p:cNvPr id="15368" name="Line 21"/>
          <p:cNvSpPr>
            <a:spLocks noChangeShapeType="1"/>
          </p:cNvSpPr>
          <p:nvPr/>
        </p:nvSpPr>
        <p:spPr bwMode="auto">
          <a:xfrm>
            <a:off x="1371600" y="1676400"/>
            <a:ext cx="1828800" cy="1524000"/>
          </a:xfrm>
          <a:prstGeom prst="line">
            <a:avLst/>
          </a:prstGeom>
          <a:noFill/>
          <a:ln w="12700">
            <a:solidFill>
              <a:schemeClr val="accent2"/>
            </a:solidFill>
            <a:round/>
            <a:headEnd type="none" w="sm" len="sm"/>
            <a:tailEnd type="triangle" w="lg" len="lg"/>
          </a:ln>
        </p:spPr>
        <p:txBody>
          <a:bodyPr wrap="none" anchor="ctr"/>
          <a:lstStyle/>
          <a:p>
            <a:endParaRPr lang="en-US"/>
          </a:p>
        </p:txBody>
      </p:sp>
      <p:sp>
        <p:nvSpPr>
          <p:cNvPr id="15369" name="Text Box 22"/>
          <p:cNvSpPr txBox="1">
            <a:spLocks noChangeArrowheads="1"/>
          </p:cNvSpPr>
          <p:nvPr/>
        </p:nvSpPr>
        <p:spPr bwMode="auto">
          <a:xfrm>
            <a:off x="304800" y="2057400"/>
            <a:ext cx="2362200" cy="427038"/>
          </a:xfrm>
          <a:prstGeom prst="rect">
            <a:avLst/>
          </a:prstGeom>
          <a:noFill/>
          <a:ln w="12700">
            <a:noFill/>
            <a:miter lim="800000"/>
            <a:headEnd type="none" w="sm" len="sm"/>
            <a:tailEnd type="none" w="lg" len="lg"/>
          </a:ln>
        </p:spPr>
        <p:txBody>
          <a:bodyPr>
            <a:spAutoFit/>
          </a:bodyPr>
          <a:lstStyle/>
          <a:p>
            <a:pPr>
              <a:spcBef>
                <a:spcPct val="50000"/>
              </a:spcBef>
            </a:pPr>
            <a:r>
              <a:rPr lang="en-US" sz="2200" b="1" i="1">
                <a:solidFill>
                  <a:schemeClr val="accent2"/>
                </a:solidFill>
              </a:rPr>
              <a:t>Attribute</a:t>
            </a:r>
            <a:endParaRPr lang="en-US" sz="1800" b="1" i="1">
              <a:solidFill>
                <a:schemeClr val="accent2"/>
              </a:solidFill>
            </a:endParaRPr>
          </a:p>
        </p:txBody>
      </p:sp>
      <p:sp>
        <p:nvSpPr>
          <p:cNvPr id="15370" name="Line 23"/>
          <p:cNvSpPr>
            <a:spLocks noChangeShapeType="1"/>
          </p:cNvSpPr>
          <p:nvPr/>
        </p:nvSpPr>
        <p:spPr bwMode="auto">
          <a:xfrm>
            <a:off x="533400" y="2514600"/>
            <a:ext cx="533400" cy="1295400"/>
          </a:xfrm>
          <a:prstGeom prst="line">
            <a:avLst/>
          </a:prstGeom>
          <a:noFill/>
          <a:ln w="12700">
            <a:solidFill>
              <a:schemeClr val="accent2"/>
            </a:solidFill>
            <a:round/>
            <a:headEnd type="none" w="sm" len="sm"/>
            <a:tailEnd type="triangle" w="lg" len="lg"/>
          </a:ln>
        </p:spPr>
        <p:txBody>
          <a:bodyPr wrap="none" anchor="ctr"/>
          <a:lstStyle/>
          <a:p>
            <a:endParaRPr lang="en-US"/>
          </a:p>
        </p:txBody>
      </p:sp>
      <p:sp>
        <p:nvSpPr>
          <p:cNvPr id="15371" name="Text Box 24"/>
          <p:cNvSpPr txBox="1">
            <a:spLocks noChangeArrowheads="1"/>
          </p:cNvSpPr>
          <p:nvPr/>
        </p:nvSpPr>
        <p:spPr bwMode="auto">
          <a:xfrm>
            <a:off x="5181600" y="1219200"/>
            <a:ext cx="2362200" cy="427038"/>
          </a:xfrm>
          <a:prstGeom prst="rect">
            <a:avLst/>
          </a:prstGeom>
          <a:noFill/>
          <a:ln w="12700">
            <a:noFill/>
            <a:miter lim="800000"/>
            <a:headEnd type="none" w="sm" len="sm"/>
            <a:tailEnd type="none" w="lg" len="lg"/>
          </a:ln>
        </p:spPr>
        <p:txBody>
          <a:bodyPr>
            <a:spAutoFit/>
          </a:bodyPr>
          <a:lstStyle/>
          <a:p>
            <a:pPr>
              <a:spcBef>
                <a:spcPct val="50000"/>
              </a:spcBef>
            </a:pPr>
            <a:r>
              <a:rPr lang="en-US" sz="2200" b="1" i="1">
                <a:solidFill>
                  <a:schemeClr val="accent2"/>
                </a:solidFill>
              </a:rPr>
              <a:t>Object</a:t>
            </a:r>
            <a:endParaRPr lang="en-US" sz="1800" b="1" i="1">
              <a:solidFill>
                <a:schemeClr val="accent2"/>
              </a:solidFill>
            </a:endParaRPr>
          </a:p>
        </p:txBody>
      </p:sp>
      <p:sp>
        <p:nvSpPr>
          <p:cNvPr id="15372" name="Line 25"/>
          <p:cNvSpPr>
            <a:spLocks noChangeShapeType="1"/>
          </p:cNvSpPr>
          <p:nvPr/>
        </p:nvSpPr>
        <p:spPr bwMode="auto">
          <a:xfrm>
            <a:off x="6248400" y="1600200"/>
            <a:ext cx="533400" cy="685800"/>
          </a:xfrm>
          <a:prstGeom prst="line">
            <a:avLst/>
          </a:prstGeom>
          <a:noFill/>
          <a:ln w="12700">
            <a:solidFill>
              <a:schemeClr val="accent2"/>
            </a:solidFill>
            <a:round/>
            <a:headEnd type="none" w="sm" len="sm"/>
            <a:tailEnd type="triangle" w="lg" len="lg"/>
          </a:ln>
        </p:spPr>
        <p:txBody>
          <a:bodyPr wrap="none" anchor="ctr"/>
          <a:lstStyle/>
          <a:p>
            <a:endParaRPr lang="en-US"/>
          </a:p>
        </p:txBody>
      </p:sp>
      <p:sp>
        <p:nvSpPr>
          <p:cNvPr id="15373" name="Text Box 26"/>
          <p:cNvSpPr txBox="1">
            <a:spLocks noChangeArrowheads="1"/>
          </p:cNvSpPr>
          <p:nvPr/>
        </p:nvSpPr>
        <p:spPr bwMode="auto">
          <a:xfrm>
            <a:off x="3581400" y="2133600"/>
            <a:ext cx="2362200" cy="427038"/>
          </a:xfrm>
          <a:prstGeom prst="rect">
            <a:avLst/>
          </a:prstGeom>
          <a:noFill/>
          <a:ln w="12700">
            <a:noFill/>
            <a:miter lim="800000"/>
            <a:headEnd type="none" w="sm" len="sm"/>
            <a:tailEnd type="none" w="lg" len="lg"/>
          </a:ln>
        </p:spPr>
        <p:txBody>
          <a:bodyPr>
            <a:spAutoFit/>
          </a:bodyPr>
          <a:lstStyle/>
          <a:p>
            <a:pPr>
              <a:spcBef>
                <a:spcPct val="50000"/>
              </a:spcBef>
            </a:pPr>
            <a:r>
              <a:rPr lang="en-US" sz="2200" b="1" i="1">
                <a:solidFill>
                  <a:schemeClr val="accent2"/>
                </a:solidFill>
              </a:rPr>
              <a:t>Attribute Value</a:t>
            </a:r>
            <a:endParaRPr lang="en-US" sz="1800" b="1" i="1">
              <a:solidFill>
                <a:schemeClr val="accent2"/>
              </a:solidFill>
            </a:endParaRPr>
          </a:p>
        </p:txBody>
      </p:sp>
      <p:sp>
        <p:nvSpPr>
          <p:cNvPr id="15374" name="Line 27"/>
          <p:cNvSpPr>
            <a:spLocks noChangeShapeType="1"/>
          </p:cNvSpPr>
          <p:nvPr/>
        </p:nvSpPr>
        <p:spPr bwMode="auto">
          <a:xfrm>
            <a:off x="4876800" y="2590800"/>
            <a:ext cx="990600" cy="381000"/>
          </a:xfrm>
          <a:prstGeom prst="line">
            <a:avLst/>
          </a:prstGeom>
          <a:noFill/>
          <a:ln w="12700">
            <a:solidFill>
              <a:schemeClr val="accent2"/>
            </a:solidFill>
            <a:round/>
            <a:headEnd type="none" w="sm" len="sm"/>
            <a:tailEnd type="triangle" w="lg" len="lg"/>
          </a:ln>
        </p:spPr>
        <p:txBody>
          <a:bodyPr wrap="none" anchor="ctr"/>
          <a:lstStyle/>
          <a:p>
            <a:endParaRPr lang="en-US"/>
          </a:p>
        </p:txBody>
      </p:sp>
      <p:sp>
        <p:nvSpPr>
          <p:cNvPr id="15375" name="Rectangle 28"/>
          <p:cNvSpPr>
            <a:spLocks noGrp="1" noChangeArrowheads="1"/>
          </p:cNvSpPr>
          <p:nvPr>
            <p:ph type="title"/>
          </p:nvPr>
        </p:nvSpPr>
        <p:spPr/>
        <p:txBody>
          <a:bodyPr/>
          <a:lstStyle/>
          <a:p>
            <a:r>
              <a:rPr lang="en-US" smtClean="0"/>
              <a:t>What is an Attribute?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51D2DD51-D9F4-4AE6-843D-2E214AE109E5}" type="slidenum">
              <a:rPr lang="en-US" smtClean="0"/>
              <a:pPr/>
              <a:t>23</a:t>
            </a:fld>
            <a:endParaRPr lang="en-US" smtClean="0"/>
          </a:p>
        </p:txBody>
      </p:sp>
      <p:sp>
        <p:nvSpPr>
          <p:cNvPr id="16387" name="Rectangle 2"/>
          <p:cNvSpPr>
            <a:spLocks noGrp="1" noChangeArrowheads="1"/>
          </p:cNvSpPr>
          <p:nvPr>
            <p:ph type="title"/>
          </p:nvPr>
        </p:nvSpPr>
        <p:spPr>
          <a:xfrm>
            <a:off x="685800" y="0"/>
            <a:ext cx="7340600" cy="952500"/>
          </a:xfrm>
        </p:spPr>
        <p:txBody>
          <a:bodyPr/>
          <a:lstStyle/>
          <a:p>
            <a:r>
              <a:rPr lang="en-US" dirty="0" smtClean="0"/>
              <a:t>Operation</a:t>
            </a:r>
          </a:p>
        </p:txBody>
      </p:sp>
      <p:sp>
        <p:nvSpPr>
          <p:cNvPr id="443395" name="Rectangle 3"/>
          <p:cNvSpPr>
            <a:spLocks noGrp="1" noChangeArrowheads="1"/>
          </p:cNvSpPr>
          <p:nvPr>
            <p:ph type="body" idx="1"/>
          </p:nvPr>
        </p:nvSpPr>
        <p:spPr>
          <a:xfrm>
            <a:off x="304800" y="838200"/>
            <a:ext cx="8610600" cy="4114800"/>
          </a:xfrm>
        </p:spPr>
        <p:txBody>
          <a:bodyPr/>
          <a:lstStyle/>
          <a:p>
            <a:r>
              <a:rPr lang="en-US" sz="2400" b="1" dirty="0" smtClean="0">
                <a:solidFill>
                  <a:schemeClr val="tx2"/>
                </a:solidFill>
              </a:rPr>
              <a:t>A function or service that is provided by all instances of a class</a:t>
            </a:r>
          </a:p>
          <a:p>
            <a:r>
              <a:rPr lang="en-US" sz="2400" b="1" dirty="0" smtClean="0">
                <a:solidFill>
                  <a:schemeClr val="tx2"/>
                </a:solidFill>
              </a:rPr>
              <a:t>Types of operations:</a:t>
            </a:r>
          </a:p>
          <a:p>
            <a:pPr lvl="1"/>
            <a:r>
              <a:rPr lang="en-US" sz="2000" b="1" dirty="0" smtClean="0">
                <a:solidFill>
                  <a:schemeClr val="tx2"/>
                </a:solidFill>
              </a:rPr>
              <a:t>Constructor</a:t>
            </a:r>
            <a:r>
              <a:rPr lang="en-US" sz="2000" dirty="0" smtClean="0">
                <a:solidFill>
                  <a:schemeClr val="tx2"/>
                </a:solidFill>
              </a:rPr>
              <a:t>: creates a new instance of a class</a:t>
            </a:r>
          </a:p>
          <a:p>
            <a:pPr lvl="1"/>
            <a:r>
              <a:rPr lang="en-US" sz="2000" b="1" dirty="0" smtClean="0">
                <a:solidFill>
                  <a:schemeClr val="tx2"/>
                </a:solidFill>
              </a:rPr>
              <a:t>Query</a:t>
            </a:r>
            <a:r>
              <a:rPr lang="en-US" sz="2000" dirty="0" smtClean="0">
                <a:solidFill>
                  <a:schemeClr val="tx2"/>
                </a:solidFill>
              </a:rPr>
              <a:t>: accesses the state of an object but does not alter its state</a:t>
            </a:r>
          </a:p>
          <a:p>
            <a:pPr lvl="1"/>
            <a:r>
              <a:rPr lang="en-US" sz="2000" b="1" dirty="0" smtClean="0">
                <a:solidFill>
                  <a:schemeClr val="tx2"/>
                </a:solidFill>
              </a:rPr>
              <a:t>Update</a:t>
            </a:r>
            <a:r>
              <a:rPr lang="en-US" sz="2000" dirty="0" smtClean="0">
                <a:solidFill>
                  <a:schemeClr val="tx2"/>
                </a:solidFill>
              </a:rPr>
              <a:t>: alters the state of an object</a:t>
            </a:r>
          </a:p>
          <a:p>
            <a:pPr lvl="1"/>
            <a:r>
              <a:rPr lang="en-US" sz="2000" b="1" dirty="0" smtClean="0">
                <a:solidFill>
                  <a:schemeClr val="tx2"/>
                </a:solidFill>
              </a:rPr>
              <a:t>Scope</a:t>
            </a:r>
            <a:r>
              <a:rPr lang="en-US" sz="2000" dirty="0" smtClean="0">
                <a:solidFill>
                  <a:schemeClr val="tx2"/>
                </a:solidFill>
              </a:rPr>
              <a:t>: operation applying to the class instead of an instance</a:t>
            </a:r>
          </a:p>
          <a:p>
            <a:pPr lvl="1"/>
            <a:endParaRPr lang="en-US" sz="2000" dirty="0" smtClean="0">
              <a:solidFill>
                <a:schemeClr val="tx2"/>
              </a:solidFill>
            </a:endParaRPr>
          </a:p>
        </p:txBody>
      </p:sp>
      <p:sp>
        <p:nvSpPr>
          <p:cNvPr id="443396" name="Text Box 4"/>
          <p:cNvSpPr txBox="1">
            <a:spLocks noChangeArrowheads="1"/>
          </p:cNvSpPr>
          <p:nvPr/>
        </p:nvSpPr>
        <p:spPr bwMode="auto">
          <a:xfrm>
            <a:off x="1828800" y="6488668"/>
            <a:ext cx="4753224" cy="369332"/>
          </a:xfrm>
          <a:prstGeom prst="rect">
            <a:avLst/>
          </a:prstGeom>
          <a:noFill/>
          <a:ln w="12700">
            <a:noFill/>
            <a:miter lim="800000"/>
            <a:headEnd type="none" w="sm" len="sm"/>
            <a:tailEnd type="none" w="sm" len="sm"/>
          </a:ln>
          <a:effectLst/>
        </p:spPr>
        <p:txBody>
          <a:bodyPr wrap="none">
            <a:spAutoFit/>
          </a:bodyPr>
          <a:lstStyle/>
          <a:p>
            <a:pPr eaLnBrk="1" hangingPunct="1">
              <a:defRPr/>
            </a:pPr>
            <a:r>
              <a:rPr lang="en-US" dirty="0">
                <a:solidFill>
                  <a:srgbClr val="990000"/>
                </a:solidFill>
                <a:effectLst>
                  <a:outerShdw blurRad="38100" dist="38100" dir="2700000" algn="tl">
                    <a:srgbClr val="000000">
                      <a:alpha val="43137"/>
                    </a:srgbClr>
                  </a:outerShdw>
                </a:effectLst>
                <a:latin typeface="Tahoma" pitchFamily="34" charset="0"/>
                <a:cs typeface="Tahoma" pitchFamily="34" charset="0"/>
              </a:rPr>
              <a:t>Operations implement the object’s </a:t>
            </a:r>
            <a:r>
              <a:rPr lang="en-US" b="1" dirty="0">
                <a:solidFill>
                  <a:srgbClr val="990000"/>
                </a:solidFill>
                <a:latin typeface="Tahoma" pitchFamily="34" charset="0"/>
                <a:cs typeface="Tahoma" pitchFamily="34" charset="0"/>
              </a:rPr>
              <a:t>behavior</a:t>
            </a:r>
          </a:p>
        </p:txBody>
      </p:sp>
      <p:pic>
        <p:nvPicPr>
          <p:cNvPr id="3074" name="Picture 2"/>
          <p:cNvPicPr>
            <a:picLocks noChangeAspect="1" noChangeArrowheads="1"/>
          </p:cNvPicPr>
          <p:nvPr/>
        </p:nvPicPr>
        <p:blipFill>
          <a:blip r:embed="rId2"/>
          <a:srcRect/>
          <a:stretch>
            <a:fillRect/>
          </a:stretch>
        </p:blipFill>
        <p:spPr bwMode="auto">
          <a:xfrm>
            <a:off x="914400" y="3581400"/>
            <a:ext cx="7467600" cy="290014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3395">
                                            <p:txEl>
                                              <p:pRg st="0" end="0"/>
                                            </p:txEl>
                                          </p:spTgt>
                                        </p:tgtEl>
                                        <p:attrNameLst>
                                          <p:attrName>style.visibility</p:attrName>
                                        </p:attrNameLst>
                                      </p:cBhvr>
                                      <p:to>
                                        <p:strVal val="visible"/>
                                      </p:to>
                                    </p:set>
                                    <p:animEffect transition="in" filter="checkerboard(across)">
                                      <p:cBhvr>
                                        <p:cTn id="7" dur="500"/>
                                        <p:tgtEl>
                                          <p:spTgt spid="443395">
                                            <p:txEl>
                                              <p:pRg st="0" end="0"/>
                                            </p:txEl>
                                          </p:spTgt>
                                        </p:tgtEl>
                                      </p:cBhvr>
                                    </p:animEffect>
                                  </p:childTnLst>
                                  <p:subTnLst>
                                    <p:animClr>
                                      <p:cBhvr override="childStyle">
                                        <p:cTn dur="1" fill="hold" display="0" masterRel="nextClick" afterEffect="1"/>
                                        <p:tgtEl>
                                          <p:spTgt spid="443395">
                                            <p:txEl>
                                              <p:pRg st="0" end="0"/>
                                            </p:txEl>
                                          </p:spTgt>
                                        </p:tgtEl>
                                        <p:attrNameLst>
                                          <p:attrName>ppt_c</p:attrName>
                                        </p:attrNameLst>
                                      </p:cBhvr>
                                      <p:to>
                                        <a:schemeClr val="accent1"/>
                                      </p:to>
                                    </p:animClr>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43395">
                                            <p:txEl>
                                              <p:pRg st="1" end="1"/>
                                            </p:txEl>
                                          </p:spTgt>
                                        </p:tgtEl>
                                        <p:attrNameLst>
                                          <p:attrName>style.visibility</p:attrName>
                                        </p:attrNameLst>
                                      </p:cBhvr>
                                      <p:to>
                                        <p:strVal val="visible"/>
                                      </p:to>
                                    </p:set>
                                    <p:animEffect transition="in" filter="checkerboard(across)">
                                      <p:cBhvr>
                                        <p:cTn id="12" dur="500"/>
                                        <p:tgtEl>
                                          <p:spTgt spid="443395">
                                            <p:txEl>
                                              <p:pRg st="1" end="1"/>
                                            </p:txEl>
                                          </p:spTgt>
                                        </p:tgtEl>
                                      </p:cBhvr>
                                    </p:animEffect>
                                  </p:childTnLst>
                                  <p:subTnLst>
                                    <p:animClr>
                                      <p:cBhvr override="childStyle">
                                        <p:cTn dur="1" fill="hold" display="0" masterRel="nextClick" afterEffect="1"/>
                                        <p:tgtEl>
                                          <p:spTgt spid="443395">
                                            <p:txEl>
                                              <p:pRg st="1" end="1"/>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43395">
                                            <p:txEl>
                                              <p:pRg st="2" end="2"/>
                                            </p:txEl>
                                          </p:spTgt>
                                        </p:tgtEl>
                                        <p:attrNameLst>
                                          <p:attrName>style.visibility</p:attrName>
                                        </p:attrNameLst>
                                      </p:cBhvr>
                                      <p:to>
                                        <p:strVal val="visible"/>
                                      </p:to>
                                    </p:set>
                                    <p:animEffect transition="in" filter="checkerboard(across)">
                                      <p:cBhvr>
                                        <p:cTn id="17" dur="500"/>
                                        <p:tgtEl>
                                          <p:spTgt spid="443395">
                                            <p:txEl>
                                              <p:pRg st="2" end="2"/>
                                            </p:txEl>
                                          </p:spTgt>
                                        </p:tgtEl>
                                      </p:cBhvr>
                                    </p:animEffect>
                                  </p:childTnLst>
                                  <p:subTnLst>
                                    <p:animClr>
                                      <p:cBhvr override="childStyle">
                                        <p:cTn dur="1" fill="hold" display="0" masterRel="nextClick" afterEffect="1"/>
                                        <p:tgtEl>
                                          <p:spTgt spid="443395">
                                            <p:txEl>
                                              <p:pRg st="2" end="2"/>
                                            </p:txEl>
                                          </p:spTgt>
                                        </p:tgtEl>
                                        <p:attrNameLst>
                                          <p:attrName>ppt_c</p:attrName>
                                        </p:attrNameLst>
                                      </p:cBhvr>
                                      <p:to>
                                        <a:schemeClr val="accent1"/>
                                      </p:to>
                                    </p:animClr>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43395">
                                            <p:txEl>
                                              <p:pRg st="3" end="3"/>
                                            </p:txEl>
                                          </p:spTgt>
                                        </p:tgtEl>
                                        <p:attrNameLst>
                                          <p:attrName>style.visibility</p:attrName>
                                        </p:attrNameLst>
                                      </p:cBhvr>
                                      <p:to>
                                        <p:strVal val="visible"/>
                                      </p:to>
                                    </p:set>
                                    <p:animEffect transition="in" filter="checkerboard(across)">
                                      <p:cBhvr>
                                        <p:cTn id="22" dur="500"/>
                                        <p:tgtEl>
                                          <p:spTgt spid="443395">
                                            <p:txEl>
                                              <p:pRg st="3" end="3"/>
                                            </p:txEl>
                                          </p:spTgt>
                                        </p:tgtEl>
                                      </p:cBhvr>
                                    </p:animEffect>
                                  </p:childTnLst>
                                  <p:subTnLst>
                                    <p:animClr>
                                      <p:cBhvr override="childStyle">
                                        <p:cTn dur="1" fill="hold" display="0" masterRel="nextClick" afterEffect="1"/>
                                        <p:tgtEl>
                                          <p:spTgt spid="443395">
                                            <p:txEl>
                                              <p:pRg st="3" end="3"/>
                                            </p:txEl>
                                          </p:spTgt>
                                        </p:tgtEl>
                                        <p:attrNameLst>
                                          <p:attrName>ppt_c</p:attrName>
                                        </p:attrNameLst>
                                      </p:cBhvr>
                                      <p:to>
                                        <a:schemeClr val="accent1"/>
                                      </p:to>
                                    </p:animClr>
                                  </p:sub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43395">
                                            <p:txEl>
                                              <p:pRg st="4" end="4"/>
                                            </p:txEl>
                                          </p:spTgt>
                                        </p:tgtEl>
                                        <p:attrNameLst>
                                          <p:attrName>style.visibility</p:attrName>
                                        </p:attrNameLst>
                                      </p:cBhvr>
                                      <p:to>
                                        <p:strVal val="visible"/>
                                      </p:to>
                                    </p:set>
                                    <p:animEffect transition="in" filter="checkerboard(across)">
                                      <p:cBhvr>
                                        <p:cTn id="27" dur="500"/>
                                        <p:tgtEl>
                                          <p:spTgt spid="443395">
                                            <p:txEl>
                                              <p:pRg st="4" end="4"/>
                                            </p:txEl>
                                          </p:spTgt>
                                        </p:tgtEl>
                                      </p:cBhvr>
                                    </p:animEffect>
                                  </p:childTnLst>
                                  <p:subTnLst>
                                    <p:animClr>
                                      <p:cBhvr override="childStyle">
                                        <p:cTn dur="1" fill="hold" display="0" masterRel="nextClick" afterEffect="1"/>
                                        <p:tgtEl>
                                          <p:spTgt spid="443395">
                                            <p:txEl>
                                              <p:pRg st="4" end="4"/>
                                            </p:txEl>
                                          </p:spTgt>
                                        </p:tgtEl>
                                        <p:attrNameLst>
                                          <p:attrName>ppt_c</p:attrName>
                                        </p:attrNameLst>
                                      </p:cBhvr>
                                      <p:to>
                                        <a:schemeClr val="accent1"/>
                                      </p:to>
                                    </p:animClr>
                                  </p:sub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43395">
                                            <p:txEl>
                                              <p:pRg st="5" end="5"/>
                                            </p:txEl>
                                          </p:spTgt>
                                        </p:tgtEl>
                                        <p:attrNameLst>
                                          <p:attrName>style.visibility</p:attrName>
                                        </p:attrNameLst>
                                      </p:cBhvr>
                                      <p:to>
                                        <p:strVal val="visible"/>
                                      </p:to>
                                    </p:set>
                                    <p:animEffect transition="in" filter="checkerboard(across)">
                                      <p:cBhvr>
                                        <p:cTn id="32" dur="500"/>
                                        <p:tgtEl>
                                          <p:spTgt spid="443395">
                                            <p:txEl>
                                              <p:pRg st="5" end="5"/>
                                            </p:txEl>
                                          </p:spTgt>
                                        </p:tgtEl>
                                      </p:cBhvr>
                                    </p:animEffect>
                                  </p:childTnLst>
                                  <p:subTnLst>
                                    <p:animClr>
                                      <p:cBhvr override="childStyle">
                                        <p:cTn dur="1" fill="hold" display="0" masterRel="nextClick" afterEffect="1"/>
                                        <p:tgtEl>
                                          <p:spTgt spid="443395">
                                            <p:txEl>
                                              <p:pRg st="5" end="5"/>
                                            </p:txEl>
                                          </p:spTgt>
                                        </p:tgtEl>
                                        <p:attrNameLst>
                                          <p:attrName>ppt_c</p:attrName>
                                        </p:attrNameLst>
                                      </p:cBhvr>
                                      <p:to>
                                        <a:schemeClr val="accent1"/>
                                      </p:to>
                                    </p:animClr>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3396"/>
                                        </p:tgtEl>
                                        <p:attrNameLst>
                                          <p:attrName>style.visibility</p:attrName>
                                        </p:attrNameLst>
                                      </p:cBhvr>
                                      <p:to>
                                        <p:strVal val="visible"/>
                                      </p:to>
                                    </p:set>
                                    <p:animEffect transition="in" filter="dissolve">
                                      <p:cBhvr>
                                        <p:cTn id="37" dur="5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build="p" bldLvl="2" autoUpdateAnimBg="0"/>
      <p:bldP spid="44339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2"/>
          <p:cNvSpPr>
            <a:spLocks noGrp="1"/>
          </p:cNvSpPr>
          <p:nvPr>
            <p:ph type="sldNum" sz="quarter" idx="10"/>
          </p:nvPr>
        </p:nvSpPr>
        <p:spPr>
          <a:noFill/>
        </p:spPr>
        <p:txBody>
          <a:bodyPr/>
          <a:lstStyle/>
          <a:p>
            <a:fld id="{A110EF19-B6E5-452B-8B99-97ADF8D6E195}" type="slidenum">
              <a:rPr lang="en-US" smtClean="0"/>
              <a:pPr/>
              <a:t>24</a:t>
            </a:fld>
            <a:endParaRPr lang="en-US" smtClean="0"/>
          </a:p>
        </p:txBody>
      </p:sp>
      <p:grpSp>
        <p:nvGrpSpPr>
          <p:cNvPr id="2" name="Group 2"/>
          <p:cNvGrpSpPr>
            <a:grpSpLocks/>
          </p:cNvGrpSpPr>
          <p:nvPr/>
        </p:nvGrpSpPr>
        <p:grpSpPr bwMode="auto">
          <a:xfrm>
            <a:off x="3200400" y="2057400"/>
            <a:ext cx="2743200" cy="2151063"/>
            <a:chOff x="576" y="1296"/>
            <a:chExt cx="1728" cy="1355"/>
          </a:xfrm>
        </p:grpSpPr>
        <p:sp>
          <p:nvSpPr>
            <p:cNvPr id="17417" name="Rectangle 3"/>
            <p:cNvSpPr>
              <a:spLocks noChangeArrowheads="1"/>
            </p:cNvSpPr>
            <p:nvPr/>
          </p:nvSpPr>
          <p:spPr bwMode="auto">
            <a:xfrm>
              <a:off x="576" y="1296"/>
              <a:ext cx="1728" cy="1200"/>
            </a:xfrm>
            <a:prstGeom prst="rect">
              <a:avLst/>
            </a:prstGeom>
            <a:noFill/>
            <a:ln w="28575">
              <a:solidFill>
                <a:schemeClr val="tx1"/>
              </a:solidFill>
              <a:miter lim="800000"/>
              <a:headEnd type="none" w="sm" len="sm"/>
              <a:tailEnd type="none" w="lg" len="lg"/>
            </a:ln>
          </p:spPr>
          <p:txBody>
            <a:bodyPr lIns="0" tIns="0" rIns="0" bIns="0" anchor="ctr">
              <a:spAutoFit/>
            </a:bodyPr>
            <a:lstStyle/>
            <a:p>
              <a:endParaRPr lang="en-US"/>
            </a:p>
          </p:txBody>
        </p:sp>
        <p:sp>
          <p:nvSpPr>
            <p:cNvPr id="17418" name="Text Box 4"/>
            <p:cNvSpPr txBox="1">
              <a:spLocks noChangeArrowheads="1"/>
            </p:cNvSpPr>
            <p:nvPr/>
          </p:nvSpPr>
          <p:spPr bwMode="auto">
            <a:xfrm>
              <a:off x="732" y="1344"/>
              <a:ext cx="1408" cy="230"/>
            </a:xfrm>
            <a:prstGeom prst="rect">
              <a:avLst/>
            </a:prstGeom>
            <a:noFill/>
            <a:ln w="28575">
              <a:noFill/>
              <a:miter lim="800000"/>
              <a:headEnd type="none" w="sm" len="sm"/>
              <a:tailEnd type="none" w="lg" len="lg"/>
            </a:ln>
          </p:spPr>
          <p:txBody>
            <a:bodyPr wrap="none" lIns="0" tIns="0" rIns="0" bIns="0">
              <a:spAutoFit/>
            </a:bodyPr>
            <a:lstStyle/>
            <a:p>
              <a:pPr algn="ctr"/>
              <a:r>
                <a:rPr lang="en-US" b="1"/>
                <a:t>CourseOffering</a:t>
              </a:r>
              <a:endParaRPr lang="en-US"/>
            </a:p>
          </p:txBody>
        </p:sp>
        <p:sp>
          <p:nvSpPr>
            <p:cNvPr id="17419" name="Line 5"/>
            <p:cNvSpPr>
              <a:spLocks noChangeShapeType="1"/>
            </p:cNvSpPr>
            <p:nvPr/>
          </p:nvSpPr>
          <p:spPr bwMode="auto">
            <a:xfrm>
              <a:off x="576" y="1632"/>
              <a:ext cx="1728" cy="0"/>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17420" name="Line 6"/>
            <p:cNvSpPr>
              <a:spLocks noChangeShapeType="1"/>
            </p:cNvSpPr>
            <p:nvPr/>
          </p:nvSpPr>
          <p:spPr bwMode="auto">
            <a:xfrm>
              <a:off x="576" y="1728"/>
              <a:ext cx="1728" cy="0"/>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17421" name="Text Box 7"/>
            <p:cNvSpPr txBox="1">
              <a:spLocks noChangeArrowheads="1"/>
            </p:cNvSpPr>
            <p:nvPr/>
          </p:nvSpPr>
          <p:spPr bwMode="auto">
            <a:xfrm>
              <a:off x="576" y="1728"/>
              <a:ext cx="1680" cy="923"/>
            </a:xfrm>
            <a:prstGeom prst="rect">
              <a:avLst/>
            </a:prstGeom>
            <a:noFill/>
            <a:ln w="28575">
              <a:noFill/>
              <a:miter lim="800000"/>
              <a:headEnd type="none" w="sm" len="sm"/>
              <a:tailEnd type="none" w="lg" len="lg"/>
            </a:ln>
          </p:spPr>
          <p:txBody>
            <a:bodyPr>
              <a:spAutoFit/>
            </a:bodyPr>
            <a:lstStyle/>
            <a:p>
              <a:r>
                <a:rPr lang="en-US" sz="1800" dirty="0" err="1"/>
                <a:t>addStudent</a:t>
              </a:r>
              <a:r>
                <a:rPr lang="en-US" sz="1800" dirty="0"/>
                <a:t> </a:t>
              </a:r>
            </a:p>
            <a:p>
              <a:r>
                <a:rPr lang="en-US" sz="1800" dirty="0" err="1"/>
                <a:t>deleteStudent</a:t>
              </a:r>
              <a:endParaRPr lang="en-US" sz="1800" dirty="0"/>
            </a:p>
            <a:p>
              <a:r>
                <a:rPr lang="en-US" sz="1800" dirty="0" err="1"/>
                <a:t>getStartTime</a:t>
              </a:r>
              <a:endParaRPr lang="en-US" sz="1800" dirty="0"/>
            </a:p>
            <a:p>
              <a:r>
                <a:rPr lang="en-US" sz="1800" dirty="0" err="1"/>
                <a:t>getEndTime</a:t>
              </a:r>
              <a:endParaRPr lang="en-US" sz="1800" dirty="0"/>
            </a:p>
            <a:p>
              <a:endParaRPr lang="en-US" sz="1800" dirty="0"/>
            </a:p>
          </p:txBody>
        </p:sp>
      </p:grpSp>
      <p:sp>
        <p:nvSpPr>
          <p:cNvPr id="17412" name="Text Box 8"/>
          <p:cNvSpPr txBox="1">
            <a:spLocks noChangeArrowheads="1"/>
          </p:cNvSpPr>
          <p:nvPr/>
        </p:nvSpPr>
        <p:spPr bwMode="auto">
          <a:xfrm>
            <a:off x="1143000" y="2438400"/>
            <a:ext cx="2362200" cy="427038"/>
          </a:xfrm>
          <a:prstGeom prst="rect">
            <a:avLst/>
          </a:prstGeom>
          <a:noFill/>
          <a:ln w="12700">
            <a:noFill/>
            <a:miter lim="800000"/>
            <a:headEnd type="none" w="sm" len="sm"/>
            <a:tailEnd type="none" w="lg" len="lg"/>
          </a:ln>
        </p:spPr>
        <p:txBody>
          <a:bodyPr>
            <a:spAutoFit/>
          </a:bodyPr>
          <a:lstStyle/>
          <a:p>
            <a:pPr>
              <a:spcBef>
                <a:spcPct val="50000"/>
              </a:spcBef>
            </a:pPr>
            <a:r>
              <a:rPr lang="en-US" sz="2200" b="1" i="1">
                <a:solidFill>
                  <a:schemeClr val="accent2"/>
                </a:solidFill>
              </a:rPr>
              <a:t>Class</a:t>
            </a:r>
            <a:endParaRPr lang="en-US" sz="1800" b="1" i="1">
              <a:solidFill>
                <a:schemeClr val="accent2"/>
              </a:solidFill>
            </a:endParaRPr>
          </a:p>
        </p:txBody>
      </p:sp>
      <p:sp>
        <p:nvSpPr>
          <p:cNvPr id="17413" name="Line 9"/>
          <p:cNvSpPr>
            <a:spLocks noChangeShapeType="1"/>
          </p:cNvSpPr>
          <p:nvPr/>
        </p:nvSpPr>
        <p:spPr bwMode="auto">
          <a:xfrm flipV="1">
            <a:off x="2133600" y="2209800"/>
            <a:ext cx="1066800" cy="457200"/>
          </a:xfrm>
          <a:prstGeom prst="line">
            <a:avLst/>
          </a:prstGeom>
          <a:noFill/>
          <a:ln w="12700">
            <a:solidFill>
              <a:schemeClr val="accent2"/>
            </a:solidFill>
            <a:round/>
            <a:headEnd type="none" w="sm" len="sm"/>
            <a:tailEnd type="triangle" w="lg" len="lg"/>
          </a:ln>
        </p:spPr>
        <p:txBody>
          <a:bodyPr wrap="none" anchor="ctr"/>
          <a:lstStyle/>
          <a:p>
            <a:endParaRPr lang="en-US"/>
          </a:p>
        </p:txBody>
      </p:sp>
      <p:sp>
        <p:nvSpPr>
          <p:cNvPr id="17414" name="Text Box 10"/>
          <p:cNvSpPr txBox="1">
            <a:spLocks noChangeArrowheads="1"/>
          </p:cNvSpPr>
          <p:nvPr/>
        </p:nvSpPr>
        <p:spPr bwMode="auto">
          <a:xfrm>
            <a:off x="1143000" y="3505200"/>
            <a:ext cx="2362200" cy="427038"/>
          </a:xfrm>
          <a:prstGeom prst="rect">
            <a:avLst/>
          </a:prstGeom>
          <a:noFill/>
          <a:ln w="12700">
            <a:noFill/>
            <a:miter lim="800000"/>
            <a:headEnd type="none" w="sm" len="sm"/>
            <a:tailEnd type="none" w="lg" len="lg"/>
          </a:ln>
        </p:spPr>
        <p:txBody>
          <a:bodyPr>
            <a:spAutoFit/>
          </a:bodyPr>
          <a:lstStyle/>
          <a:p>
            <a:pPr>
              <a:spcBef>
                <a:spcPct val="50000"/>
              </a:spcBef>
            </a:pPr>
            <a:r>
              <a:rPr lang="en-US" sz="2200" b="1" i="1">
                <a:solidFill>
                  <a:schemeClr val="accent2"/>
                </a:solidFill>
              </a:rPr>
              <a:t>Operation</a:t>
            </a:r>
            <a:endParaRPr lang="en-US" sz="1800" b="1" i="1">
              <a:solidFill>
                <a:schemeClr val="accent2"/>
              </a:solidFill>
            </a:endParaRPr>
          </a:p>
        </p:txBody>
      </p:sp>
      <p:sp>
        <p:nvSpPr>
          <p:cNvPr id="17415" name="Line 11"/>
          <p:cNvSpPr>
            <a:spLocks noChangeShapeType="1"/>
          </p:cNvSpPr>
          <p:nvPr/>
        </p:nvSpPr>
        <p:spPr bwMode="auto">
          <a:xfrm flipV="1">
            <a:off x="2667000" y="2971800"/>
            <a:ext cx="685800" cy="762000"/>
          </a:xfrm>
          <a:prstGeom prst="line">
            <a:avLst/>
          </a:prstGeom>
          <a:noFill/>
          <a:ln w="12700">
            <a:solidFill>
              <a:schemeClr val="accent2"/>
            </a:solidFill>
            <a:round/>
            <a:headEnd type="none" w="sm" len="sm"/>
            <a:tailEnd type="triangle" w="lg" len="lg"/>
          </a:ln>
        </p:spPr>
        <p:txBody>
          <a:bodyPr wrap="none" anchor="ctr"/>
          <a:lstStyle/>
          <a:p>
            <a:endParaRPr lang="en-US"/>
          </a:p>
        </p:txBody>
      </p:sp>
      <p:sp>
        <p:nvSpPr>
          <p:cNvPr id="17416" name="Rectangle 12"/>
          <p:cNvSpPr>
            <a:spLocks noGrp="1" noChangeArrowheads="1"/>
          </p:cNvSpPr>
          <p:nvPr>
            <p:ph type="title"/>
          </p:nvPr>
        </p:nvSpPr>
        <p:spPr/>
        <p:txBody>
          <a:bodyPr/>
          <a:lstStyle/>
          <a:p>
            <a:r>
              <a:rPr lang="en-US" smtClean="0"/>
              <a:t>What is an Operation?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smtClean="0"/>
              <a:t>Class Modeling</a:t>
            </a:r>
            <a:endParaRPr lang="en-US" dirty="0"/>
          </a:p>
        </p:txBody>
      </p:sp>
      <p:sp>
        <p:nvSpPr>
          <p:cNvPr id="6" name="Subtitle 5"/>
          <p:cNvSpPr>
            <a:spLocks noGrp="1"/>
          </p:cNvSpPr>
          <p:nvPr>
            <p:ph type="subTitle" idx="1"/>
          </p:nvPr>
        </p:nvSpPr>
        <p:spPr/>
        <p:txBody>
          <a:bodyPr/>
          <a:lstStyle/>
          <a:p>
            <a:r>
              <a:rPr lang="en-US" dirty="0" smtClean="0"/>
              <a:t>Link and Association Concepts</a:t>
            </a:r>
            <a:endParaRPr lang="en-US" dirty="0"/>
          </a:p>
        </p:txBody>
      </p:sp>
      <p:sp>
        <p:nvSpPr>
          <p:cNvPr id="3" name="Date Placeholder 2"/>
          <p:cNvSpPr>
            <a:spLocks noGrp="1"/>
          </p:cNvSpPr>
          <p:nvPr>
            <p:ph type="dt" sz="half" idx="10"/>
          </p:nvPr>
        </p:nvSpPr>
        <p:spPr/>
        <p:txBody>
          <a:bodyPr/>
          <a:lstStyle/>
          <a:p>
            <a:fld id="{A9822924-4E6A-4CC5-AB67-DBC6DE7BCB57}" type="datetime1">
              <a:rPr lang="en-US" smtClean="0"/>
              <a:pPr/>
              <a:t>8/15/2019</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Link and association </a:t>
            </a:r>
          </a:p>
          <a:p>
            <a:r>
              <a:rPr lang="en-US" dirty="0" smtClean="0"/>
              <a:t>Multiplicity</a:t>
            </a:r>
          </a:p>
          <a:p>
            <a:r>
              <a:rPr lang="en-US" dirty="0" smtClean="0"/>
              <a:t>Association end name </a:t>
            </a:r>
          </a:p>
          <a:p>
            <a:r>
              <a:rPr lang="en-US" dirty="0" smtClean="0"/>
              <a:t>Ordering</a:t>
            </a:r>
          </a:p>
          <a:p>
            <a:r>
              <a:rPr lang="en-US" dirty="0" smtClean="0"/>
              <a:t>Association classes</a:t>
            </a:r>
          </a:p>
          <a:p>
            <a:r>
              <a:rPr lang="en-US" dirty="0" smtClean="0"/>
              <a:t>Qualified association</a:t>
            </a:r>
          </a:p>
          <a:p>
            <a:pPr>
              <a:buNone/>
            </a:pPr>
            <a:endParaRPr lang="en-IN" dirty="0"/>
          </a:p>
        </p:txBody>
      </p:sp>
      <p:sp>
        <p:nvSpPr>
          <p:cNvPr id="3" name="Date Placeholder 2"/>
          <p:cNvSpPr>
            <a:spLocks noGrp="1"/>
          </p:cNvSpPr>
          <p:nvPr>
            <p:ph type="dt" sz="half" idx="10"/>
          </p:nvPr>
        </p:nvSpPr>
        <p:spPr/>
        <p:txBody>
          <a:bodyPr/>
          <a:lstStyle/>
          <a:p>
            <a:fld id="{A9822924-4E6A-4CC5-AB67-DBC6DE7BCB57}" type="datetime1">
              <a:rPr lang="en-US" smtClean="0"/>
              <a:pPr/>
              <a:t>8/15/2019</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Links and Association</a:t>
            </a:r>
            <a:endParaRPr lang="en-US" dirty="0"/>
          </a:p>
        </p:txBody>
      </p:sp>
      <p:sp>
        <p:nvSpPr>
          <p:cNvPr id="3" name="Content Placeholder 2"/>
          <p:cNvSpPr>
            <a:spLocks noGrp="1"/>
          </p:cNvSpPr>
          <p:nvPr>
            <p:ph idx="1"/>
          </p:nvPr>
        </p:nvSpPr>
        <p:spPr>
          <a:xfrm>
            <a:off x="457200" y="1600200"/>
            <a:ext cx="8153400" cy="4525963"/>
          </a:xfrm>
        </p:spPr>
        <p:txBody>
          <a:bodyPr>
            <a:normAutofit/>
          </a:bodyPr>
          <a:lstStyle/>
          <a:p>
            <a:r>
              <a:rPr lang="en-US" dirty="0" smtClean="0"/>
              <a:t>A link is a physical or conceptual connection between objects .</a:t>
            </a:r>
          </a:p>
          <a:p>
            <a:endParaRPr lang="en-US" dirty="0" smtClean="0"/>
          </a:p>
          <a:p>
            <a:r>
              <a:rPr lang="en-US" dirty="0" smtClean="0"/>
              <a:t> Further, a link is also defined as an instance of an association.</a:t>
            </a:r>
          </a:p>
          <a:p>
            <a:r>
              <a:rPr lang="en-US" dirty="0" smtClean="0"/>
              <a:t>In other words you can say that an association is a group of links with a common structure and common meanings</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4098" name="Picture 2"/>
          <p:cNvPicPr>
            <a:picLocks noChangeAspect="1" noChangeArrowheads="1"/>
          </p:cNvPicPr>
          <p:nvPr/>
        </p:nvPicPr>
        <p:blipFill>
          <a:blip r:embed="rId2"/>
          <a:srcRect/>
          <a:stretch>
            <a:fillRect/>
          </a:stretch>
        </p:blipFill>
        <p:spPr bwMode="auto">
          <a:xfrm>
            <a:off x="228600" y="152400"/>
            <a:ext cx="8534400" cy="6459832"/>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5122" name="Picture 2"/>
          <p:cNvPicPr>
            <a:picLocks noChangeAspect="1" noChangeArrowheads="1"/>
          </p:cNvPicPr>
          <p:nvPr/>
        </p:nvPicPr>
        <p:blipFill>
          <a:blip r:embed="rId2"/>
          <a:srcRect/>
          <a:stretch>
            <a:fillRect/>
          </a:stretch>
        </p:blipFill>
        <p:spPr bwMode="auto">
          <a:xfrm>
            <a:off x="228600" y="1295400"/>
            <a:ext cx="8610600" cy="4891299"/>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381000"/>
            <a:ext cx="7772400" cy="609600"/>
          </a:xfrm>
        </p:spPr>
        <p:txBody>
          <a:bodyPr>
            <a:normAutofit fontScale="90000"/>
          </a:bodyPr>
          <a:lstStyle/>
          <a:p>
            <a:pPr algn="ctr"/>
            <a:r>
              <a:rPr lang="en-US" b="1" dirty="0"/>
              <a:t>Objects</a:t>
            </a:r>
          </a:p>
        </p:txBody>
      </p:sp>
      <p:sp>
        <p:nvSpPr>
          <p:cNvPr id="3075" name="Rectangle 3"/>
          <p:cNvSpPr>
            <a:spLocks noGrp="1" noChangeArrowheads="1"/>
          </p:cNvSpPr>
          <p:nvPr>
            <p:ph type="subTitle" idx="1"/>
          </p:nvPr>
        </p:nvSpPr>
        <p:spPr>
          <a:xfrm>
            <a:off x="381000" y="1752600"/>
            <a:ext cx="8382000" cy="4876800"/>
          </a:xfrm>
        </p:spPr>
        <p:txBody>
          <a:bodyPr anchor="t">
            <a:normAutofit/>
          </a:bodyPr>
          <a:lstStyle/>
          <a:p>
            <a:pPr marL="609600" indent="-609600" algn="l"/>
            <a:r>
              <a:rPr lang="en-US" sz="3200" dirty="0" smtClean="0"/>
              <a:t>1    Objects </a:t>
            </a:r>
            <a:r>
              <a:rPr lang="en-US" sz="3200" dirty="0"/>
              <a:t>are the basic </a:t>
            </a:r>
            <a:r>
              <a:rPr lang="en-US" sz="3200" dirty="0" smtClean="0"/>
              <a:t>run-time entities </a:t>
            </a:r>
            <a:r>
              <a:rPr lang="en-US" sz="3200" dirty="0"/>
              <a:t>in an object-oriented </a:t>
            </a:r>
            <a:r>
              <a:rPr lang="en-US" sz="3200" dirty="0" smtClean="0"/>
              <a:t>system</a:t>
            </a:r>
            <a:r>
              <a:rPr lang="en-US" sz="3200" dirty="0"/>
              <a:t>.</a:t>
            </a:r>
          </a:p>
          <a:p>
            <a:pPr marL="609600" indent="-609600" algn="l"/>
            <a:r>
              <a:rPr lang="en-US" sz="3200" dirty="0"/>
              <a:t>2.   They may represent a person</a:t>
            </a:r>
            <a:r>
              <a:rPr lang="en-US" sz="3200" dirty="0" smtClean="0"/>
              <a:t>,  a place , a </a:t>
            </a:r>
            <a:r>
              <a:rPr lang="en-US" sz="3200" dirty="0"/>
              <a:t>bank </a:t>
            </a:r>
            <a:r>
              <a:rPr lang="en-US" sz="3200" dirty="0" smtClean="0"/>
              <a:t>account , a </a:t>
            </a:r>
            <a:r>
              <a:rPr lang="en-US" sz="3200" dirty="0"/>
              <a:t>table </a:t>
            </a:r>
            <a:r>
              <a:rPr lang="en-US" sz="3200" dirty="0" smtClean="0"/>
              <a:t>of data </a:t>
            </a:r>
            <a:r>
              <a:rPr lang="en-US" sz="3200" dirty="0"/>
              <a:t>or any item that the program must handle</a:t>
            </a:r>
          </a:p>
          <a:p>
            <a:pPr marL="609600" indent="-609600" algn="l"/>
            <a:r>
              <a:rPr lang="en-US" sz="3200" dirty="0"/>
              <a:t>3.   They may also represent user-defined data</a:t>
            </a:r>
            <a:r>
              <a:rPr lang="en-US" sz="2400" dirty="0"/>
              <a:t>.</a:t>
            </a:r>
          </a:p>
          <a:p>
            <a:pPr marL="609600" indent="-609600">
              <a:buFont typeface="Wingdings" pitchFamily="2" charset="2"/>
              <a:buChar char="n"/>
            </a:pP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checkerboard(across)">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checkerboard(across)">
                                      <p:cBhvr>
                                        <p:cTn id="12" dur="500"/>
                                        <p:tgtEl>
                                          <p:spTgt spid="3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checkerboard(across)">
                                      <p:cBhvr>
                                        <p:cTn id="17" dur="5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6" name="Picture 3"/>
          <p:cNvPicPr>
            <a:picLocks noGrp="1" noChangeAspect="1" noChangeArrowheads="1"/>
          </p:cNvPicPr>
          <p:nvPr>
            <p:ph idx="1"/>
          </p:nvPr>
        </p:nvPicPr>
        <p:blipFill>
          <a:blip r:embed="rId2"/>
          <a:srcRect/>
          <a:stretch>
            <a:fillRect/>
          </a:stretch>
        </p:blipFill>
        <p:spPr bwMode="auto">
          <a:xfrm>
            <a:off x="304800" y="533400"/>
            <a:ext cx="8786872" cy="48768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normAutofit/>
          </a:bodyPr>
          <a:lstStyle/>
          <a:p>
            <a:r>
              <a:rPr lang="en-US" b="1" dirty="0" smtClean="0"/>
              <a:t>Multiplicity</a:t>
            </a:r>
            <a:endParaRPr lang="en-US" dirty="0"/>
          </a:p>
        </p:txBody>
      </p:sp>
      <p:sp>
        <p:nvSpPr>
          <p:cNvPr id="3" name="Content Placeholder 2"/>
          <p:cNvSpPr>
            <a:spLocks noGrp="1"/>
          </p:cNvSpPr>
          <p:nvPr>
            <p:ph idx="1"/>
          </p:nvPr>
        </p:nvSpPr>
        <p:spPr>
          <a:xfrm>
            <a:off x="304800" y="914400"/>
            <a:ext cx="8534400" cy="4525963"/>
          </a:xfrm>
        </p:spPr>
        <p:txBody>
          <a:bodyPr/>
          <a:lstStyle/>
          <a:p>
            <a:pPr algn="just"/>
            <a:r>
              <a:rPr lang="en-US" dirty="0" smtClean="0"/>
              <a:t>Multiplicity in an association specifies how many objects participate in a relationship.</a:t>
            </a:r>
          </a:p>
          <a:p>
            <a:pPr algn="just"/>
            <a:r>
              <a:rPr lang="en-US" dirty="0" smtClean="0"/>
              <a:t>Multiplicity decides the number of related objects. Multiplicity is generally explained as “one” or “many,” but in general it is a subset of the non-negative integers.</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dirty="0"/>
          </a:p>
        </p:txBody>
      </p:sp>
      <p:pic>
        <p:nvPicPr>
          <p:cNvPr id="5" name="Picture 2"/>
          <p:cNvPicPr>
            <a:picLocks noChangeAspect="1" noChangeArrowheads="1"/>
          </p:cNvPicPr>
          <p:nvPr/>
        </p:nvPicPr>
        <p:blipFill>
          <a:blip r:embed="rId2"/>
          <a:srcRect/>
          <a:stretch>
            <a:fillRect/>
          </a:stretch>
        </p:blipFill>
        <p:spPr bwMode="auto">
          <a:xfrm>
            <a:off x="457200" y="4191000"/>
            <a:ext cx="8686800" cy="1948829"/>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116738" name="Picture 2"/>
          <p:cNvPicPr>
            <a:picLocks noChangeAspect="1" noChangeArrowheads="1"/>
          </p:cNvPicPr>
          <p:nvPr/>
        </p:nvPicPr>
        <p:blipFill>
          <a:blip r:embed="rId2"/>
          <a:srcRect/>
          <a:stretch>
            <a:fillRect/>
          </a:stretch>
        </p:blipFill>
        <p:spPr bwMode="auto">
          <a:xfrm>
            <a:off x="609600" y="685800"/>
            <a:ext cx="8153400" cy="5387068"/>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p:spPr>
        <p:txBody>
          <a:bodyPr/>
          <a:lstStyle/>
          <a:p>
            <a:fld id="{B84BD8F0-287E-4C4A-9390-CB7DFD2CA902}" type="slidenum">
              <a:rPr lang="en-US" smtClean="0"/>
              <a:pPr/>
              <a:t>33</a:t>
            </a:fld>
            <a:endParaRPr lang="en-US" smtClean="0"/>
          </a:p>
        </p:txBody>
      </p:sp>
      <p:sp>
        <p:nvSpPr>
          <p:cNvPr id="33795" name="Rectangle 2"/>
          <p:cNvSpPr>
            <a:spLocks noGrp="1" noChangeArrowheads="1"/>
          </p:cNvSpPr>
          <p:nvPr>
            <p:ph type="title"/>
          </p:nvPr>
        </p:nvSpPr>
        <p:spPr/>
        <p:txBody>
          <a:bodyPr/>
          <a:lstStyle/>
          <a:p>
            <a:r>
              <a:rPr lang="en-US" smtClean="0"/>
              <a:t>Association: Multiplicity</a:t>
            </a:r>
          </a:p>
        </p:txBody>
      </p:sp>
      <p:sp>
        <p:nvSpPr>
          <p:cNvPr id="33796" name="Line 3"/>
          <p:cNvSpPr>
            <a:spLocks noChangeShapeType="1"/>
          </p:cNvSpPr>
          <p:nvPr/>
        </p:nvSpPr>
        <p:spPr bwMode="auto">
          <a:xfrm>
            <a:off x="6400800" y="1295400"/>
            <a:ext cx="2362200" cy="0"/>
          </a:xfrm>
          <a:prstGeom prst="line">
            <a:avLst/>
          </a:prstGeom>
          <a:noFill/>
          <a:ln w="28575">
            <a:solidFill>
              <a:schemeClr val="tx1"/>
            </a:solidFill>
            <a:round/>
            <a:headEnd type="none" w="sm" len="sm"/>
            <a:tailEnd type="none" w="lg" len="lg"/>
          </a:ln>
        </p:spPr>
        <p:txBody>
          <a:bodyPr wrap="none" lIns="0" tIns="0" rIns="0" bIns="0" anchor="ctr"/>
          <a:lstStyle/>
          <a:p>
            <a:endParaRPr lang="en-US"/>
          </a:p>
        </p:txBody>
      </p:sp>
      <p:sp>
        <p:nvSpPr>
          <p:cNvPr id="33797" name="Line 4"/>
          <p:cNvSpPr>
            <a:spLocks noChangeShapeType="1"/>
          </p:cNvSpPr>
          <p:nvPr/>
        </p:nvSpPr>
        <p:spPr bwMode="auto">
          <a:xfrm>
            <a:off x="6400800" y="1803400"/>
            <a:ext cx="2362200" cy="0"/>
          </a:xfrm>
          <a:prstGeom prst="line">
            <a:avLst/>
          </a:prstGeom>
          <a:noFill/>
          <a:ln w="28575">
            <a:solidFill>
              <a:schemeClr val="tx1"/>
            </a:solidFill>
            <a:round/>
            <a:headEnd type="none" w="sm" len="sm"/>
            <a:tailEnd type="none" w="lg" len="lg"/>
          </a:ln>
        </p:spPr>
        <p:txBody>
          <a:bodyPr wrap="none" lIns="0" tIns="0" rIns="0" bIns="0" anchor="ctr"/>
          <a:lstStyle/>
          <a:p>
            <a:endParaRPr lang="en-US"/>
          </a:p>
        </p:txBody>
      </p:sp>
      <p:grpSp>
        <p:nvGrpSpPr>
          <p:cNvPr id="2" name="Group 5"/>
          <p:cNvGrpSpPr>
            <a:grpSpLocks/>
          </p:cNvGrpSpPr>
          <p:nvPr/>
        </p:nvGrpSpPr>
        <p:grpSpPr bwMode="auto">
          <a:xfrm>
            <a:off x="6400800" y="4343400"/>
            <a:ext cx="2362200" cy="325438"/>
            <a:chOff x="2208" y="2416"/>
            <a:chExt cx="1488" cy="205"/>
          </a:xfrm>
        </p:grpSpPr>
        <p:sp>
          <p:nvSpPr>
            <p:cNvPr id="33816" name="Line 6"/>
            <p:cNvSpPr>
              <a:spLocks noChangeShapeType="1"/>
            </p:cNvSpPr>
            <p:nvPr/>
          </p:nvSpPr>
          <p:spPr bwMode="auto">
            <a:xfrm>
              <a:off x="2208" y="2416"/>
              <a:ext cx="1488" cy="0"/>
            </a:xfrm>
            <a:prstGeom prst="line">
              <a:avLst/>
            </a:prstGeom>
            <a:noFill/>
            <a:ln w="28575">
              <a:solidFill>
                <a:schemeClr val="tx1"/>
              </a:solidFill>
              <a:round/>
              <a:headEnd type="none" w="sm" len="sm"/>
              <a:tailEnd type="none" w="lg" len="lg"/>
            </a:ln>
          </p:spPr>
          <p:txBody>
            <a:bodyPr wrap="none" lIns="0" tIns="0" rIns="0" bIns="0" anchor="ctr"/>
            <a:lstStyle/>
            <a:p>
              <a:endParaRPr lang="en-US"/>
            </a:p>
          </p:txBody>
        </p:sp>
        <p:sp>
          <p:nvSpPr>
            <p:cNvPr id="33817" name="Text Box 7"/>
            <p:cNvSpPr txBox="1">
              <a:spLocks noChangeArrowheads="1"/>
            </p:cNvSpPr>
            <p:nvPr/>
          </p:nvSpPr>
          <p:spPr bwMode="auto">
            <a:xfrm>
              <a:off x="2208" y="2448"/>
              <a:ext cx="240" cy="173"/>
            </a:xfrm>
            <a:prstGeom prst="rect">
              <a:avLst/>
            </a:prstGeom>
            <a:noFill/>
            <a:ln w="28575">
              <a:noFill/>
              <a:miter lim="800000"/>
              <a:headEnd type="none" w="sm" len="sm"/>
              <a:tailEnd type="none" w="lg" len="lg"/>
            </a:ln>
          </p:spPr>
          <p:txBody>
            <a:bodyPr wrap="none" lIns="0" tIns="0" rIns="0" bIns="0">
              <a:spAutoFit/>
            </a:bodyPr>
            <a:lstStyle/>
            <a:p>
              <a:r>
                <a:rPr lang="en-US" sz="1800"/>
                <a:t>2..4</a:t>
              </a:r>
            </a:p>
          </p:txBody>
        </p:sp>
      </p:grpSp>
      <p:grpSp>
        <p:nvGrpSpPr>
          <p:cNvPr id="3" name="Group 8"/>
          <p:cNvGrpSpPr>
            <a:grpSpLocks/>
          </p:cNvGrpSpPr>
          <p:nvPr/>
        </p:nvGrpSpPr>
        <p:grpSpPr bwMode="auto">
          <a:xfrm>
            <a:off x="6400800" y="3835400"/>
            <a:ext cx="2362200" cy="300038"/>
            <a:chOff x="2208" y="2096"/>
            <a:chExt cx="1488" cy="189"/>
          </a:xfrm>
        </p:grpSpPr>
        <p:sp>
          <p:nvSpPr>
            <p:cNvPr id="33814" name="Line 9"/>
            <p:cNvSpPr>
              <a:spLocks noChangeShapeType="1"/>
            </p:cNvSpPr>
            <p:nvPr/>
          </p:nvSpPr>
          <p:spPr bwMode="auto">
            <a:xfrm>
              <a:off x="2208" y="2096"/>
              <a:ext cx="1488" cy="0"/>
            </a:xfrm>
            <a:prstGeom prst="line">
              <a:avLst/>
            </a:prstGeom>
            <a:noFill/>
            <a:ln w="28575">
              <a:solidFill>
                <a:schemeClr val="tx1"/>
              </a:solidFill>
              <a:round/>
              <a:headEnd type="none" w="sm" len="sm"/>
              <a:tailEnd type="none" w="lg" len="lg"/>
            </a:ln>
          </p:spPr>
          <p:txBody>
            <a:bodyPr wrap="none" lIns="0" tIns="0" rIns="0" bIns="0" anchor="ctr"/>
            <a:lstStyle/>
            <a:p>
              <a:endParaRPr lang="en-US"/>
            </a:p>
          </p:txBody>
        </p:sp>
        <p:sp>
          <p:nvSpPr>
            <p:cNvPr id="33815" name="Text Box 10"/>
            <p:cNvSpPr txBox="1">
              <a:spLocks noChangeArrowheads="1"/>
            </p:cNvSpPr>
            <p:nvPr/>
          </p:nvSpPr>
          <p:spPr bwMode="auto">
            <a:xfrm>
              <a:off x="2208" y="2112"/>
              <a:ext cx="240" cy="173"/>
            </a:xfrm>
            <a:prstGeom prst="rect">
              <a:avLst/>
            </a:prstGeom>
            <a:noFill/>
            <a:ln w="28575">
              <a:noFill/>
              <a:miter lim="800000"/>
              <a:headEnd type="none" w="sm" len="sm"/>
              <a:tailEnd type="none" w="lg" len="lg"/>
            </a:ln>
          </p:spPr>
          <p:txBody>
            <a:bodyPr wrap="none" lIns="0" tIns="0" rIns="0" bIns="0">
              <a:spAutoFit/>
            </a:bodyPr>
            <a:lstStyle/>
            <a:p>
              <a:r>
                <a:rPr lang="en-US" sz="1800"/>
                <a:t>0..1</a:t>
              </a:r>
            </a:p>
          </p:txBody>
        </p:sp>
      </p:grpSp>
      <p:grpSp>
        <p:nvGrpSpPr>
          <p:cNvPr id="4" name="Group 11"/>
          <p:cNvGrpSpPr>
            <a:grpSpLocks/>
          </p:cNvGrpSpPr>
          <p:nvPr/>
        </p:nvGrpSpPr>
        <p:grpSpPr bwMode="auto">
          <a:xfrm>
            <a:off x="6400800" y="3327400"/>
            <a:ext cx="2362200" cy="274638"/>
            <a:chOff x="2208" y="1776"/>
            <a:chExt cx="1488" cy="173"/>
          </a:xfrm>
        </p:grpSpPr>
        <p:sp>
          <p:nvSpPr>
            <p:cNvPr id="33812" name="Line 12"/>
            <p:cNvSpPr>
              <a:spLocks noChangeShapeType="1"/>
            </p:cNvSpPr>
            <p:nvPr/>
          </p:nvSpPr>
          <p:spPr bwMode="auto">
            <a:xfrm>
              <a:off x="2208" y="1776"/>
              <a:ext cx="1488" cy="0"/>
            </a:xfrm>
            <a:prstGeom prst="line">
              <a:avLst/>
            </a:prstGeom>
            <a:noFill/>
            <a:ln w="28575">
              <a:solidFill>
                <a:schemeClr val="tx1"/>
              </a:solidFill>
              <a:round/>
              <a:headEnd type="none" w="sm" len="sm"/>
              <a:tailEnd type="none" w="lg" len="lg"/>
            </a:ln>
          </p:spPr>
          <p:txBody>
            <a:bodyPr wrap="none" lIns="0" tIns="0" rIns="0" bIns="0" anchor="ctr"/>
            <a:lstStyle/>
            <a:p>
              <a:endParaRPr lang="en-US"/>
            </a:p>
          </p:txBody>
        </p:sp>
        <p:sp>
          <p:nvSpPr>
            <p:cNvPr id="33813" name="Text Box 13"/>
            <p:cNvSpPr txBox="1">
              <a:spLocks noChangeArrowheads="1"/>
            </p:cNvSpPr>
            <p:nvPr/>
          </p:nvSpPr>
          <p:spPr bwMode="auto">
            <a:xfrm>
              <a:off x="2208" y="1776"/>
              <a:ext cx="216" cy="173"/>
            </a:xfrm>
            <a:prstGeom prst="rect">
              <a:avLst/>
            </a:prstGeom>
            <a:noFill/>
            <a:ln w="28575">
              <a:noFill/>
              <a:miter lim="800000"/>
              <a:headEnd type="none" w="sm" len="sm"/>
              <a:tailEnd type="none" w="lg" len="lg"/>
            </a:ln>
          </p:spPr>
          <p:txBody>
            <a:bodyPr wrap="none" lIns="0" tIns="0" rIns="0" bIns="0">
              <a:spAutoFit/>
            </a:bodyPr>
            <a:lstStyle/>
            <a:p>
              <a:r>
                <a:rPr lang="en-US" sz="1800"/>
                <a:t>1..*</a:t>
              </a:r>
            </a:p>
          </p:txBody>
        </p:sp>
      </p:grpSp>
      <p:grpSp>
        <p:nvGrpSpPr>
          <p:cNvPr id="5" name="Group 14"/>
          <p:cNvGrpSpPr>
            <a:grpSpLocks/>
          </p:cNvGrpSpPr>
          <p:nvPr/>
        </p:nvGrpSpPr>
        <p:grpSpPr bwMode="auto">
          <a:xfrm>
            <a:off x="6400800" y="2311400"/>
            <a:ext cx="2362200" cy="325438"/>
            <a:chOff x="2208" y="1456"/>
            <a:chExt cx="1488" cy="205"/>
          </a:xfrm>
        </p:grpSpPr>
        <p:sp>
          <p:nvSpPr>
            <p:cNvPr id="33810" name="Line 15"/>
            <p:cNvSpPr>
              <a:spLocks noChangeShapeType="1"/>
            </p:cNvSpPr>
            <p:nvPr/>
          </p:nvSpPr>
          <p:spPr bwMode="auto">
            <a:xfrm>
              <a:off x="2208" y="1456"/>
              <a:ext cx="1488" cy="0"/>
            </a:xfrm>
            <a:prstGeom prst="line">
              <a:avLst/>
            </a:prstGeom>
            <a:noFill/>
            <a:ln w="28575">
              <a:solidFill>
                <a:schemeClr val="tx1"/>
              </a:solidFill>
              <a:round/>
              <a:headEnd type="none" w="sm" len="sm"/>
              <a:tailEnd type="none" w="lg" len="lg"/>
            </a:ln>
          </p:spPr>
          <p:txBody>
            <a:bodyPr wrap="none" lIns="0" tIns="0" rIns="0" bIns="0" anchor="ctr"/>
            <a:lstStyle/>
            <a:p>
              <a:endParaRPr lang="en-US"/>
            </a:p>
          </p:txBody>
        </p:sp>
        <p:sp>
          <p:nvSpPr>
            <p:cNvPr id="33811" name="Text Box 16"/>
            <p:cNvSpPr txBox="1">
              <a:spLocks noChangeArrowheads="1"/>
            </p:cNvSpPr>
            <p:nvPr/>
          </p:nvSpPr>
          <p:spPr bwMode="auto">
            <a:xfrm>
              <a:off x="2208" y="1488"/>
              <a:ext cx="216" cy="173"/>
            </a:xfrm>
            <a:prstGeom prst="rect">
              <a:avLst/>
            </a:prstGeom>
            <a:noFill/>
            <a:ln w="28575">
              <a:noFill/>
              <a:miter lim="800000"/>
              <a:headEnd type="none" w="sm" len="sm"/>
              <a:tailEnd type="none" w="lg" len="lg"/>
            </a:ln>
          </p:spPr>
          <p:txBody>
            <a:bodyPr wrap="none" lIns="0" tIns="0" rIns="0" bIns="0">
              <a:spAutoFit/>
            </a:bodyPr>
            <a:lstStyle/>
            <a:p>
              <a:r>
                <a:rPr lang="en-US" sz="1800"/>
                <a:t>0..*</a:t>
              </a:r>
            </a:p>
          </p:txBody>
        </p:sp>
      </p:grpSp>
      <p:sp>
        <p:nvSpPr>
          <p:cNvPr id="33802" name="Text Box 17"/>
          <p:cNvSpPr txBox="1">
            <a:spLocks noChangeArrowheads="1"/>
          </p:cNvSpPr>
          <p:nvPr/>
        </p:nvSpPr>
        <p:spPr bwMode="auto">
          <a:xfrm>
            <a:off x="6400800" y="1828800"/>
            <a:ext cx="127000" cy="274638"/>
          </a:xfrm>
          <a:prstGeom prst="rect">
            <a:avLst/>
          </a:prstGeom>
          <a:noFill/>
          <a:ln w="28575">
            <a:noFill/>
            <a:miter lim="800000"/>
            <a:headEnd type="none" w="sm" len="sm"/>
            <a:tailEnd type="none" w="lg" len="lg"/>
          </a:ln>
        </p:spPr>
        <p:txBody>
          <a:bodyPr wrap="none" lIns="0" tIns="0" rIns="0" bIns="0">
            <a:spAutoFit/>
          </a:bodyPr>
          <a:lstStyle/>
          <a:p>
            <a:r>
              <a:rPr lang="en-US" sz="1800"/>
              <a:t>1</a:t>
            </a:r>
          </a:p>
        </p:txBody>
      </p:sp>
      <p:grpSp>
        <p:nvGrpSpPr>
          <p:cNvPr id="6" name="Group 18"/>
          <p:cNvGrpSpPr>
            <a:grpSpLocks/>
          </p:cNvGrpSpPr>
          <p:nvPr/>
        </p:nvGrpSpPr>
        <p:grpSpPr bwMode="auto">
          <a:xfrm>
            <a:off x="6400800" y="2819400"/>
            <a:ext cx="2362200" cy="325438"/>
            <a:chOff x="2208" y="1456"/>
            <a:chExt cx="1488" cy="205"/>
          </a:xfrm>
        </p:grpSpPr>
        <p:sp>
          <p:nvSpPr>
            <p:cNvPr id="33808" name="Line 19"/>
            <p:cNvSpPr>
              <a:spLocks noChangeShapeType="1"/>
            </p:cNvSpPr>
            <p:nvPr/>
          </p:nvSpPr>
          <p:spPr bwMode="auto">
            <a:xfrm>
              <a:off x="2208" y="1456"/>
              <a:ext cx="1488" cy="0"/>
            </a:xfrm>
            <a:prstGeom prst="line">
              <a:avLst/>
            </a:prstGeom>
            <a:noFill/>
            <a:ln w="28575">
              <a:solidFill>
                <a:schemeClr val="tx1"/>
              </a:solidFill>
              <a:round/>
              <a:headEnd type="none" w="sm" len="sm"/>
              <a:tailEnd type="none" w="lg" len="lg"/>
            </a:ln>
          </p:spPr>
          <p:txBody>
            <a:bodyPr wrap="none" lIns="0" tIns="0" rIns="0" bIns="0" anchor="ctr"/>
            <a:lstStyle/>
            <a:p>
              <a:endParaRPr lang="en-US"/>
            </a:p>
          </p:txBody>
        </p:sp>
        <p:sp>
          <p:nvSpPr>
            <p:cNvPr id="33809" name="Text Box 20"/>
            <p:cNvSpPr txBox="1">
              <a:spLocks noChangeArrowheads="1"/>
            </p:cNvSpPr>
            <p:nvPr/>
          </p:nvSpPr>
          <p:spPr bwMode="auto">
            <a:xfrm>
              <a:off x="2208" y="1488"/>
              <a:ext cx="56" cy="173"/>
            </a:xfrm>
            <a:prstGeom prst="rect">
              <a:avLst/>
            </a:prstGeom>
            <a:noFill/>
            <a:ln w="28575">
              <a:noFill/>
              <a:miter lim="800000"/>
              <a:headEnd type="none" w="sm" len="sm"/>
              <a:tailEnd type="none" w="lg" len="lg"/>
            </a:ln>
          </p:spPr>
          <p:txBody>
            <a:bodyPr wrap="none" lIns="0" tIns="0" rIns="0" bIns="0">
              <a:spAutoFit/>
            </a:bodyPr>
            <a:lstStyle/>
            <a:p>
              <a:r>
                <a:rPr lang="en-US" sz="1800"/>
                <a:t>*</a:t>
              </a:r>
            </a:p>
          </p:txBody>
        </p:sp>
      </p:grpSp>
      <p:sp>
        <p:nvSpPr>
          <p:cNvPr id="33804" name="Rectangle 21"/>
          <p:cNvSpPr>
            <a:spLocks noGrp="1" noChangeArrowheads="1"/>
          </p:cNvSpPr>
          <p:nvPr>
            <p:ph type="body" idx="1"/>
          </p:nvPr>
        </p:nvSpPr>
        <p:spPr>
          <a:xfrm>
            <a:off x="457200" y="1066800"/>
            <a:ext cx="8178800" cy="4171950"/>
          </a:xfrm>
        </p:spPr>
        <p:txBody>
          <a:bodyPr>
            <a:normAutofit fontScale="92500" lnSpcReduction="10000"/>
          </a:bodyPr>
          <a:lstStyle/>
          <a:p>
            <a:r>
              <a:rPr lang="en-US" dirty="0" smtClean="0">
                <a:solidFill>
                  <a:schemeClr val="tx2"/>
                </a:solidFill>
              </a:rPr>
              <a:t>Unspecified</a:t>
            </a:r>
          </a:p>
          <a:p>
            <a:r>
              <a:rPr lang="en-US" dirty="0" smtClean="0">
                <a:solidFill>
                  <a:schemeClr val="tx2"/>
                </a:solidFill>
              </a:rPr>
              <a:t>Exactly one</a:t>
            </a:r>
          </a:p>
          <a:p>
            <a:r>
              <a:rPr lang="en-US" dirty="0" smtClean="0">
                <a:solidFill>
                  <a:schemeClr val="tx2"/>
                </a:solidFill>
              </a:rPr>
              <a:t>Zero or more (many, unlimited)</a:t>
            </a:r>
          </a:p>
          <a:p>
            <a:endParaRPr lang="en-US" dirty="0" smtClean="0">
              <a:solidFill>
                <a:schemeClr val="tx2"/>
              </a:solidFill>
            </a:endParaRPr>
          </a:p>
          <a:p>
            <a:r>
              <a:rPr lang="en-US" dirty="0" smtClean="0">
                <a:solidFill>
                  <a:schemeClr val="tx2"/>
                </a:solidFill>
              </a:rPr>
              <a:t>One or more</a:t>
            </a:r>
          </a:p>
          <a:p>
            <a:r>
              <a:rPr lang="en-US" dirty="0" smtClean="0">
                <a:solidFill>
                  <a:schemeClr val="tx2"/>
                </a:solidFill>
              </a:rPr>
              <a:t>Zero or one</a:t>
            </a:r>
          </a:p>
          <a:p>
            <a:r>
              <a:rPr lang="en-US" dirty="0" smtClean="0">
                <a:solidFill>
                  <a:schemeClr val="tx2"/>
                </a:solidFill>
              </a:rPr>
              <a:t>Specified range</a:t>
            </a:r>
          </a:p>
          <a:p>
            <a:r>
              <a:rPr lang="en-US" dirty="0" smtClean="0">
                <a:solidFill>
                  <a:schemeClr val="tx2"/>
                </a:solidFill>
              </a:rPr>
              <a:t>Multiple, disjoint ranges</a:t>
            </a:r>
          </a:p>
        </p:txBody>
      </p:sp>
      <p:grpSp>
        <p:nvGrpSpPr>
          <p:cNvPr id="7" name="Group 22"/>
          <p:cNvGrpSpPr>
            <a:grpSpLocks/>
          </p:cNvGrpSpPr>
          <p:nvPr/>
        </p:nvGrpSpPr>
        <p:grpSpPr bwMode="auto">
          <a:xfrm>
            <a:off x="6400800" y="4876800"/>
            <a:ext cx="2362200" cy="325438"/>
            <a:chOff x="2208" y="2416"/>
            <a:chExt cx="1488" cy="205"/>
          </a:xfrm>
        </p:grpSpPr>
        <p:sp>
          <p:nvSpPr>
            <p:cNvPr id="33806" name="Line 23"/>
            <p:cNvSpPr>
              <a:spLocks noChangeShapeType="1"/>
            </p:cNvSpPr>
            <p:nvPr/>
          </p:nvSpPr>
          <p:spPr bwMode="auto">
            <a:xfrm>
              <a:off x="2208" y="2416"/>
              <a:ext cx="1488" cy="0"/>
            </a:xfrm>
            <a:prstGeom prst="line">
              <a:avLst/>
            </a:prstGeom>
            <a:noFill/>
            <a:ln w="28575">
              <a:solidFill>
                <a:schemeClr val="tx1"/>
              </a:solidFill>
              <a:round/>
              <a:headEnd type="none" w="sm" len="sm"/>
              <a:tailEnd type="none" w="lg" len="lg"/>
            </a:ln>
          </p:spPr>
          <p:txBody>
            <a:bodyPr wrap="none" lIns="0" tIns="0" rIns="0" bIns="0" anchor="ctr"/>
            <a:lstStyle/>
            <a:p>
              <a:endParaRPr lang="en-US"/>
            </a:p>
          </p:txBody>
        </p:sp>
        <p:sp>
          <p:nvSpPr>
            <p:cNvPr id="33807" name="Text Box 24"/>
            <p:cNvSpPr txBox="1">
              <a:spLocks noChangeArrowheads="1"/>
            </p:cNvSpPr>
            <p:nvPr/>
          </p:nvSpPr>
          <p:spPr bwMode="auto">
            <a:xfrm>
              <a:off x="2208" y="2448"/>
              <a:ext cx="400" cy="173"/>
            </a:xfrm>
            <a:prstGeom prst="rect">
              <a:avLst/>
            </a:prstGeom>
            <a:noFill/>
            <a:ln w="28575">
              <a:noFill/>
              <a:miter lim="800000"/>
              <a:headEnd type="none" w="sm" len="sm"/>
              <a:tailEnd type="none" w="lg" len="lg"/>
            </a:ln>
          </p:spPr>
          <p:txBody>
            <a:bodyPr wrap="none" lIns="0" tIns="0" rIns="0" bIns="0">
              <a:spAutoFit/>
            </a:bodyPr>
            <a:lstStyle/>
            <a:p>
              <a:r>
                <a:rPr lang="en-US" sz="1800"/>
                <a:t>2, 4..6</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563562"/>
          </a:xfrm>
        </p:spPr>
        <p:txBody>
          <a:bodyPr>
            <a:normAutofit fontScale="90000"/>
          </a:bodyPr>
          <a:lstStyle/>
          <a:p>
            <a:r>
              <a:rPr lang="en-US" dirty="0" smtClean="0"/>
              <a:t>Association end name </a:t>
            </a:r>
            <a:endParaRPr lang="en-US" dirty="0"/>
          </a:p>
        </p:txBody>
      </p:sp>
      <p:sp>
        <p:nvSpPr>
          <p:cNvPr id="3" name="Content Placeholder 2"/>
          <p:cNvSpPr>
            <a:spLocks noGrp="1"/>
          </p:cNvSpPr>
          <p:nvPr>
            <p:ph idx="1"/>
          </p:nvPr>
        </p:nvSpPr>
        <p:spPr>
          <a:xfrm>
            <a:off x="381000" y="533400"/>
            <a:ext cx="8229600" cy="4525963"/>
          </a:xfrm>
        </p:spPr>
        <p:txBody>
          <a:bodyPr>
            <a:normAutofit/>
          </a:bodyPr>
          <a:lstStyle/>
          <a:p>
            <a:r>
              <a:rPr lang="en-US" sz="2400" dirty="0" smtClean="0"/>
              <a:t>We can not only assign multiplicity to an association end but we can assign it a name as well . </a:t>
            </a:r>
            <a:endParaRPr lang="en-US" sz="2400"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6" name="Picture 2"/>
          <p:cNvPicPr>
            <a:picLocks noChangeAspect="1" noChangeArrowheads="1"/>
          </p:cNvPicPr>
          <p:nvPr/>
        </p:nvPicPr>
        <p:blipFill>
          <a:blip r:embed="rId2"/>
          <a:srcRect/>
          <a:stretch>
            <a:fillRect/>
          </a:stretch>
        </p:blipFill>
        <p:spPr bwMode="auto">
          <a:xfrm>
            <a:off x="533400" y="1524000"/>
            <a:ext cx="7772400" cy="2454731"/>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533400" y="3962400"/>
            <a:ext cx="7772400" cy="2759639"/>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639762"/>
          </a:xfrm>
        </p:spPr>
        <p:txBody>
          <a:bodyPr>
            <a:normAutofit fontScale="90000"/>
          </a:bodyPr>
          <a:lstStyle/>
          <a:p>
            <a:r>
              <a:rPr lang="en-US" dirty="0" smtClean="0"/>
              <a:t>Ordering</a:t>
            </a:r>
            <a:endParaRPr lang="en-US" dirty="0"/>
          </a:p>
        </p:txBody>
      </p:sp>
      <p:sp>
        <p:nvSpPr>
          <p:cNvPr id="3" name="Content Placeholder 2"/>
          <p:cNvSpPr>
            <a:spLocks noGrp="1"/>
          </p:cNvSpPr>
          <p:nvPr>
            <p:ph idx="1"/>
          </p:nvPr>
        </p:nvSpPr>
        <p:spPr>
          <a:xfrm>
            <a:off x="228600" y="762001"/>
            <a:ext cx="8610600" cy="3581400"/>
          </a:xfrm>
        </p:spPr>
        <p:txBody>
          <a:bodyPr/>
          <a:lstStyle/>
          <a:p>
            <a:pPr algn="just">
              <a:buNone/>
            </a:pPr>
            <a:r>
              <a:rPr lang="en-US" dirty="0" smtClean="0"/>
              <a:t>Usually the objects on the "many" side of an association have no explicit order, and can be regarded as a set. Some times the objects on the many side of an association have order. Writing {ordered} next to the multiplicity dot as shown in  next Figure  indicates an ordered set of objects of an association.</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1026" name="Picture 2"/>
          <p:cNvPicPr>
            <a:picLocks noChangeAspect="1" noChangeArrowheads="1"/>
          </p:cNvPicPr>
          <p:nvPr/>
        </p:nvPicPr>
        <p:blipFill>
          <a:blip r:embed="rId2"/>
          <a:srcRect/>
          <a:stretch>
            <a:fillRect/>
          </a:stretch>
        </p:blipFill>
        <p:spPr bwMode="auto">
          <a:xfrm>
            <a:off x="609600" y="4419600"/>
            <a:ext cx="7543800" cy="169674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1"/>
            <a:ext cx="8382000" cy="2895600"/>
          </a:xfrm>
        </p:spPr>
        <p:txBody>
          <a:bodyPr>
            <a:normAutofit lnSpcReduction="10000"/>
          </a:bodyPr>
          <a:lstStyle/>
          <a:p>
            <a:pPr algn="just">
              <a:buNone/>
            </a:pPr>
            <a:r>
              <a:rPr lang="en-US" dirty="0" smtClean="0"/>
              <a:t>Consider the example of association between Window class and Screen class. A screen can contain a number of windows. Windows are explicitly ordered. Only topmost window is visible on the screen at any time. Next Figure </a:t>
            </a:r>
          </a:p>
          <a:p>
            <a:pPr algn="just">
              <a:buNone/>
            </a:pPr>
            <a:r>
              <a:rPr lang="en-US" dirty="0" smtClean="0"/>
              <a:t>    shows this example.</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2050" name="Picture 2"/>
          <p:cNvPicPr>
            <a:picLocks noChangeAspect="1" noChangeArrowheads="1"/>
          </p:cNvPicPr>
          <p:nvPr/>
        </p:nvPicPr>
        <p:blipFill>
          <a:blip r:embed="rId2"/>
          <a:srcRect/>
          <a:stretch>
            <a:fillRect/>
          </a:stretch>
        </p:blipFill>
        <p:spPr bwMode="auto">
          <a:xfrm>
            <a:off x="838200" y="3505200"/>
            <a:ext cx="7696200" cy="19812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normAutofit fontScale="90000"/>
          </a:bodyPr>
          <a:lstStyle/>
          <a:p>
            <a:r>
              <a:rPr lang="en-US" dirty="0" smtClean="0"/>
              <a:t>Association classes</a:t>
            </a:r>
            <a:endParaRPr lang="en-US" dirty="0"/>
          </a:p>
        </p:txBody>
      </p:sp>
      <p:sp>
        <p:nvSpPr>
          <p:cNvPr id="3" name="Content Placeholder 2"/>
          <p:cNvSpPr>
            <a:spLocks noGrp="1"/>
          </p:cNvSpPr>
          <p:nvPr>
            <p:ph idx="1"/>
          </p:nvPr>
        </p:nvSpPr>
        <p:spPr>
          <a:xfrm>
            <a:off x="304800" y="1066800"/>
            <a:ext cx="8458200" cy="4525963"/>
          </a:xfrm>
        </p:spPr>
        <p:txBody>
          <a:bodyPr/>
          <a:lstStyle/>
          <a:p>
            <a:r>
              <a:rPr lang="en-US" dirty="0" smtClean="0"/>
              <a:t>An association class is an association that is also a class .</a:t>
            </a:r>
          </a:p>
          <a:p>
            <a:r>
              <a:rPr lang="en-US" dirty="0" smtClean="0"/>
              <a:t>Like a class an association class can have attribute and operations and participate in associations .</a:t>
            </a:r>
          </a:p>
          <a:p>
            <a:r>
              <a:rPr lang="en-US" dirty="0" smtClean="0"/>
              <a:t>Like the links of an association the instance of an association class derive identity from instance of the constituent class .</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BB1A8866-9B1E-4C3F-B688-5E255CE1165A}" type="slidenum">
              <a:rPr lang="en-US" smtClean="0"/>
              <a:pPr>
                <a:defRPr/>
              </a:pPr>
              <a:t>38</a:t>
            </a:fld>
            <a:endParaRPr lang="en-US"/>
          </a:p>
        </p:txBody>
      </p:sp>
      <p:pic>
        <p:nvPicPr>
          <p:cNvPr id="9218" name="Picture 2"/>
          <p:cNvPicPr>
            <a:picLocks noChangeAspect="1" noChangeArrowheads="1"/>
          </p:cNvPicPr>
          <p:nvPr/>
        </p:nvPicPr>
        <p:blipFill>
          <a:blip r:embed="rId2"/>
          <a:srcRect/>
          <a:stretch>
            <a:fillRect/>
          </a:stretch>
        </p:blipFill>
        <p:spPr bwMode="auto">
          <a:xfrm>
            <a:off x="228600" y="228600"/>
            <a:ext cx="8077200" cy="2946202"/>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228600" y="3276600"/>
            <a:ext cx="8077200" cy="3396674"/>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BB1A8866-9B1E-4C3F-B688-5E255CE1165A}" type="slidenum">
              <a:rPr lang="en-US" smtClean="0"/>
              <a:pPr>
                <a:defRPr/>
              </a:pPr>
              <a:t>39</a:t>
            </a:fld>
            <a:endParaRPr lang="en-US"/>
          </a:p>
        </p:txBody>
      </p:sp>
      <p:pic>
        <p:nvPicPr>
          <p:cNvPr id="10242" name="Picture 2"/>
          <p:cNvPicPr>
            <a:picLocks noChangeAspect="1" noChangeArrowheads="1"/>
          </p:cNvPicPr>
          <p:nvPr/>
        </p:nvPicPr>
        <p:blipFill>
          <a:blip r:embed="rId2"/>
          <a:srcRect/>
          <a:stretch>
            <a:fillRect/>
          </a:stretch>
        </p:blipFill>
        <p:spPr bwMode="auto">
          <a:xfrm>
            <a:off x="457200" y="1447800"/>
            <a:ext cx="7848600" cy="4953326"/>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GB" smtClean="0"/>
              <a:t>Objects</a:t>
            </a:r>
          </a:p>
        </p:txBody>
      </p:sp>
      <p:sp>
        <p:nvSpPr>
          <p:cNvPr id="6148" name="Rectangle 3"/>
          <p:cNvSpPr>
            <a:spLocks noGrp="1" noChangeArrowheads="1"/>
          </p:cNvSpPr>
          <p:nvPr>
            <p:ph idx="1"/>
          </p:nvPr>
        </p:nvSpPr>
        <p:spPr>
          <a:xfrm>
            <a:off x="457200" y="1600200"/>
            <a:ext cx="8305800" cy="4525963"/>
          </a:xfrm>
        </p:spPr>
        <p:txBody>
          <a:bodyPr>
            <a:normAutofit lnSpcReduction="10000"/>
          </a:bodyPr>
          <a:lstStyle/>
          <a:p>
            <a:r>
              <a:rPr lang="en-GB" dirty="0" smtClean="0"/>
              <a:t>Informally, an object represents an entity, be it physical, conceptual, or software</a:t>
            </a:r>
          </a:p>
          <a:p>
            <a:pPr lvl="1"/>
            <a:r>
              <a:rPr lang="en-GB" dirty="0" smtClean="0"/>
              <a:t>Something physical</a:t>
            </a:r>
          </a:p>
          <a:p>
            <a:pPr lvl="1"/>
            <a:endParaRPr lang="en-GB" dirty="0" smtClean="0"/>
          </a:p>
          <a:p>
            <a:pPr lvl="1"/>
            <a:endParaRPr lang="en-GB" dirty="0" smtClean="0"/>
          </a:p>
          <a:p>
            <a:pPr lvl="1"/>
            <a:r>
              <a:rPr lang="en-GB" dirty="0" smtClean="0"/>
              <a:t>A concept</a:t>
            </a:r>
          </a:p>
          <a:p>
            <a:pPr lvl="1"/>
            <a:endParaRPr lang="en-GB" dirty="0" smtClean="0"/>
          </a:p>
          <a:p>
            <a:pPr lvl="1"/>
            <a:endParaRPr lang="en-GB" dirty="0" smtClean="0"/>
          </a:p>
          <a:p>
            <a:pPr lvl="1"/>
            <a:r>
              <a:rPr lang="en-GB" dirty="0" smtClean="0"/>
              <a:t>Software</a:t>
            </a:r>
          </a:p>
        </p:txBody>
      </p:sp>
      <p:sp>
        <p:nvSpPr>
          <p:cNvPr id="6146" name="Slide Number Placeholder 3"/>
          <p:cNvSpPr>
            <a:spLocks noGrp="1"/>
          </p:cNvSpPr>
          <p:nvPr>
            <p:ph type="sldNum" sz="quarter" idx="12"/>
          </p:nvPr>
        </p:nvSpPr>
        <p:spPr>
          <a:noFill/>
        </p:spPr>
        <p:txBody>
          <a:bodyPr/>
          <a:lstStyle/>
          <a:p>
            <a:fld id="{3BAE43DE-7BEC-45E9-9622-5860CDC17567}" type="slidenum">
              <a:rPr lang="en-US" smtClean="0"/>
              <a:pPr/>
              <a:t>4</a:t>
            </a:fld>
            <a:endParaRPr lang="en-US" smtClean="0"/>
          </a:p>
        </p:txBody>
      </p:sp>
      <p:grpSp>
        <p:nvGrpSpPr>
          <p:cNvPr id="2" name="Group 4"/>
          <p:cNvGrpSpPr>
            <a:grpSpLocks/>
          </p:cNvGrpSpPr>
          <p:nvPr/>
        </p:nvGrpSpPr>
        <p:grpSpPr bwMode="auto">
          <a:xfrm>
            <a:off x="4572000" y="2895600"/>
            <a:ext cx="2447925" cy="952500"/>
            <a:chOff x="2550" y="1457"/>
            <a:chExt cx="1542" cy="600"/>
          </a:xfrm>
        </p:grpSpPr>
        <p:grpSp>
          <p:nvGrpSpPr>
            <p:cNvPr id="3" name="Group 5"/>
            <p:cNvGrpSpPr>
              <a:grpSpLocks/>
            </p:cNvGrpSpPr>
            <p:nvPr/>
          </p:nvGrpSpPr>
          <p:grpSpPr bwMode="auto">
            <a:xfrm>
              <a:off x="2550" y="1457"/>
              <a:ext cx="1542" cy="418"/>
              <a:chOff x="2550" y="1457"/>
              <a:chExt cx="1542" cy="418"/>
            </a:xfrm>
          </p:grpSpPr>
          <p:grpSp>
            <p:nvGrpSpPr>
              <p:cNvPr id="4" name="Group 6"/>
              <p:cNvGrpSpPr>
                <a:grpSpLocks/>
              </p:cNvGrpSpPr>
              <p:nvPr/>
            </p:nvGrpSpPr>
            <p:grpSpPr bwMode="auto">
              <a:xfrm>
                <a:off x="2588" y="1457"/>
                <a:ext cx="1504" cy="387"/>
                <a:chOff x="2588" y="1457"/>
                <a:chExt cx="1504" cy="387"/>
              </a:xfrm>
            </p:grpSpPr>
            <p:sp>
              <p:nvSpPr>
                <p:cNvPr id="6269" name="Freeform 7"/>
                <p:cNvSpPr>
                  <a:spLocks/>
                </p:cNvSpPr>
                <p:nvPr/>
              </p:nvSpPr>
              <p:spPr bwMode="auto">
                <a:xfrm>
                  <a:off x="2588" y="1492"/>
                  <a:ext cx="1201" cy="319"/>
                </a:xfrm>
                <a:custGeom>
                  <a:avLst/>
                  <a:gdLst>
                    <a:gd name="T0" fmla="*/ 984 w 1201"/>
                    <a:gd name="T1" fmla="*/ 0 h 319"/>
                    <a:gd name="T2" fmla="*/ 36 w 1201"/>
                    <a:gd name="T3" fmla="*/ 0 h 319"/>
                    <a:gd name="T4" fmla="*/ 29 w 1201"/>
                    <a:gd name="T5" fmla="*/ 12 h 319"/>
                    <a:gd name="T6" fmla="*/ 22 w 1201"/>
                    <a:gd name="T7" fmla="*/ 25 h 319"/>
                    <a:gd name="T8" fmla="*/ 15 w 1201"/>
                    <a:gd name="T9" fmla="*/ 43 h 319"/>
                    <a:gd name="T10" fmla="*/ 10 w 1201"/>
                    <a:gd name="T11" fmla="*/ 62 h 319"/>
                    <a:gd name="T12" fmla="*/ 5 w 1201"/>
                    <a:gd name="T13" fmla="*/ 81 h 319"/>
                    <a:gd name="T14" fmla="*/ 3 w 1201"/>
                    <a:gd name="T15" fmla="*/ 100 h 319"/>
                    <a:gd name="T16" fmla="*/ 2 w 1201"/>
                    <a:gd name="T17" fmla="*/ 122 h 319"/>
                    <a:gd name="T18" fmla="*/ 5 w 1201"/>
                    <a:gd name="T19" fmla="*/ 141 h 319"/>
                    <a:gd name="T20" fmla="*/ 8 w 1201"/>
                    <a:gd name="T21" fmla="*/ 157 h 319"/>
                    <a:gd name="T22" fmla="*/ 12 w 1201"/>
                    <a:gd name="T23" fmla="*/ 171 h 319"/>
                    <a:gd name="T24" fmla="*/ 18 w 1201"/>
                    <a:gd name="T25" fmla="*/ 184 h 319"/>
                    <a:gd name="T26" fmla="*/ 24 w 1201"/>
                    <a:gd name="T27" fmla="*/ 196 h 319"/>
                    <a:gd name="T28" fmla="*/ 30 w 1201"/>
                    <a:gd name="T29" fmla="*/ 207 h 319"/>
                    <a:gd name="T30" fmla="*/ 0 w 1201"/>
                    <a:gd name="T31" fmla="*/ 230 h 319"/>
                    <a:gd name="T32" fmla="*/ 0 w 1201"/>
                    <a:gd name="T33" fmla="*/ 315 h 319"/>
                    <a:gd name="T34" fmla="*/ 303 w 1201"/>
                    <a:gd name="T35" fmla="*/ 315 h 319"/>
                    <a:gd name="T36" fmla="*/ 303 w 1201"/>
                    <a:gd name="T37" fmla="*/ 228 h 319"/>
                    <a:gd name="T38" fmla="*/ 900 w 1201"/>
                    <a:gd name="T39" fmla="*/ 228 h 319"/>
                    <a:gd name="T40" fmla="*/ 804 w 1201"/>
                    <a:gd name="T41" fmla="*/ 246 h 319"/>
                    <a:gd name="T42" fmla="*/ 804 w 1201"/>
                    <a:gd name="T43" fmla="*/ 285 h 319"/>
                    <a:gd name="T44" fmla="*/ 1064 w 1201"/>
                    <a:gd name="T45" fmla="*/ 285 h 319"/>
                    <a:gd name="T46" fmla="*/ 933 w 1201"/>
                    <a:gd name="T47" fmla="*/ 300 h 319"/>
                    <a:gd name="T48" fmla="*/ 933 w 1201"/>
                    <a:gd name="T49" fmla="*/ 318 h 319"/>
                    <a:gd name="T50" fmla="*/ 1164 w 1201"/>
                    <a:gd name="T51" fmla="*/ 300 h 319"/>
                    <a:gd name="T52" fmla="*/ 1164 w 1201"/>
                    <a:gd name="T53" fmla="*/ 251 h 319"/>
                    <a:gd name="T54" fmla="*/ 1200 w 1201"/>
                    <a:gd name="T55" fmla="*/ 251 h 319"/>
                    <a:gd name="T56" fmla="*/ 1200 w 1201"/>
                    <a:gd name="T57" fmla="*/ 222 h 319"/>
                    <a:gd name="T58" fmla="*/ 1161 w 1201"/>
                    <a:gd name="T59" fmla="*/ 222 h 319"/>
                    <a:gd name="T60" fmla="*/ 1161 w 1201"/>
                    <a:gd name="T61" fmla="*/ 243 h 319"/>
                    <a:gd name="T62" fmla="*/ 954 w 1201"/>
                    <a:gd name="T63" fmla="*/ 243 h 319"/>
                    <a:gd name="T64" fmla="*/ 966 w 1201"/>
                    <a:gd name="T65" fmla="*/ 235 h 319"/>
                    <a:gd name="T66" fmla="*/ 975 w 1201"/>
                    <a:gd name="T67" fmla="*/ 228 h 319"/>
                    <a:gd name="T68" fmla="*/ 984 w 1201"/>
                    <a:gd name="T69" fmla="*/ 220 h 319"/>
                    <a:gd name="T70" fmla="*/ 972 w 1201"/>
                    <a:gd name="T71" fmla="*/ 237 h 319"/>
                    <a:gd name="T72" fmla="*/ 1018 w 1201"/>
                    <a:gd name="T73" fmla="*/ 237 h 319"/>
                    <a:gd name="T74" fmla="*/ 1024 w 1201"/>
                    <a:gd name="T75" fmla="*/ 214 h 319"/>
                    <a:gd name="T76" fmla="*/ 993 w 1201"/>
                    <a:gd name="T77" fmla="*/ 214 h 319"/>
                    <a:gd name="T78" fmla="*/ 1003 w 1201"/>
                    <a:gd name="T79" fmla="*/ 201 h 319"/>
                    <a:gd name="T80" fmla="*/ 1010 w 1201"/>
                    <a:gd name="T81" fmla="*/ 187 h 319"/>
                    <a:gd name="T82" fmla="*/ 1016 w 1201"/>
                    <a:gd name="T83" fmla="*/ 173 h 319"/>
                    <a:gd name="T84" fmla="*/ 1020 w 1201"/>
                    <a:gd name="T85" fmla="*/ 158 h 319"/>
                    <a:gd name="T86" fmla="*/ 1024 w 1201"/>
                    <a:gd name="T87" fmla="*/ 139 h 319"/>
                    <a:gd name="T88" fmla="*/ 1025 w 1201"/>
                    <a:gd name="T89" fmla="*/ 114 h 319"/>
                    <a:gd name="T90" fmla="*/ 1025 w 1201"/>
                    <a:gd name="T91" fmla="*/ 98 h 319"/>
                    <a:gd name="T92" fmla="*/ 1021 w 1201"/>
                    <a:gd name="T93" fmla="*/ 76 h 319"/>
                    <a:gd name="T94" fmla="*/ 1017 w 1201"/>
                    <a:gd name="T95" fmla="*/ 62 h 319"/>
                    <a:gd name="T96" fmla="*/ 1013 w 1201"/>
                    <a:gd name="T97" fmla="*/ 51 h 319"/>
                    <a:gd name="T98" fmla="*/ 1009 w 1201"/>
                    <a:gd name="T99" fmla="*/ 37 h 319"/>
                    <a:gd name="T100" fmla="*/ 1001 w 1201"/>
                    <a:gd name="T101" fmla="*/ 23 h 319"/>
                    <a:gd name="T102" fmla="*/ 993 w 1201"/>
                    <a:gd name="T103" fmla="*/ 12 h 319"/>
                    <a:gd name="T104" fmla="*/ 984 w 1201"/>
                    <a:gd name="T105" fmla="*/ 0 h 3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01"/>
                    <a:gd name="T160" fmla="*/ 0 h 319"/>
                    <a:gd name="T161" fmla="*/ 1201 w 1201"/>
                    <a:gd name="T162" fmla="*/ 319 h 31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01" h="319">
                      <a:moveTo>
                        <a:pt x="984" y="0"/>
                      </a:moveTo>
                      <a:lnTo>
                        <a:pt x="36" y="0"/>
                      </a:lnTo>
                      <a:lnTo>
                        <a:pt x="29" y="12"/>
                      </a:lnTo>
                      <a:lnTo>
                        <a:pt x="22" y="25"/>
                      </a:lnTo>
                      <a:lnTo>
                        <a:pt x="15" y="43"/>
                      </a:lnTo>
                      <a:lnTo>
                        <a:pt x="10" y="62"/>
                      </a:lnTo>
                      <a:lnTo>
                        <a:pt x="5" y="81"/>
                      </a:lnTo>
                      <a:lnTo>
                        <a:pt x="3" y="100"/>
                      </a:lnTo>
                      <a:lnTo>
                        <a:pt x="2" y="122"/>
                      </a:lnTo>
                      <a:lnTo>
                        <a:pt x="5" y="141"/>
                      </a:lnTo>
                      <a:lnTo>
                        <a:pt x="8" y="157"/>
                      </a:lnTo>
                      <a:lnTo>
                        <a:pt x="12" y="171"/>
                      </a:lnTo>
                      <a:lnTo>
                        <a:pt x="18" y="184"/>
                      </a:lnTo>
                      <a:lnTo>
                        <a:pt x="24" y="196"/>
                      </a:lnTo>
                      <a:lnTo>
                        <a:pt x="30" y="207"/>
                      </a:lnTo>
                      <a:lnTo>
                        <a:pt x="0" y="230"/>
                      </a:lnTo>
                      <a:lnTo>
                        <a:pt x="0" y="315"/>
                      </a:lnTo>
                      <a:lnTo>
                        <a:pt x="303" y="315"/>
                      </a:lnTo>
                      <a:lnTo>
                        <a:pt x="303" y="228"/>
                      </a:lnTo>
                      <a:lnTo>
                        <a:pt x="900" y="228"/>
                      </a:lnTo>
                      <a:lnTo>
                        <a:pt x="804" y="246"/>
                      </a:lnTo>
                      <a:lnTo>
                        <a:pt x="804" y="285"/>
                      </a:lnTo>
                      <a:lnTo>
                        <a:pt x="1064" y="285"/>
                      </a:lnTo>
                      <a:lnTo>
                        <a:pt x="933" y="300"/>
                      </a:lnTo>
                      <a:lnTo>
                        <a:pt x="933" y="318"/>
                      </a:lnTo>
                      <a:lnTo>
                        <a:pt x="1164" y="300"/>
                      </a:lnTo>
                      <a:lnTo>
                        <a:pt x="1164" y="251"/>
                      </a:lnTo>
                      <a:lnTo>
                        <a:pt x="1200" y="251"/>
                      </a:lnTo>
                      <a:lnTo>
                        <a:pt x="1200" y="222"/>
                      </a:lnTo>
                      <a:lnTo>
                        <a:pt x="1161" y="222"/>
                      </a:lnTo>
                      <a:lnTo>
                        <a:pt x="1161" y="243"/>
                      </a:lnTo>
                      <a:lnTo>
                        <a:pt x="954" y="243"/>
                      </a:lnTo>
                      <a:lnTo>
                        <a:pt x="966" y="235"/>
                      </a:lnTo>
                      <a:lnTo>
                        <a:pt x="975" y="228"/>
                      </a:lnTo>
                      <a:lnTo>
                        <a:pt x="984" y="220"/>
                      </a:lnTo>
                      <a:lnTo>
                        <a:pt x="972" y="237"/>
                      </a:lnTo>
                      <a:lnTo>
                        <a:pt x="1018" y="237"/>
                      </a:lnTo>
                      <a:lnTo>
                        <a:pt x="1024" y="214"/>
                      </a:lnTo>
                      <a:lnTo>
                        <a:pt x="993" y="214"/>
                      </a:lnTo>
                      <a:lnTo>
                        <a:pt x="1003" y="201"/>
                      </a:lnTo>
                      <a:lnTo>
                        <a:pt x="1010" y="187"/>
                      </a:lnTo>
                      <a:lnTo>
                        <a:pt x="1016" y="173"/>
                      </a:lnTo>
                      <a:lnTo>
                        <a:pt x="1020" y="158"/>
                      </a:lnTo>
                      <a:lnTo>
                        <a:pt x="1024" y="139"/>
                      </a:lnTo>
                      <a:lnTo>
                        <a:pt x="1025" y="114"/>
                      </a:lnTo>
                      <a:lnTo>
                        <a:pt x="1025" y="98"/>
                      </a:lnTo>
                      <a:lnTo>
                        <a:pt x="1021" y="76"/>
                      </a:lnTo>
                      <a:lnTo>
                        <a:pt x="1017" y="62"/>
                      </a:lnTo>
                      <a:lnTo>
                        <a:pt x="1013" y="51"/>
                      </a:lnTo>
                      <a:lnTo>
                        <a:pt x="1009" y="37"/>
                      </a:lnTo>
                      <a:lnTo>
                        <a:pt x="1001" y="23"/>
                      </a:lnTo>
                      <a:lnTo>
                        <a:pt x="993" y="12"/>
                      </a:lnTo>
                      <a:lnTo>
                        <a:pt x="984" y="0"/>
                      </a:lnTo>
                    </a:path>
                  </a:pathLst>
                </a:custGeom>
                <a:solidFill>
                  <a:srgbClr val="C0C0C0"/>
                </a:solidFill>
                <a:ln w="12700" cap="rnd">
                  <a:solidFill>
                    <a:srgbClr val="000000"/>
                  </a:solidFill>
                  <a:round/>
                  <a:headEnd/>
                  <a:tailEnd/>
                </a:ln>
              </p:spPr>
              <p:txBody>
                <a:bodyPr/>
                <a:lstStyle/>
                <a:p>
                  <a:endParaRPr lang="en-US"/>
                </a:p>
              </p:txBody>
            </p:sp>
            <p:grpSp>
              <p:nvGrpSpPr>
                <p:cNvPr id="5" name="Group 8"/>
                <p:cNvGrpSpPr>
                  <a:grpSpLocks/>
                </p:cNvGrpSpPr>
                <p:nvPr/>
              </p:nvGrpSpPr>
              <p:grpSpPr bwMode="auto">
                <a:xfrm>
                  <a:off x="3739" y="1457"/>
                  <a:ext cx="353" cy="387"/>
                  <a:chOff x="3739" y="1457"/>
                  <a:chExt cx="353" cy="387"/>
                </a:xfrm>
              </p:grpSpPr>
              <p:grpSp>
                <p:nvGrpSpPr>
                  <p:cNvPr id="6" name="Group 9"/>
                  <p:cNvGrpSpPr>
                    <a:grpSpLocks/>
                  </p:cNvGrpSpPr>
                  <p:nvPr/>
                </p:nvGrpSpPr>
                <p:grpSpPr bwMode="auto">
                  <a:xfrm>
                    <a:off x="3739" y="1457"/>
                    <a:ext cx="39" cy="256"/>
                    <a:chOff x="3739" y="1457"/>
                    <a:chExt cx="39" cy="256"/>
                  </a:xfrm>
                </p:grpSpPr>
                <p:sp>
                  <p:nvSpPr>
                    <p:cNvPr id="6284" name="Rectangle 10"/>
                    <p:cNvSpPr>
                      <a:spLocks noChangeArrowheads="1"/>
                    </p:cNvSpPr>
                    <p:nvPr/>
                  </p:nvSpPr>
                  <p:spPr bwMode="auto">
                    <a:xfrm>
                      <a:off x="3739" y="1705"/>
                      <a:ext cx="39" cy="8"/>
                    </a:xfrm>
                    <a:prstGeom prst="rect">
                      <a:avLst/>
                    </a:prstGeom>
                    <a:solidFill>
                      <a:srgbClr val="808080"/>
                    </a:solidFill>
                    <a:ln w="12700">
                      <a:solidFill>
                        <a:srgbClr val="000000"/>
                      </a:solidFill>
                      <a:miter lim="800000"/>
                      <a:headEnd/>
                      <a:tailEnd/>
                    </a:ln>
                  </p:spPr>
                  <p:txBody>
                    <a:bodyPr wrap="none" anchor="ctr"/>
                    <a:lstStyle/>
                    <a:p>
                      <a:endParaRPr lang="en-US"/>
                    </a:p>
                  </p:txBody>
                </p:sp>
                <p:grpSp>
                  <p:nvGrpSpPr>
                    <p:cNvPr id="7" name="Group 11"/>
                    <p:cNvGrpSpPr>
                      <a:grpSpLocks/>
                    </p:cNvGrpSpPr>
                    <p:nvPr/>
                  </p:nvGrpSpPr>
                  <p:grpSpPr bwMode="auto">
                    <a:xfrm>
                      <a:off x="3749" y="1457"/>
                      <a:ext cx="26" cy="238"/>
                      <a:chOff x="3749" y="1457"/>
                      <a:chExt cx="26" cy="238"/>
                    </a:xfrm>
                  </p:grpSpPr>
                  <p:sp>
                    <p:nvSpPr>
                      <p:cNvPr id="6286" name="Rectangle 12"/>
                      <p:cNvSpPr>
                        <a:spLocks noChangeArrowheads="1"/>
                      </p:cNvSpPr>
                      <p:nvPr/>
                    </p:nvSpPr>
                    <p:spPr bwMode="auto">
                      <a:xfrm>
                        <a:off x="3753" y="1457"/>
                        <a:ext cx="16" cy="116"/>
                      </a:xfrm>
                      <a:prstGeom prst="rect">
                        <a:avLst/>
                      </a:prstGeom>
                      <a:solidFill>
                        <a:srgbClr val="C0C0C0"/>
                      </a:solidFill>
                      <a:ln w="12700">
                        <a:solidFill>
                          <a:srgbClr val="000000"/>
                        </a:solidFill>
                        <a:miter lim="800000"/>
                        <a:headEnd/>
                        <a:tailEnd/>
                      </a:ln>
                    </p:spPr>
                    <p:txBody>
                      <a:bodyPr wrap="none" anchor="ctr"/>
                      <a:lstStyle/>
                      <a:p>
                        <a:endParaRPr lang="en-US"/>
                      </a:p>
                    </p:txBody>
                  </p:sp>
                  <p:sp>
                    <p:nvSpPr>
                      <p:cNvPr id="6287" name="Rectangle 13"/>
                      <p:cNvSpPr>
                        <a:spLocks noChangeArrowheads="1"/>
                      </p:cNvSpPr>
                      <p:nvPr/>
                    </p:nvSpPr>
                    <p:spPr bwMode="auto">
                      <a:xfrm>
                        <a:off x="3749" y="1582"/>
                        <a:ext cx="26" cy="113"/>
                      </a:xfrm>
                      <a:prstGeom prst="rect">
                        <a:avLst/>
                      </a:prstGeom>
                      <a:solidFill>
                        <a:srgbClr val="A0A0A0"/>
                      </a:solidFill>
                      <a:ln w="12700">
                        <a:solidFill>
                          <a:srgbClr val="000000"/>
                        </a:solidFill>
                        <a:miter lim="800000"/>
                        <a:headEnd/>
                        <a:tailEnd/>
                      </a:ln>
                    </p:spPr>
                    <p:txBody>
                      <a:bodyPr wrap="none" anchor="ctr"/>
                      <a:lstStyle/>
                      <a:p>
                        <a:endParaRPr lang="en-US"/>
                      </a:p>
                    </p:txBody>
                  </p:sp>
                </p:grpSp>
              </p:grpSp>
              <p:grpSp>
                <p:nvGrpSpPr>
                  <p:cNvPr id="8" name="Group 14"/>
                  <p:cNvGrpSpPr>
                    <a:grpSpLocks/>
                  </p:cNvGrpSpPr>
                  <p:nvPr/>
                </p:nvGrpSpPr>
                <p:grpSpPr bwMode="auto">
                  <a:xfrm>
                    <a:off x="3754" y="1561"/>
                    <a:ext cx="338" cy="283"/>
                    <a:chOff x="3754" y="1561"/>
                    <a:chExt cx="338" cy="283"/>
                  </a:xfrm>
                </p:grpSpPr>
                <p:grpSp>
                  <p:nvGrpSpPr>
                    <p:cNvPr id="9" name="Group 15"/>
                    <p:cNvGrpSpPr>
                      <a:grpSpLocks/>
                    </p:cNvGrpSpPr>
                    <p:nvPr/>
                  </p:nvGrpSpPr>
                  <p:grpSpPr bwMode="auto">
                    <a:xfrm>
                      <a:off x="3767" y="1561"/>
                      <a:ext cx="310" cy="187"/>
                      <a:chOff x="3767" y="1561"/>
                      <a:chExt cx="310" cy="187"/>
                    </a:xfrm>
                  </p:grpSpPr>
                  <p:sp>
                    <p:nvSpPr>
                      <p:cNvPr id="6280" name="Freeform 16"/>
                      <p:cNvSpPr>
                        <a:spLocks/>
                      </p:cNvSpPr>
                      <p:nvPr/>
                    </p:nvSpPr>
                    <p:spPr bwMode="auto">
                      <a:xfrm>
                        <a:off x="3767" y="1561"/>
                        <a:ext cx="310" cy="187"/>
                      </a:xfrm>
                      <a:custGeom>
                        <a:avLst/>
                        <a:gdLst>
                          <a:gd name="T0" fmla="*/ 145 w 310"/>
                          <a:gd name="T1" fmla="*/ 0 h 187"/>
                          <a:gd name="T2" fmla="*/ 26 w 310"/>
                          <a:gd name="T3" fmla="*/ 0 h 187"/>
                          <a:gd name="T4" fmla="*/ 22 w 310"/>
                          <a:gd name="T5" fmla="*/ 2 h 187"/>
                          <a:gd name="T6" fmla="*/ 19 w 310"/>
                          <a:gd name="T7" fmla="*/ 5 h 187"/>
                          <a:gd name="T8" fmla="*/ 17 w 310"/>
                          <a:gd name="T9" fmla="*/ 8 h 187"/>
                          <a:gd name="T10" fmla="*/ 16 w 310"/>
                          <a:gd name="T11" fmla="*/ 11 h 187"/>
                          <a:gd name="T12" fmla="*/ 0 w 310"/>
                          <a:gd name="T13" fmla="*/ 159 h 187"/>
                          <a:gd name="T14" fmla="*/ 1 w 310"/>
                          <a:gd name="T15" fmla="*/ 165 h 187"/>
                          <a:gd name="T16" fmla="*/ 2 w 310"/>
                          <a:gd name="T17" fmla="*/ 174 h 187"/>
                          <a:gd name="T18" fmla="*/ 8 w 310"/>
                          <a:gd name="T19" fmla="*/ 181 h 187"/>
                          <a:gd name="T20" fmla="*/ 14 w 310"/>
                          <a:gd name="T21" fmla="*/ 186 h 187"/>
                          <a:gd name="T22" fmla="*/ 21 w 310"/>
                          <a:gd name="T23" fmla="*/ 186 h 187"/>
                          <a:gd name="T24" fmla="*/ 309 w 310"/>
                          <a:gd name="T25" fmla="*/ 186 h 187"/>
                          <a:gd name="T26" fmla="*/ 302 w 310"/>
                          <a:gd name="T27" fmla="*/ 110 h 187"/>
                          <a:gd name="T28" fmla="*/ 299 w 310"/>
                          <a:gd name="T29" fmla="*/ 105 h 187"/>
                          <a:gd name="T30" fmla="*/ 292 w 310"/>
                          <a:gd name="T31" fmla="*/ 100 h 187"/>
                          <a:gd name="T32" fmla="*/ 285 w 310"/>
                          <a:gd name="T33" fmla="*/ 99 h 187"/>
                          <a:gd name="T34" fmla="*/ 172 w 310"/>
                          <a:gd name="T35" fmla="*/ 79 h 187"/>
                          <a:gd name="T36" fmla="*/ 118 w 310"/>
                          <a:gd name="T37" fmla="*/ 79 h 187"/>
                          <a:gd name="T38" fmla="*/ 42 w 310"/>
                          <a:gd name="T39" fmla="*/ 79 h 187"/>
                          <a:gd name="T40" fmla="*/ 42 w 310"/>
                          <a:gd name="T41" fmla="*/ 10 h 187"/>
                          <a:gd name="T42" fmla="*/ 104 w 310"/>
                          <a:gd name="T43" fmla="*/ 10 h 187"/>
                          <a:gd name="T44" fmla="*/ 119 w 310"/>
                          <a:gd name="T45" fmla="*/ 79 h 187"/>
                          <a:gd name="T46" fmla="*/ 131 w 310"/>
                          <a:gd name="T47" fmla="*/ 79 h 187"/>
                          <a:gd name="T48" fmla="*/ 115 w 310"/>
                          <a:gd name="T49" fmla="*/ 10 h 187"/>
                          <a:gd name="T50" fmla="*/ 144 w 310"/>
                          <a:gd name="T51" fmla="*/ 10 h 187"/>
                          <a:gd name="T52" fmla="*/ 161 w 310"/>
                          <a:gd name="T53" fmla="*/ 79 h 187"/>
                          <a:gd name="T54" fmla="*/ 173 w 310"/>
                          <a:gd name="T55" fmla="*/ 80 h 187"/>
                          <a:gd name="T56" fmla="*/ 154 w 310"/>
                          <a:gd name="T57" fmla="*/ 9 h 187"/>
                          <a:gd name="T58" fmla="*/ 154 w 310"/>
                          <a:gd name="T59" fmla="*/ 7 h 187"/>
                          <a:gd name="T60" fmla="*/ 151 w 310"/>
                          <a:gd name="T61" fmla="*/ 3 h 187"/>
                          <a:gd name="T62" fmla="*/ 148 w 310"/>
                          <a:gd name="T63" fmla="*/ 1 h 187"/>
                          <a:gd name="T64" fmla="*/ 145 w 310"/>
                          <a:gd name="T65" fmla="*/ 0 h 1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0"/>
                          <a:gd name="T100" fmla="*/ 0 h 187"/>
                          <a:gd name="T101" fmla="*/ 310 w 310"/>
                          <a:gd name="T102" fmla="*/ 187 h 1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0" h="187">
                            <a:moveTo>
                              <a:pt x="145" y="0"/>
                            </a:moveTo>
                            <a:lnTo>
                              <a:pt x="26" y="0"/>
                            </a:lnTo>
                            <a:lnTo>
                              <a:pt x="22" y="2"/>
                            </a:lnTo>
                            <a:lnTo>
                              <a:pt x="19" y="5"/>
                            </a:lnTo>
                            <a:lnTo>
                              <a:pt x="17" y="8"/>
                            </a:lnTo>
                            <a:lnTo>
                              <a:pt x="16" y="11"/>
                            </a:lnTo>
                            <a:lnTo>
                              <a:pt x="0" y="159"/>
                            </a:lnTo>
                            <a:lnTo>
                              <a:pt x="1" y="165"/>
                            </a:lnTo>
                            <a:lnTo>
                              <a:pt x="2" y="174"/>
                            </a:lnTo>
                            <a:lnTo>
                              <a:pt x="8" y="181"/>
                            </a:lnTo>
                            <a:lnTo>
                              <a:pt x="14" y="186"/>
                            </a:lnTo>
                            <a:lnTo>
                              <a:pt x="21" y="186"/>
                            </a:lnTo>
                            <a:lnTo>
                              <a:pt x="309" y="186"/>
                            </a:lnTo>
                            <a:lnTo>
                              <a:pt x="302" y="110"/>
                            </a:lnTo>
                            <a:lnTo>
                              <a:pt x="299" y="105"/>
                            </a:lnTo>
                            <a:lnTo>
                              <a:pt x="292" y="100"/>
                            </a:lnTo>
                            <a:lnTo>
                              <a:pt x="285" y="99"/>
                            </a:lnTo>
                            <a:lnTo>
                              <a:pt x="172" y="79"/>
                            </a:lnTo>
                            <a:lnTo>
                              <a:pt x="118" y="79"/>
                            </a:lnTo>
                            <a:lnTo>
                              <a:pt x="42" y="79"/>
                            </a:lnTo>
                            <a:lnTo>
                              <a:pt x="42" y="10"/>
                            </a:lnTo>
                            <a:lnTo>
                              <a:pt x="104" y="10"/>
                            </a:lnTo>
                            <a:lnTo>
                              <a:pt x="119" y="79"/>
                            </a:lnTo>
                            <a:lnTo>
                              <a:pt x="131" y="79"/>
                            </a:lnTo>
                            <a:lnTo>
                              <a:pt x="115" y="10"/>
                            </a:lnTo>
                            <a:lnTo>
                              <a:pt x="144" y="10"/>
                            </a:lnTo>
                            <a:lnTo>
                              <a:pt x="161" y="79"/>
                            </a:lnTo>
                            <a:lnTo>
                              <a:pt x="173" y="80"/>
                            </a:lnTo>
                            <a:lnTo>
                              <a:pt x="154" y="9"/>
                            </a:lnTo>
                            <a:lnTo>
                              <a:pt x="154" y="7"/>
                            </a:lnTo>
                            <a:lnTo>
                              <a:pt x="151" y="3"/>
                            </a:lnTo>
                            <a:lnTo>
                              <a:pt x="148" y="1"/>
                            </a:lnTo>
                            <a:lnTo>
                              <a:pt x="145" y="0"/>
                            </a:lnTo>
                          </a:path>
                        </a:pathLst>
                      </a:custGeom>
                      <a:solidFill>
                        <a:srgbClr val="C0C0C0"/>
                      </a:solidFill>
                      <a:ln w="12700" cap="rnd">
                        <a:solidFill>
                          <a:srgbClr val="000000"/>
                        </a:solidFill>
                        <a:round/>
                        <a:headEnd/>
                        <a:tailEnd/>
                      </a:ln>
                    </p:spPr>
                    <p:txBody>
                      <a:bodyPr/>
                      <a:lstStyle/>
                      <a:p>
                        <a:endParaRPr lang="en-US"/>
                      </a:p>
                    </p:txBody>
                  </p:sp>
                  <p:grpSp>
                    <p:nvGrpSpPr>
                      <p:cNvPr id="10" name="Group 17"/>
                      <p:cNvGrpSpPr>
                        <a:grpSpLocks/>
                      </p:cNvGrpSpPr>
                      <p:nvPr/>
                    </p:nvGrpSpPr>
                    <p:grpSpPr bwMode="auto">
                      <a:xfrm>
                        <a:off x="3893" y="1634"/>
                        <a:ext cx="59" cy="18"/>
                        <a:chOff x="3893" y="1634"/>
                        <a:chExt cx="59" cy="18"/>
                      </a:xfrm>
                    </p:grpSpPr>
                    <p:sp>
                      <p:nvSpPr>
                        <p:cNvPr id="6282" name="Freeform 18"/>
                        <p:cNvSpPr>
                          <a:spLocks/>
                        </p:cNvSpPr>
                        <p:nvPr/>
                      </p:nvSpPr>
                      <p:spPr bwMode="auto">
                        <a:xfrm>
                          <a:off x="3893" y="1634"/>
                          <a:ext cx="17" cy="17"/>
                        </a:xfrm>
                        <a:custGeom>
                          <a:avLst/>
                          <a:gdLst>
                            <a:gd name="T0" fmla="*/ 12 w 17"/>
                            <a:gd name="T1" fmla="*/ 3 h 17"/>
                            <a:gd name="T2" fmla="*/ 16 w 17"/>
                            <a:gd name="T3" fmla="*/ 16 h 17"/>
                            <a:gd name="T4" fmla="*/ 3 w 17"/>
                            <a:gd name="T5" fmla="*/ 16 h 17"/>
                            <a:gd name="T6" fmla="*/ 0 w 17"/>
                            <a:gd name="T7" fmla="*/ 0 h 17"/>
                            <a:gd name="T8" fmla="*/ 12 w 17"/>
                            <a:gd name="T9" fmla="*/ 3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2" y="3"/>
                              </a:moveTo>
                              <a:lnTo>
                                <a:pt x="16" y="16"/>
                              </a:lnTo>
                              <a:lnTo>
                                <a:pt x="3" y="16"/>
                              </a:lnTo>
                              <a:lnTo>
                                <a:pt x="0" y="0"/>
                              </a:lnTo>
                              <a:lnTo>
                                <a:pt x="12" y="3"/>
                              </a:lnTo>
                            </a:path>
                          </a:pathLst>
                        </a:custGeom>
                        <a:solidFill>
                          <a:srgbClr val="C0C0C0"/>
                        </a:solidFill>
                        <a:ln w="9525" cap="rnd">
                          <a:noFill/>
                          <a:round/>
                          <a:headEnd/>
                          <a:tailEnd/>
                        </a:ln>
                      </p:spPr>
                      <p:txBody>
                        <a:bodyPr/>
                        <a:lstStyle/>
                        <a:p>
                          <a:endParaRPr lang="en-US"/>
                        </a:p>
                      </p:txBody>
                    </p:sp>
                    <p:sp>
                      <p:nvSpPr>
                        <p:cNvPr id="6283" name="Freeform 19"/>
                        <p:cNvSpPr>
                          <a:spLocks/>
                        </p:cNvSpPr>
                        <p:nvPr/>
                      </p:nvSpPr>
                      <p:spPr bwMode="auto">
                        <a:xfrm>
                          <a:off x="3935" y="1635"/>
                          <a:ext cx="17" cy="17"/>
                        </a:xfrm>
                        <a:custGeom>
                          <a:avLst/>
                          <a:gdLst>
                            <a:gd name="T0" fmla="*/ 12 w 17"/>
                            <a:gd name="T1" fmla="*/ 0 h 17"/>
                            <a:gd name="T2" fmla="*/ 16 w 17"/>
                            <a:gd name="T3" fmla="*/ 16 h 17"/>
                            <a:gd name="T4" fmla="*/ 4 w 17"/>
                            <a:gd name="T5" fmla="*/ 16 h 17"/>
                            <a:gd name="T6" fmla="*/ 0 w 17"/>
                            <a:gd name="T7" fmla="*/ 0 h 17"/>
                            <a:gd name="T8" fmla="*/ 12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2" y="0"/>
                              </a:moveTo>
                              <a:lnTo>
                                <a:pt x="16" y="16"/>
                              </a:lnTo>
                              <a:lnTo>
                                <a:pt x="4" y="16"/>
                              </a:lnTo>
                              <a:lnTo>
                                <a:pt x="0" y="0"/>
                              </a:lnTo>
                              <a:lnTo>
                                <a:pt x="12" y="0"/>
                              </a:lnTo>
                            </a:path>
                          </a:pathLst>
                        </a:custGeom>
                        <a:solidFill>
                          <a:srgbClr val="C0C0C0"/>
                        </a:solidFill>
                        <a:ln w="9525" cap="rnd">
                          <a:noFill/>
                          <a:round/>
                          <a:headEnd/>
                          <a:tailEnd/>
                        </a:ln>
                      </p:spPr>
                      <p:txBody>
                        <a:bodyPr/>
                        <a:lstStyle/>
                        <a:p>
                          <a:endParaRPr lang="en-US"/>
                        </a:p>
                      </p:txBody>
                    </p:sp>
                  </p:grpSp>
                </p:grpSp>
                <p:sp>
                  <p:nvSpPr>
                    <p:cNvPr id="6274" name="Freeform 20"/>
                    <p:cNvSpPr>
                      <a:spLocks/>
                    </p:cNvSpPr>
                    <p:nvPr/>
                  </p:nvSpPr>
                  <p:spPr bwMode="auto">
                    <a:xfrm>
                      <a:off x="3880" y="1712"/>
                      <a:ext cx="212" cy="114"/>
                    </a:xfrm>
                    <a:custGeom>
                      <a:avLst/>
                      <a:gdLst>
                        <a:gd name="T0" fmla="*/ 183 w 212"/>
                        <a:gd name="T1" fmla="*/ 57 h 114"/>
                        <a:gd name="T2" fmla="*/ 211 w 212"/>
                        <a:gd name="T3" fmla="*/ 57 h 114"/>
                        <a:gd name="T4" fmla="*/ 211 w 212"/>
                        <a:gd name="T5" fmla="*/ 113 h 114"/>
                        <a:gd name="T6" fmla="*/ 174 w 212"/>
                        <a:gd name="T7" fmla="*/ 113 h 114"/>
                        <a:gd name="T8" fmla="*/ 33 w 212"/>
                        <a:gd name="T9" fmla="*/ 113 h 114"/>
                        <a:gd name="T10" fmla="*/ 33 w 212"/>
                        <a:gd name="T11" fmla="*/ 84 h 114"/>
                        <a:gd name="T12" fmla="*/ 0 w 212"/>
                        <a:gd name="T13" fmla="*/ 84 h 114"/>
                        <a:gd name="T14" fmla="*/ 0 w 212"/>
                        <a:gd name="T15" fmla="*/ 36 h 114"/>
                        <a:gd name="T16" fmla="*/ 36 w 212"/>
                        <a:gd name="T17" fmla="*/ 36 h 114"/>
                        <a:gd name="T18" fmla="*/ 55 w 212"/>
                        <a:gd name="T19" fmla="*/ 0 h 114"/>
                        <a:gd name="T20" fmla="*/ 183 w 212"/>
                        <a:gd name="T21" fmla="*/ 0 h 114"/>
                        <a:gd name="T22" fmla="*/ 183 w 212"/>
                        <a:gd name="T23" fmla="*/ 57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2"/>
                        <a:gd name="T37" fmla="*/ 0 h 114"/>
                        <a:gd name="T38" fmla="*/ 212 w 212"/>
                        <a:gd name="T39" fmla="*/ 114 h 1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2" h="114">
                          <a:moveTo>
                            <a:pt x="183" y="57"/>
                          </a:moveTo>
                          <a:lnTo>
                            <a:pt x="211" y="57"/>
                          </a:lnTo>
                          <a:lnTo>
                            <a:pt x="211" y="113"/>
                          </a:lnTo>
                          <a:lnTo>
                            <a:pt x="174" y="113"/>
                          </a:lnTo>
                          <a:lnTo>
                            <a:pt x="33" y="113"/>
                          </a:lnTo>
                          <a:lnTo>
                            <a:pt x="33" y="84"/>
                          </a:lnTo>
                          <a:lnTo>
                            <a:pt x="0" y="84"/>
                          </a:lnTo>
                          <a:lnTo>
                            <a:pt x="0" y="36"/>
                          </a:lnTo>
                          <a:lnTo>
                            <a:pt x="36" y="36"/>
                          </a:lnTo>
                          <a:lnTo>
                            <a:pt x="55" y="0"/>
                          </a:lnTo>
                          <a:lnTo>
                            <a:pt x="183" y="0"/>
                          </a:lnTo>
                          <a:lnTo>
                            <a:pt x="183" y="57"/>
                          </a:lnTo>
                        </a:path>
                      </a:pathLst>
                    </a:custGeom>
                    <a:solidFill>
                      <a:srgbClr val="606060"/>
                    </a:solidFill>
                    <a:ln w="12700" cap="rnd">
                      <a:solidFill>
                        <a:srgbClr val="000000"/>
                      </a:solidFill>
                      <a:round/>
                      <a:headEnd/>
                      <a:tailEnd/>
                    </a:ln>
                  </p:spPr>
                  <p:txBody>
                    <a:bodyPr/>
                    <a:lstStyle/>
                    <a:p>
                      <a:endParaRPr lang="en-US"/>
                    </a:p>
                  </p:txBody>
                </p:sp>
                <p:sp>
                  <p:nvSpPr>
                    <p:cNvPr id="6275" name="Freeform 21"/>
                    <p:cNvSpPr>
                      <a:spLocks/>
                    </p:cNvSpPr>
                    <p:nvPr/>
                  </p:nvSpPr>
                  <p:spPr bwMode="auto">
                    <a:xfrm>
                      <a:off x="3908" y="1701"/>
                      <a:ext cx="180" cy="71"/>
                    </a:xfrm>
                    <a:custGeom>
                      <a:avLst/>
                      <a:gdLst>
                        <a:gd name="T0" fmla="*/ 165 w 180"/>
                        <a:gd name="T1" fmla="*/ 0 h 71"/>
                        <a:gd name="T2" fmla="*/ 29 w 180"/>
                        <a:gd name="T3" fmla="*/ 0 h 71"/>
                        <a:gd name="T4" fmla="*/ 0 w 180"/>
                        <a:gd name="T5" fmla="*/ 70 h 71"/>
                        <a:gd name="T6" fmla="*/ 22 w 180"/>
                        <a:gd name="T7" fmla="*/ 70 h 71"/>
                        <a:gd name="T8" fmla="*/ 26 w 180"/>
                        <a:gd name="T9" fmla="*/ 69 h 71"/>
                        <a:gd name="T10" fmla="*/ 30 w 180"/>
                        <a:gd name="T11" fmla="*/ 68 h 71"/>
                        <a:gd name="T12" fmla="*/ 33 w 180"/>
                        <a:gd name="T13" fmla="*/ 65 h 71"/>
                        <a:gd name="T14" fmla="*/ 35 w 180"/>
                        <a:gd name="T15" fmla="*/ 62 h 71"/>
                        <a:gd name="T16" fmla="*/ 37 w 180"/>
                        <a:gd name="T17" fmla="*/ 58 h 71"/>
                        <a:gd name="T18" fmla="*/ 50 w 180"/>
                        <a:gd name="T19" fmla="*/ 29 h 71"/>
                        <a:gd name="T20" fmla="*/ 53 w 180"/>
                        <a:gd name="T21" fmla="*/ 25 h 71"/>
                        <a:gd name="T22" fmla="*/ 58 w 180"/>
                        <a:gd name="T23" fmla="*/ 24 h 71"/>
                        <a:gd name="T24" fmla="*/ 65 w 180"/>
                        <a:gd name="T25" fmla="*/ 23 h 71"/>
                        <a:gd name="T26" fmla="*/ 128 w 180"/>
                        <a:gd name="T27" fmla="*/ 23 h 71"/>
                        <a:gd name="T28" fmla="*/ 133 w 180"/>
                        <a:gd name="T29" fmla="*/ 24 h 71"/>
                        <a:gd name="T30" fmla="*/ 137 w 180"/>
                        <a:gd name="T31" fmla="*/ 26 h 71"/>
                        <a:gd name="T32" fmla="*/ 140 w 180"/>
                        <a:gd name="T33" fmla="*/ 29 h 71"/>
                        <a:gd name="T34" fmla="*/ 141 w 180"/>
                        <a:gd name="T35" fmla="*/ 34 h 71"/>
                        <a:gd name="T36" fmla="*/ 154 w 180"/>
                        <a:gd name="T37" fmla="*/ 69 h 71"/>
                        <a:gd name="T38" fmla="*/ 179 w 180"/>
                        <a:gd name="T39" fmla="*/ 69 h 71"/>
                        <a:gd name="T40" fmla="*/ 179 w 180"/>
                        <a:gd name="T41" fmla="*/ 15 h 71"/>
                        <a:gd name="T42" fmla="*/ 179 w 180"/>
                        <a:gd name="T43" fmla="*/ 11 h 71"/>
                        <a:gd name="T44" fmla="*/ 178 w 180"/>
                        <a:gd name="T45" fmla="*/ 6 h 71"/>
                        <a:gd name="T46" fmla="*/ 176 w 180"/>
                        <a:gd name="T47" fmla="*/ 2 h 71"/>
                        <a:gd name="T48" fmla="*/ 171 w 180"/>
                        <a:gd name="T49" fmla="*/ 0 h 71"/>
                        <a:gd name="T50" fmla="*/ 165 w 180"/>
                        <a:gd name="T51" fmla="*/ 0 h 7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80"/>
                        <a:gd name="T79" fmla="*/ 0 h 71"/>
                        <a:gd name="T80" fmla="*/ 180 w 180"/>
                        <a:gd name="T81" fmla="*/ 71 h 7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80" h="71">
                          <a:moveTo>
                            <a:pt x="165" y="0"/>
                          </a:moveTo>
                          <a:lnTo>
                            <a:pt x="29" y="0"/>
                          </a:lnTo>
                          <a:lnTo>
                            <a:pt x="0" y="70"/>
                          </a:lnTo>
                          <a:lnTo>
                            <a:pt x="22" y="70"/>
                          </a:lnTo>
                          <a:lnTo>
                            <a:pt x="26" y="69"/>
                          </a:lnTo>
                          <a:lnTo>
                            <a:pt x="30" y="68"/>
                          </a:lnTo>
                          <a:lnTo>
                            <a:pt x="33" y="65"/>
                          </a:lnTo>
                          <a:lnTo>
                            <a:pt x="35" y="62"/>
                          </a:lnTo>
                          <a:lnTo>
                            <a:pt x="37" y="58"/>
                          </a:lnTo>
                          <a:lnTo>
                            <a:pt x="50" y="29"/>
                          </a:lnTo>
                          <a:lnTo>
                            <a:pt x="53" y="25"/>
                          </a:lnTo>
                          <a:lnTo>
                            <a:pt x="58" y="24"/>
                          </a:lnTo>
                          <a:lnTo>
                            <a:pt x="65" y="23"/>
                          </a:lnTo>
                          <a:lnTo>
                            <a:pt x="128" y="23"/>
                          </a:lnTo>
                          <a:lnTo>
                            <a:pt x="133" y="24"/>
                          </a:lnTo>
                          <a:lnTo>
                            <a:pt x="137" y="26"/>
                          </a:lnTo>
                          <a:lnTo>
                            <a:pt x="140" y="29"/>
                          </a:lnTo>
                          <a:lnTo>
                            <a:pt x="141" y="34"/>
                          </a:lnTo>
                          <a:lnTo>
                            <a:pt x="154" y="69"/>
                          </a:lnTo>
                          <a:lnTo>
                            <a:pt x="179" y="69"/>
                          </a:lnTo>
                          <a:lnTo>
                            <a:pt x="179" y="15"/>
                          </a:lnTo>
                          <a:lnTo>
                            <a:pt x="179" y="11"/>
                          </a:lnTo>
                          <a:lnTo>
                            <a:pt x="178" y="6"/>
                          </a:lnTo>
                          <a:lnTo>
                            <a:pt x="176" y="2"/>
                          </a:lnTo>
                          <a:lnTo>
                            <a:pt x="171" y="0"/>
                          </a:lnTo>
                          <a:lnTo>
                            <a:pt x="165" y="0"/>
                          </a:lnTo>
                        </a:path>
                      </a:pathLst>
                    </a:custGeom>
                    <a:solidFill>
                      <a:srgbClr val="C0C0C0"/>
                    </a:solidFill>
                    <a:ln w="12700" cap="rnd">
                      <a:solidFill>
                        <a:srgbClr val="000000"/>
                      </a:solidFill>
                      <a:round/>
                      <a:headEnd/>
                      <a:tailEnd/>
                    </a:ln>
                  </p:spPr>
                  <p:txBody>
                    <a:bodyPr/>
                    <a:lstStyle/>
                    <a:p>
                      <a:endParaRPr lang="en-US"/>
                    </a:p>
                  </p:txBody>
                </p:sp>
                <p:grpSp>
                  <p:nvGrpSpPr>
                    <p:cNvPr id="11" name="Group 22"/>
                    <p:cNvGrpSpPr>
                      <a:grpSpLocks/>
                    </p:cNvGrpSpPr>
                    <p:nvPr/>
                  </p:nvGrpSpPr>
                  <p:grpSpPr bwMode="auto">
                    <a:xfrm>
                      <a:off x="3754" y="1749"/>
                      <a:ext cx="138" cy="95"/>
                      <a:chOff x="3754" y="1749"/>
                      <a:chExt cx="138" cy="95"/>
                    </a:xfrm>
                  </p:grpSpPr>
                  <p:sp>
                    <p:nvSpPr>
                      <p:cNvPr id="6277" name="Rectangle 23"/>
                      <p:cNvSpPr>
                        <a:spLocks noChangeArrowheads="1"/>
                      </p:cNvSpPr>
                      <p:nvPr/>
                    </p:nvSpPr>
                    <p:spPr bwMode="auto">
                      <a:xfrm>
                        <a:off x="3760" y="1809"/>
                        <a:ext cx="23" cy="16"/>
                      </a:xfrm>
                      <a:prstGeom prst="rect">
                        <a:avLst/>
                      </a:prstGeom>
                      <a:solidFill>
                        <a:srgbClr val="000000"/>
                      </a:solidFill>
                      <a:ln w="9525">
                        <a:noFill/>
                        <a:miter lim="800000"/>
                        <a:headEnd/>
                        <a:tailEnd/>
                      </a:ln>
                    </p:spPr>
                    <p:txBody>
                      <a:bodyPr wrap="none" anchor="ctr"/>
                      <a:lstStyle/>
                      <a:p>
                        <a:endParaRPr lang="en-US"/>
                      </a:p>
                    </p:txBody>
                  </p:sp>
                  <p:sp>
                    <p:nvSpPr>
                      <p:cNvPr id="6278" name="Rectangle 24"/>
                      <p:cNvSpPr>
                        <a:spLocks noChangeArrowheads="1"/>
                      </p:cNvSpPr>
                      <p:nvPr/>
                    </p:nvSpPr>
                    <p:spPr bwMode="auto">
                      <a:xfrm>
                        <a:off x="3754" y="1749"/>
                        <a:ext cx="134" cy="53"/>
                      </a:xfrm>
                      <a:prstGeom prst="rect">
                        <a:avLst/>
                      </a:prstGeom>
                      <a:solidFill>
                        <a:srgbClr val="C0C0C0"/>
                      </a:solidFill>
                      <a:ln w="12700">
                        <a:solidFill>
                          <a:srgbClr val="000000"/>
                        </a:solidFill>
                        <a:miter lim="800000"/>
                        <a:headEnd/>
                        <a:tailEnd/>
                      </a:ln>
                    </p:spPr>
                    <p:txBody>
                      <a:bodyPr wrap="none" anchor="ctr"/>
                      <a:lstStyle/>
                      <a:p>
                        <a:endParaRPr lang="en-US"/>
                      </a:p>
                    </p:txBody>
                  </p:sp>
                  <p:sp>
                    <p:nvSpPr>
                      <p:cNvPr id="6279" name="Freeform 25"/>
                      <p:cNvSpPr>
                        <a:spLocks/>
                      </p:cNvSpPr>
                      <p:nvPr/>
                    </p:nvSpPr>
                    <p:spPr bwMode="auto">
                      <a:xfrm>
                        <a:off x="3779" y="1810"/>
                        <a:ext cx="113" cy="34"/>
                      </a:xfrm>
                      <a:custGeom>
                        <a:avLst/>
                        <a:gdLst>
                          <a:gd name="T0" fmla="*/ 112 w 113"/>
                          <a:gd name="T1" fmla="*/ 0 h 34"/>
                          <a:gd name="T2" fmla="*/ 0 w 113"/>
                          <a:gd name="T3" fmla="*/ 0 h 34"/>
                          <a:gd name="T4" fmla="*/ 0 w 113"/>
                          <a:gd name="T5" fmla="*/ 21 h 34"/>
                          <a:gd name="T6" fmla="*/ 91 w 113"/>
                          <a:gd name="T7" fmla="*/ 21 h 34"/>
                          <a:gd name="T8" fmla="*/ 91 w 113"/>
                          <a:gd name="T9" fmla="*/ 33 h 34"/>
                          <a:gd name="T10" fmla="*/ 112 w 113"/>
                          <a:gd name="T11" fmla="*/ 33 h 34"/>
                          <a:gd name="T12" fmla="*/ 112 w 113"/>
                          <a:gd name="T13" fmla="*/ 0 h 34"/>
                          <a:gd name="T14" fmla="*/ 0 60000 65536"/>
                          <a:gd name="T15" fmla="*/ 0 60000 65536"/>
                          <a:gd name="T16" fmla="*/ 0 60000 65536"/>
                          <a:gd name="T17" fmla="*/ 0 60000 65536"/>
                          <a:gd name="T18" fmla="*/ 0 60000 65536"/>
                          <a:gd name="T19" fmla="*/ 0 60000 65536"/>
                          <a:gd name="T20" fmla="*/ 0 60000 65536"/>
                          <a:gd name="T21" fmla="*/ 0 w 113"/>
                          <a:gd name="T22" fmla="*/ 0 h 34"/>
                          <a:gd name="T23" fmla="*/ 113 w 113"/>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34">
                            <a:moveTo>
                              <a:pt x="112" y="0"/>
                            </a:moveTo>
                            <a:lnTo>
                              <a:pt x="0" y="0"/>
                            </a:lnTo>
                            <a:lnTo>
                              <a:pt x="0" y="21"/>
                            </a:lnTo>
                            <a:lnTo>
                              <a:pt x="91" y="21"/>
                            </a:lnTo>
                            <a:lnTo>
                              <a:pt x="91" y="33"/>
                            </a:lnTo>
                            <a:lnTo>
                              <a:pt x="112" y="33"/>
                            </a:lnTo>
                            <a:lnTo>
                              <a:pt x="112" y="0"/>
                            </a:lnTo>
                          </a:path>
                        </a:pathLst>
                      </a:custGeom>
                      <a:solidFill>
                        <a:srgbClr val="A0A0A0"/>
                      </a:solidFill>
                      <a:ln w="12700" cap="rnd">
                        <a:solidFill>
                          <a:srgbClr val="000000"/>
                        </a:solidFill>
                        <a:round/>
                        <a:headEnd/>
                        <a:tailEnd/>
                      </a:ln>
                    </p:spPr>
                    <p:txBody>
                      <a:bodyPr/>
                      <a:lstStyle/>
                      <a:p>
                        <a:endParaRPr lang="en-US"/>
                      </a:p>
                    </p:txBody>
                  </p:sp>
                </p:grpSp>
              </p:grpSp>
            </p:grpSp>
          </p:grpSp>
          <p:grpSp>
            <p:nvGrpSpPr>
              <p:cNvPr id="12" name="Group 26"/>
              <p:cNvGrpSpPr>
                <a:grpSpLocks/>
              </p:cNvGrpSpPr>
              <p:nvPr/>
            </p:nvGrpSpPr>
            <p:grpSpPr bwMode="auto">
              <a:xfrm>
                <a:off x="3281" y="1481"/>
                <a:ext cx="281" cy="223"/>
                <a:chOff x="3281" y="1481"/>
                <a:chExt cx="281" cy="223"/>
              </a:xfrm>
            </p:grpSpPr>
            <p:sp>
              <p:nvSpPr>
                <p:cNvPr id="6267" name="Freeform 27"/>
                <p:cNvSpPr>
                  <a:spLocks/>
                </p:cNvSpPr>
                <p:nvPr/>
              </p:nvSpPr>
              <p:spPr bwMode="auto">
                <a:xfrm>
                  <a:off x="3281" y="1481"/>
                  <a:ext cx="281" cy="223"/>
                </a:xfrm>
                <a:custGeom>
                  <a:avLst/>
                  <a:gdLst>
                    <a:gd name="T0" fmla="*/ 159 w 281"/>
                    <a:gd name="T1" fmla="*/ 0 h 223"/>
                    <a:gd name="T2" fmla="*/ 159 w 281"/>
                    <a:gd name="T3" fmla="*/ 20 h 223"/>
                    <a:gd name="T4" fmla="*/ 280 w 281"/>
                    <a:gd name="T5" fmla="*/ 20 h 223"/>
                    <a:gd name="T6" fmla="*/ 280 w 281"/>
                    <a:gd name="T7" fmla="*/ 222 h 223"/>
                    <a:gd name="T8" fmla="*/ 0 w 281"/>
                    <a:gd name="T9" fmla="*/ 222 h 223"/>
                    <a:gd name="T10" fmla="*/ 0 w 281"/>
                    <a:gd name="T11" fmla="*/ 20 h 223"/>
                    <a:gd name="T12" fmla="*/ 117 w 281"/>
                    <a:gd name="T13" fmla="*/ 20 h 223"/>
                    <a:gd name="T14" fmla="*/ 117 w 281"/>
                    <a:gd name="T15" fmla="*/ 0 h 223"/>
                    <a:gd name="T16" fmla="*/ 159 w 281"/>
                    <a:gd name="T17" fmla="*/ 0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223"/>
                    <a:gd name="T29" fmla="*/ 281 w 281"/>
                    <a:gd name="T30" fmla="*/ 223 h 2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223">
                      <a:moveTo>
                        <a:pt x="159" y="0"/>
                      </a:moveTo>
                      <a:lnTo>
                        <a:pt x="159" y="20"/>
                      </a:lnTo>
                      <a:lnTo>
                        <a:pt x="280" y="20"/>
                      </a:lnTo>
                      <a:lnTo>
                        <a:pt x="280" y="222"/>
                      </a:lnTo>
                      <a:lnTo>
                        <a:pt x="0" y="222"/>
                      </a:lnTo>
                      <a:lnTo>
                        <a:pt x="0" y="20"/>
                      </a:lnTo>
                      <a:lnTo>
                        <a:pt x="117" y="20"/>
                      </a:lnTo>
                      <a:lnTo>
                        <a:pt x="117" y="0"/>
                      </a:lnTo>
                      <a:lnTo>
                        <a:pt x="159" y="0"/>
                      </a:lnTo>
                    </a:path>
                  </a:pathLst>
                </a:custGeom>
                <a:solidFill>
                  <a:srgbClr val="C0C0C0"/>
                </a:solidFill>
                <a:ln w="12700" cap="rnd">
                  <a:solidFill>
                    <a:srgbClr val="000000"/>
                  </a:solidFill>
                  <a:round/>
                  <a:headEnd/>
                  <a:tailEnd/>
                </a:ln>
              </p:spPr>
              <p:txBody>
                <a:bodyPr/>
                <a:lstStyle/>
                <a:p>
                  <a:endParaRPr lang="en-US"/>
                </a:p>
              </p:txBody>
            </p:sp>
            <p:sp>
              <p:nvSpPr>
                <p:cNvPr id="6268" name="Freeform 28"/>
                <p:cNvSpPr>
                  <a:spLocks/>
                </p:cNvSpPr>
                <p:nvPr/>
              </p:nvSpPr>
              <p:spPr bwMode="auto">
                <a:xfrm>
                  <a:off x="3281" y="1533"/>
                  <a:ext cx="281" cy="171"/>
                </a:xfrm>
                <a:custGeom>
                  <a:avLst/>
                  <a:gdLst>
                    <a:gd name="T0" fmla="*/ 280 w 281"/>
                    <a:gd name="T1" fmla="*/ 0 h 171"/>
                    <a:gd name="T2" fmla="*/ 280 w 281"/>
                    <a:gd name="T3" fmla="*/ 169 h 171"/>
                    <a:gd name="T4" fmla="*/ 0 w 281"/>
                    <a:gd name="T5" fmla="*/ 170 h 171"/>
                    <a:gd name="T6" fmla="*/ 0 w 281"/>
                    <a:gd name="T7" fmla="*/ 0 h 171"/>
                    <a:gd name="T8" fmla="*/ 280 w 281"/>
                    <a:gd name="T9" fmla="*/ 0 h 171"/>
                    <a:gd name="T10" fmla="*/ 0 60000 65536"/>
                    <a:gd name="T11" fmla="*/ 0 60000 65536"/>
                    <a:gd name="T12" fmla="*/ 0 60000 65536"/>
                    <a:gd name="T13" fmla="*/ 0 60000 65536"/>
                    <a:gd name="T14" fmla="*/ 0 60000 65536"/>
                    <a:gd name="T15" fmla="*/ 0 w 281"/>
                    <a:gd name="T16" fmla="*/ 0 h 171"/>
                    <a:gd name="T17" fmla="*/ 281 w 281"/>
                    <a:gd name="T18" fmla="*/ 171 h 171"/>
                  </a:gdLst>
                  <a:ahLst/>
                  <a:cxnLst>
                    <a:cxn ang="T10">
                      <a:pos x="T0" y="T1"/>
                    </a:cxn>
                    <a:cxn ang="T11">
                      <a:pos x="T2" y="T3"/>
                    </a:cxn>
                    <a:cxn ang="T12">
                      <a:pos x="T4" y="T5"/>
                    </a:cxn>
                    <a:cxn ang="T13">
                      <a:pos x="T6" y="T7"/>
                    </a:cxn>
                    <a:cxn ang="T14">
                      <a:pos x="T8" y="T9"/>
                    </a:cxn>
                  </a:cxnLst>
                  <a:rect l="T15" t="T16" r="T17" b="T18"/>
                  <a:pathLst>
                    <a:path w="281" h="171">
                      <a:moveTo>
                        <a:pt x="280" y="0"/>
                      </a:moveTo>
                      <a:lnTo>
                        <a:pt x="280" y="169"/>
                      </a:lnTo>
                      <a:lnTo>
                        <a:pt x="0" y="170"/>
                      </a:lnTo>
                      <a:lnTo>
                        <a:pt x="0" y="0"/>
                      </a:lnTo>
                      <a:lnTo>
                        <a:pt x="280" y="0"/>
                      </a:lnTo>
                    </a:path>
                  </a:pathLst>
                </a:custGeom>
                <a:solidFill>
                  <a:srgbClr val="C060FF"/>
                </a:solidFill>
                <a:ln w="12700" cap="rnd">
                  <a:solidFill>
                    <a:srgbClr val="000000"/>
                  </a:solidFill>
                  <a:round/>
                  <a:headEnd/>
                  <a:tailEnd/>
                </a:ln>
              </p:spPr>
              <p:txBody>
                <a:bodyPr/>
                <a:lstStyle/>
                <a:p>
                  <a:endParaRPr lang="en-US"/>
                </a:p>
              </p:txBody>
            </p:sp>
          </p:grpSp>
          <p:grpSp>
            <p:nvGrpSpPr>
              <p:cNvPr id="13" name="Group 29"/>
              <p:cNvGrpSpPr>
                <a:grpSpLocks/>
              </p:cNvGrpSpPr>
              <p:nvPr/>
            </p:nvGrpSpPr>
            <p:grpSpPr bwMode="auto">
              <a:xfrm>
                <a:off x="2956" y="1481"/>
                <a:ext cx="283" cy="222"/>
                <a:chOff x="2956" y="1481"/>
                <a:chExt cx="283" cy="222"/>
              </a:xfrm>
            </p:grpSpPr>
            <p:sp>
              <p:nvSpPr>
                <p:cNvPr id="6265" name="Freeform 30"/>
                <p:cNvSpPr>
                  <a:spLocks/>
                </p:cNvSpPr>
                <p:nvPr/>
              </p:nvSpPr>
              <p:spPr bwMode="auto">
                <a:xfrm>
                  <a:off x="2956" y="1481"/>
                  <a:ext cx="283" cy="222"/>
                </a:xfrm>
                <a:custGeom>
                  <a:avLst/>
                  <a:gdLst>
                    <a:gd name="T0" fmla="*/ 161 w 283"/>
                    <a:gd name="T1" fmla="*/ 0 h 222"/>
                    <a:gd name="T2" fmla="*/ 161 w 283"/>
                    <a:gd name="T3" fmla="*/ 20 h 222"/>
                    <a:gd name="T4" fmla="*/ 282 w 283"/>
                    <a:gd name="T5" fmla="*/ 20 h 222"/>
                    <a:gd name="T6" fmla="*/ 282 w 283"/>
                    <a:gd name="T7" fmla="*/ 220 h 222"/>
                    <a:gd name="T8" fmla="*/ 0 w 283"/>
                    <a:gd name="T9" fmla="*/ 221 h 222"/>
                    <a:gd name="T10" fmla="*/ 0 w 283"/>
                    <a:gd name="T11" fmla="*/ 20 h 222"/>
                    <a:gd name="T12" fmla="*/ 119 w 283"/>
                    <a:gd name="T13" fmla="*/ 20 h 222"/>
                    <a:gd name="T14" fmla="*/ 119 w 283"/>
                    <a:gd name="T15" fmla="*/ 0 h 222"/>
                    <a:gd name="T16" fmla="*/ 161 w 283"/>
                    <a:gd name="T17" fmla="*/ 0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3"/>
                    <a:gd name="T28" fmla="*/ 0 h 222"/>
                    <a:gd name="T29" fmla="*/ 283 w 283"/>
                    <a:gd name="T30" fmla="*/ 222 h 2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3" h="222">
                      <a:moveTo>
                        <a:pt x="161" y="0"/>
                      </a:moveTo>
                      <a:lnTo>
                        <a:pt x="161" y="20"/>
                      </a:lnTo>
                      <a:lnTo>
                        <a:pt x="282" y="20"/>
                      </a:lnTo>
                      <a:lnTo>
                        <a:pt x="282" y="220"/>
                      </a:lnTo>
                      <a:lnTo>
                        <a:pt x="0" y="221"/>
                      </a:lnTo>
                      <a:lnTo>
                        <a:pt x="0" y="20"/>
                      </a:lnTo>
                      <a:lnTo>
                        <a:pt x="119" y="20"/>
                      </a:lnTo>
                      <a:lnTo>
                        <a:pt x="119" y="0"/>
                      </a:lnTo>
                      <a:lnTo>
                        <a:pt x="161" y="0"/>
                      </a:lnTo>
                    </a:path>
                  </a:pathLst>
                </a:custGeom>
                <a:solidFill>
                  <a:srgbClr val="C0C0C0"/>
                </a:solidFill>
                <a:ln w="12700" cap="rnd">
                  <a:solidFill>
                    <a:srgbClr val="000000"/>
                  </a:solidFill>
                  <a:round/>
                  <a:headEnd/>
                  <a:tailEnd/>
                </a:ln>
              </p:spPr>
              <p:txBody>
                <a:bodyPr/>
                <a:lstStyle/>
                <a:p>
                  <a:endParaRPr lang="en-US"/>
                </a:p>
              </p:txBody>
            </p:sp>
            <p:sp>
              <p:nvSpPr>
                <p:cNvPr id="6266" name="Freeform 31"/>
                <p:cNvSpPr>
                  <a:spLocks/>
                </p:cNvSpPr>
                <p:nvPr/>
              </p:nvSpPr>
              <p:spPr bwMode="auto">
                <a:xfrm>
                  <a:off x="2956" y="1558"/>
                  <a:ext cx="283" cy="145"/>
                </a:xfrm>
                <a:custGeom>
                  <a:avLst/>
                  <a:gdLst>
                    <a:gd name="T0" fmla="*/ 282 w 283"/>
                    <a:gd name="T1" fmla="*/ 0 h 145"/>
                    <a:gd name="T2" fmla="*/ 282 w 283"/>
                    <a:gd name="T3" fmla="*/ 144 h 145"/>
                    <a:gd name="T4" fmla="*/ 0 w 283"/>
                    <a:gd name="T5" fmla="*/ 144 h 145"/>
                    <a:gd name="T6" fmla="*/ 0 w 283"/>
                    <a:gd name="T7" fmla="*/ 0 h 145"/>
                    <a:gd name="T8" fmla="*/ 282 w 283"/>
                    <a:gd name="T9" fmla="*/ 0 h 145"/>
                    <a:gd name="T10" fmla="*/ 0 60000 65536"/>
                    <a:gd name="T11" fmla="*/ 0 60000 65536"/>
                    <a:gd name="T12" fmla="*/ 0 60000 65536"/>
                    <a:gd name="T13" fmla="*/ 0 60000 65536"/>
                    <a:gd name="T14" fmla="*/ 0 60000 65536"/>
                    <a:gd name="T15" fmla="*/ 0 w 283"/>
                    <a:gd name="T16" fmla="*/ 0 h 145"/>
                    <a:gd name="T17" fmla="*/ 283 w 283"/>
                    <a:gd name="T18" fmla="*/ 145 h 145"/>
                  </a:gdLst>
                  <a:ahLst/>
                  <a:cxnLst>
                    <a:cxn ang="T10">
                      <a:pos x="T0" y="T1"/>
                    </a:cxn>
                    <a:cxn ang="T11">
                      <a:pos x="T2" y="T3"/>
                    </a:cxn>
                    <a:cxn ang="T12">
                      <a:pos x="T4" y="T5"/>
                    </a:cxn>
                    <a:cxn ang="T13">
                      <a:pos x="T6" y="T7"/>
                    </a:cxn>
                    <a:cxn ang="T14">
                      <a:pos x="T8" y="T9"/>
                    </a:cxn>
                  </a:cxnLst>
                  <a:rect l="T15" t="T16" r="T17" b="T18"/>
                  <a:pathLst>
                    <a:path w="283" h="145">
                      <a:moveTo>
                        <a:pt x="282" y="0"/>
                      </a:moveTo>
                      <a:lnTo>
                        <a:pt x="282" y="144"/>
                      </a:lnTo>
                      <a:lnTo>
                        <a:pt x="0" y="144"/>
                      </a:lnTo>
                      <a:lnTo>
                        <a:pt x="0" y="0"/>
                      </a:lnTo>
                      <a:lnTo>
                        <a:pt x="282" y="0"/>
                      </a:lnTo>
                    </a:path>
                  </a:pathLst>
                </a:custGeom>
                <a:solidFill>
                  <a:srgbClr val="60C000"/>
                </a:solidFill>
                <a:ln w="12700" cap="rnd">
                  <a:solidFill>
                    <a:srgbClr val="000000"/>
                  </a:solidFill>
                  <a:round/>
                  <a:headEnd/>
                  <a:tailEnd/>
                </a:ln>
              </p:spPr>
              <p:txBody>
                <a:bodyPr/>
                <a:lstStyle/>
                <a:p>
                  <a:endParaRPr lang="en-US"/>
                </a:p>
              </p:txBody>
            </p:sp>
          </p:grpSp>
          <p:grpSp>
            <p:nvGrpSpPr>
              <p:cNvPr id="14" name="Group 32"/>
              <p:cNvGrpSpPr>
                <a:grpSpLocks/>
              </p:cNvGrpSpPr>
              <p:nvPr/>
            </p:nvGrpSpPr>
            <p:grpSpPr bwMode="auto">
              <a:xfrm>
                <a:off x="2927" y="1709"/>
                <a:ext cx="349" cy="24"/>
                <a:chOff x="2927" y="1709"/>
                <a:chExt cx="349" cy="24"/>
              </a:xfrm>
            </p:grpSpPr>
            <p:grpSp>
              <p:nvGrpSpPr>
                <p:cNvPr id="15" name="Group 33"/>
                <p:cNvGrpSpPr>
                  <a:grpSpLocks/>
                </p:cNvGrpSpPr>
                <p:nvPr/>
              </p:nvGrpSpPr>
              <p:grpSpPr bwMode="auto">
                <a:xfrm>
                  <a:off x="3254" y="1709"/>
                  <a:ext cx="22" cy="22"/>
                  <a:chOff x="3254" y="1709"/>
                  <a:chExt cx="22" cy="22"/>
                </a:xfrm>
              </p:grpSpPr>
              <p:sp>
                <p:nvSpPr>
                  <p:cNvPr id="6262" name="Rectangle 34"/>
                  <p:cNvSpPr>
                    <a:spLocks noChangeArrowheads="1"/>
                  </p:cNvSpPr>
                  <p:nvPr/>
                </p:nvSpPr>
                <p:spPr bwMode="auto">
                  <a:xfrm>
                    <a:off x="3260" y="1711"/>
                    <a:ext cx="16" cy="16"/>
                  </a:xfrm>
                  <a:prstGeom prst="rect">
                    <a:avLst/>
                  </a:prstGeom>
                  <a:solidFill>
                    <a:srgbClr val="C0C0C0"/>
                  </a:solidFill>
                  <a:ln w="9525">
                    <a:noFill/>
                    <a:miter lim="800000"/>
                    <a:headEnd/>
                    <a:tailEnd/>
                  </a:ln>
                </p:spPr>
                <p:txBody>
                  <a:bodyPr wrap="none" anchor="ctr"/>
                  <a:lstStyle/>
                  <a:p>
                    <a:endParaRPr lang="en-US"/>
                  </a:p>
                </p:txBody>
              </p:sp>
              <p:sp>
                <p:nvSpPr>
                  <p:cNvPr id="6263" name="Line 35"/>
                  <p:cNvSpPr>
                    <a:spLocks noChangeShapeType="1"/>
                  </p:cNvSpPr>
                  <p:nvPr/>
                </p:nvSpPr>
                <p:spPr bwMode="auto">
                  <a:xfrm>
                    <a:off x="3274" y="1709"/>
                    <a:ext cx="0" cy="22"/>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6264" name="Line 36"/>
                  <p:cNvSpPr>
                    <a:spLocks noChangeShapeType="1"/>
                  </p:cNvSpPr>
                  <p:nvPr/>
                </p:nvSpPr>
                <p:spPr bwMode="auto">
                  <a:xfrm>
                    <a:off x="3254" y="1709"/>
                    <a:ext cx="0" cy="22"/>
                  </a:xfrm>
                  <a:prstGeom prst="line">
                    <a:avLst/>
                  </a:prstGeom>
                  <a:noFill/>
                  <a:ln w="12700">
                    <a:solidFill>
                      <a:srgbClr val="000000"/>
                    </a:solidFill>
                    <a:round/>
                    <a:headEnd type="none" w="sm" len="sm"/>
                    <a:tailEnd type="none" w="sm" len="sm"/>
                  </a:ln>
                </p:spPr>
                <p:txBody>
                  <a:bodyPr wrap="none" anchor="ctr"/>
                  <a:lstStyle/>
                  <a:p>
                    <a:endParaRPr lang="en-US"/>
                  </a:p>
                </p:txBody>
              </p:sp>
            </p:grpSp>
            <p:grpSp>
              <p:nvGrpSpPr>
                <p:cNvPr id="16" name="Group 37"/>
                <p:cNvGrpSpPr>
                  <a:grpSpLocks/>
                </p:cNvGrpSpPr>
                <p:nvPr/>
              </p:nvGrpSpPr>
              <p:grpSpPr bwMode="auto">
                <a:xfrm>
                  <a:off x="2927" y="1710"/>
                  <a:ext cx="22" cy="23"/>
                  <a:chOff x="2927" y="1710"/>
                  <a:chExt cx="22" cy="23"/>
                </a:xfrm>
              </p:grpSpPr>
              <p:sp>
                <p:nvSpPr>
                  <p:cNvPr id="6259" name="Rectangle 38"/>
                  <p:cNvSpPr>
                    <a:spLocks noChangeArrowheads="1"/>
                  </p:cNvSpPr>
                  <p:nvPr/>
                </p:nvSpPr>
                <p:spPr bwMode="auto">
                  <a:xfrm>
                    <a:off x="2933" y="1713"/>
                    <a:ext cx="16" cy="16"/>
                  </a:xfrm>
                  <a:prstGeom prst="rect">
                    <a:avLst/>
                  </a:prstGeom>
                  <a:solidFill>
                    <a:srgbClr val="C0C0C0"/>
                  </a:solidFill>
                  <a:ln w="9525">
                    <a:noFill/>
                    <a:miter lim="800000"/>
                    <a:headEnd/>
                    <a:tailEnd/>
                  </a:ln>
                </p:spPr>
                <p:txBody>
                  <a:bodyPr wrap="none" anchor="ctr"/>
                  <a:lstStyle/>
                  <a:p>
                    <a:endParaRPr lang="en-US"/>
                  </a:p>
                </p:txBody>
              </p:sp>
              <p:sp>
                <p:nvSpPr>
                  <p:cNvPr id="6260" name="Line 39"/>
                  <p:cNvSpPr>
                    <a:spLocks noChangeShapeType="1"/>
                  </p:cNvSpPr>
                  <p:nvPr/>
                </p:nvSpPr>
                <p:spPr bwMode="auto">
                  <a:xfrm>
                    <a:off x="2947" y="1710"/>
                    <a:ext cx="0" cy="23"/>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6261" name="Line 40"/>
                  <p:cNvSpPr>
                    <a:spLocks noChangeShapeType="1"/>
                  </p:cNvSpPr>
                  <p:nvPr/>
                </p:nvSpPr>
                <p:spPr bwMode="auto">
                  <a:xfrm>
                    <a:off x="2927" y="1710"/>
                    <a:ext cx="0" cy="23"/>
                  </a:xfrm>
                  <a:prstGeom prst="line">
                    <a:avLst/>
                  </a:prstGeom>
                  <a:noFill/>
                  <a:ln w="12700">
                    <a:solidFill>
                      <a:srgbClr val="000000"/>
                    </a:solidFill>
                    <a:round/>
                    <a:headEnd type="none" w="sm" len="sm"/>
                    <a:tailEnd type="none" w="sm" len="sm"/>
                  </a:ln>
                </p:spPr>
                <p:txBody>
                  <a:bodyPr wrap="none" anchor="ctr"/>
                  <a:lstStyle/>
                  <a:p>
                    <a:endParaRPr lang="en-US"/>
                  </a:p>
                </p:txBody>
              </p:sp>
            </p:grpSp>
          </p:grpSp>
          <p:grpSp>
            <p:nvGrpSpPr>
              <p:cNvPr id="17" name="Group 41"/>
              <p:cNvGrpSpPr>
                <a:grpSpLocks/>
              </p:cNvGrpSpPr>
              <p:nvPr/>
            </p:nvGrpSpPr>
            <p:grpSpPr bwMode="auto">
              <a:xfrm>
                <a:off x="2927" y="1480"/>
                <a:ext cx="348" cy="28"/>
                <a:chOff x="2927" y="1480"/>
                <a:chExt cx="348" cy="28"/>
              </a:xfrm>
            </p:grpSpPr>
            <p:grpSp>
              <p:nvGrpSpPr>
                <p:cNvPr id="18" name="Group 42"/>
                <p:cNvGrpSpPr>
                  <a:grpSpLocks/>
                </p:cNvGrpSpPr>
                <p:nvPr/>
              </p:nvGrpSpPr>
              <p:grpSpPr bwMode="auto">
                <a:xfrm>
                  <a:off x="3254" y="1482"/>
                  <a:ext cx="21" cy="26"/>
                  <a:chOff x="3254" y="1482"/>
                  <a:chExt cx="21" cy="26"/>
                </a:xfrm>
              </p:grpSpPr>
              <p:sp>
                <p:nvSpPr>
                  <p:cNvPr id="6254" name="Rectangle 43"/>
                  <p:cNvSpPr>
                    <a:spLocks noChangeArrowheads="1"/>
                  </p:cNvSpPr>
                  <p:nvPr/>
                </p:nvSpPr>
                <p:spPr bwMode="auto">
                  <a:xfrm>
                    <a:off x="3259" y="1492"/>
                    <a:ext cx="16" cy="16"/>
                  </a:xfrm>
                  <a:prstGeom prst="rect">
                    <a:avLst/>
                  </a:prstGeom>
                  <a:solidFill>
                    <a:srgbClr val="C0C0C0"/>
                  </a:solidFill>
                  <a:ln w="9525">
                    <a:noFill/>
                    <a:miter lim="800000"/>
                    <a:headEnd/>
                    <a:tailEnd/>
                  </a:ln>
                </p:spPr>
                <p:txBody>
                  <a:bodyPr wrap="none" anchor="ctr"/>
                  <a:lstStyle/>
                  <a:p>
                    <a:endParaRPr lang="en-US"/>
                  </a:p>
                </p:txBody>
              </p:sp>
              <p:sp>
                <p:nvSpPr>
                  <p:cNvPr id="6255" name="Line 44"/>
                  <p:cNvSpPr>
                    <a:spLocks noChangeShapeType="1"/>
                  </p:cNvSpPr>
                  <p:nvPr/>
                </p:nvSpPr>
                <p:spPr bwMode="auto">
                  <a:xfrm flipV="1">
                    <a:off x="3273" y="1482"/>
                    <a:ext cx="0" cy="22"/>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6256" name="Line 45"/>
                  <p:cNvSpPr>
                    <a:spLocks noChangeShapeType="1"/>
                  </p:cNvSpPr>
                  <p:nvPr/>
                </p:nvSpPr>
                <p:spPr bwMode="auto">
                  <a:xfrm flipV="1">
                    <a:off x="3254" y="1482"/>
                    <a:ext cx="0" cy="22"/>
                  </a:xfrm>
                  <a:prstGeom prst="line">
                    <a:avLst/>
                  </a:prstGeom>
                  <a:noFill/>
                  <a:ln w="12700">
                    <a:solidFill>
                      <a:srgbClr val="000000"/>
                    </a:solidFill>
                    <a:round/>
                    <a:headEnd type="none" w="sm" len="sm"/>
                    <a:tailEnd type="none" w="sm" len="sm"/>
                  </a:ln>
                </p:spPr>
                <p:txBody>
                  <a:bodyPr wrap="none" anchor="ctr"/>
                  <a:lstStyle/>
                  <a:p>
                    <a:endParaRPr lang="en-US"/>
                  </a:p>
                </p:txBody>
              </p:sp>
            </p:grpSp>
            <p:grpSp>
              <p:nvGrpSpPr>
                <p:cNvPr id="19" name="Group 46"/>
                <p:cNvGrpSpPr>
                  <a:grpSpLocks/>
                </p:cNvGrpSpPr>
                <p:nvPr/>
              </p:nvGrpSpPr>
              <p:grpSpPr bwMode="auto">
                <a:xfrm>
                  <a:off x="2927" y="1480"/>
                  <a:ext cx="21" cy="26"/>
                  <a:chOff x="2927" y="1480"/>
                  <a:chExt cx="21" cy="26"/>
                </a:xfrm>
              </p:grpSpPr>
              <p:sp>
                <p:nvSpPr>
                  <p:cNvPr id="6251" name="Rectangle 47"/>
                  <p:cNvSpPr>
                    <a:spLocks noChangeArrowheads="1"/>
                  </p:cNvSpPr>
                  <p:nvPr/>
                </p:nvSpPr>
                <p:spPr bwMode="auto">
                  <a:xfrm>
                    <a:off x="2932" y="1490"/>
                    <a:ext cx="16" cy="16"/>
                  </a:xfrm>
                  <a:prstGeom prst="rect">
                    <a:avLst/>
                  </a:prstGeom>
                  <a:solidFill>
                    <a:srgbClr val="C0C0C0"/>
                  </a:solidFill>
                  <a:ln w="9525">
                    <a:noFill/>
                    <a:miter lim="800000"/>
                    <a:headEnd/>
                    <a:tailEnd/>
                  </a:ln>
                </p:spPr>
                <p:txBody>
                  <a:bodyPr wrap="none" anchor="ctr"/>
                  <a:lstStyle/>
                  <a:p>
                    <a:endParaRPr lang="en-US"/>
                  </a:p>
                </p:txBody>
              </p:sp>
              <p:sp>
                <p:nvSpPr>
                  <p:cNvPr id="6252" name="Line 48"/>
                  <p:cNvSpPr>
                    <a:spLocks noChangeShapeType="1"/>
                  </p:cNvSpPr>
                  <p:nvPr/>
                </p:nvSpPr>
                <p:spPr bwMode="auto">
                  <a:xfrm flipV="1">
                    <a:off x="2946" y="1480"/>
                    <a:ext cx="0" cy="23"/>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6253" name="Line 49"/>
                  <p:cNvSpPr>
                    <a:spLocks noChangeShapeType="1"/>
                  </p:cNvSpPr>
                  <p:nvPr/>
                </p:nvSpPr>
                <p:spPr bwMode="auto">
                  <a:xfrm flipV="1">
                    <a:off x="2927" y="1480"/>
                    <a:ext cx="0" cy="23"/>
                  </a:xfrm>
                  <a:prstGeom prst="line">
                    <a:avLst/>
                  </a:prstGeom>
                  <a:noFill/>
                  <a:ln w="12700">
                    <a:solidFill>
                      <a:srgbClr val="000000"/>
                    </a:solidFill>
                    <a:round/>
                    <a:headEnd type="none" w="sm" len="sm"/>
                    <a:tailEnd type="none" w="sm" len="sm"/>
                  </a:ln>
                </p:spPr>
                <p:txBody>
                  <a:bodyPr wrap="none" anchor="ctr"/>
                  <a:lstStyle/>
                  <a:p>
                    <a:endParaRPr lang="en-US"/>
                  </a:p>
                </p:txBody>
              </p:sp>
            </p:grpSp>
          </p:grpSp>
          <p:sp>
            <p:nvSpPr>
              <p:cNvPr id="6184" name="Freeform 50"/>
              <p:cNvSpPr>
                <a:spLocks/>
              </p:cNvSpPr>
              <p:nvPr/>
            </p:nvSpPr>
            <p:spPr bwMode="auto">
              <a:xfrm>
                <a:off x="2591" y="1699"/>
                <a:ext cx="289" cy="43"/>
              </a:xfrm>
              <a:custGeom>
                <a:avLst/>
                <a:gdLst>
                  <a:gd name="T0" fmla="*/ 256 w 289"/>
                  <a:gd name="T1" fmla="*/ 1 h 43"/>
                  <a:gd name="T2" fmla="*/ 288 w 289"/>
                  <a:gd name="T3" fmla="*/ 33 h 43"/>
                  <a:gd name="T4" fmla="*/ 278 w 289"/>
                  <a:gd name="T5" fmla="*/ 42 h 43"/>
                  <a:gd name="T6" fmla="*/ 249 w 289"/>
                  <a:gd name="T7" fmla="*/ 15 h 43"/>
                  <a:gd name="T8" fmla="*/ 34 w 289"/>
                  <a:gd name="T9" fmla="*/ 15 h 43"/>
                  <a:gd name="T10" fmla="*/ 8 w 289"/>
                  <a:gd name="T11" fmla="*/ 34 h 43"/>
                  <a:gd name="T12" fmla="*/ 0 w 289"/>
                  <a:gd name="T13" fmla="*/ 22 h 43"/>
                  <a:gd name="T14" fmla="*/ 28 w 289"/>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289"/>
                  <a:gd name="T25" fmla="*/ 0 h 43"/>
                  <a:gd name="T26" fmla="*/ 289 w 289"/>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9" h="43">
                    <a:moveTo>
                      <a:pt x="256" y="1"/>
                    </a:moveTo>
                    <a:lnTo>
                      <a:pt x="288" y="33"/>
                    </a:lnTo>
                    <a:lnTo>
                      <a:pt x="278" y="42"/>
                    </a:lnTo>
                    <a:lnTo>
                      <a:pt x="249" y="15"/>
                    </a:lnTo>
                    <a:lnTo>
                      <a:pt x="34" y="15"/>
                    </a:lnTo>
                    <a:lnTo>
                      <a:pt x="8" y="34"/>
                    </a:lnTo>
                    <a:lnTo>
                      <a:pt x="0" y="22"/>
                    </a:lnTo>
                    <a:lnTo>
                      <a:pt x="28" y="0"/>
                    </a:lnTo>
                  </a:path>
                </a:pathLst>
              </a:custGeom>
              <a:noFill/>
              <a:ln w="12700" cap="rnd">
                <a:solidFill>
                  <a:srgbClr val="000000"/>
                </a:solidFill>
                <a:round/>
                <a:headEnd type="none" w="sm" len="sm"/>
                <a:tailEnd type="none" w="sm" len="sm"/>
              </a:ln>
            </p:spPr>
            <p:txBody>
              <a:bodyPr/>
              <a:lstStyle/>
              <a:p>
                <a:endParaRPr lang="en-US"/>
              </a:p>
            </p:txBody>
          </p:sp>
          <p:sp>
            <p:nvSpPr>
              <p:cNvPr id="6185" name="Rectangle 51"/>
              <p:cNvSpPr>
                <a:spLocks noChangeArrowheads="1"/>
              </p:cNvSpPr>
              <p:nvPr/>
            </p:nvSpPr>
            <p:spPr bwMode="auto">
              <a:xfrm>
                <a:off x="2581" y="1722"/>
                <a:ext cx="8" cy="91"/>
              </a:xfrm>
              <a:prstGeom prst="rect">
                <a:avLst/>
              </a:prstGeom>
              <a:solidFill>
                <a:srgbClr val="C0C0C0"/>
              </a:solidFill>
              <a:ln w="12700">
                <a:solidFill>
                  <a:srgbClr val="000000"/>
                </a:solidFill>
                <a:miter lim="800000"/>
                <a:headEnd/>
                <a:tailEnd/>
              </a:ln>
            </p:spPr>
            <p:txBody>
              <a:bodyPr wrap="none" anchor="ctr"/>
              <a:lstStyle/>
              <a:p>
                <a:endParaRPr lang="en-US"/>
              </a:p>
            </p:txBody>
          </p:sp>
          <p:sp>
            <p:nvSpPr>
              <p:cNvPr id="6186" name="Rectangle 52"/>
              <p:cNvSpPr>
                <a:spLocks noChangeArrowheads="1"/>
              </p:cNvSpPr>
              <p:nvPr/>
            </p:nvSpPr>
            <p:spPr bwMode="auto">
              <a:xfrm>
                <a:off x="2550" y="1736"/>
                <a:ext cx="20" cy="20"/>
              </a:xfrm>
              <a:prstGeom prst="rect">
                <a:avLst/>
              </a:prstGeom>
              <a:solidFill>
                <a:srgbClr val="C0C0C0"/>
              </a:solidFill>
              <a:ln w="12700">
                <a:solidFill>
                  <a:srgbClr val="000000"/>
                </a:solidFill>
                <a:miter lim="800000"/>
                <a:headEnd/>
                <a:tailEnd/>
              </a:ln>
            </p:spPr>
            <p:txBody>
              <a:bodyPr wrap="none" anchor="ctr"/>
              <a:lstStyle/>
              <a:p>
                <a:endParaRPr lang="en-US"/>
              </a:p>
            </p:txBody>
          </p:sp>
          <p:grpSp>
            <p:nvGrpSpPr>
              <p:cNvPr id="20" name="Group 53"/>
              <p:cNvGrpSpPr>
                <a:grpSpLocks/>
              </p:cNvGrpSpPr>
              <p:nvPr/>
            </p:nvGrpSpPr>
            <p:grpSpPr bwMode="auto">
              <a:xfrm>
                <a:off x="2727" y="1468"/>
                <a:ext cx="740" cy="20"/>
                <a:chOff x="2727" y="1468"/>
                <a:chExt cx="740" cy="20"/>
              </a:xfrm>
            </p:grpSpPr>
            <p:sp>
              <p:nvSpPr>
                <p:cNvPr id="6246" name="Freeform 54"/>
                <p:cNvSpPr>
                  <a:spLocks/>
                </p:cNvSpPr>
                <p:nvPr/>
              </p:nvSpPr>
              <p:spPr bwMode="auto">
                <a:xfrm>
                  <a:off x="3370" y="1468"/>
                  <a:ext cx="97" cy="20"/>
                </a:xfrm>
                <a:custGeom>
                  <a:avLst/>
                  <a:gdLst>
                    <a:gd name="T0" fmla="*/ 96 w 97"/>
                    <a:gd name="T1" fmla="*/ 0 h 20"/>
                    <a:gd name="T2" fmla="*/ 0 w 97"/>
                    <a:gd name="T3" fmla="*/ 0 h 20"/>
                    <a:gd name="T4" fmla="*/ 0 w 97"/>
                    <a:gd name="T5" fmla="*/ 18 h 20"/>
                    <a:gd name="T6" fmla="*/ 15 w 97"/>
                    <a:gd name="T7" fmla="*/ 18 h 20"/>
                    <a:gd name="T8" fmla="*/ 15 w 97"/>
                    <a:gd name="T9" fmla="*/ 13 h 20"/>
                    <a:gd name="T10" fmla="*/ 81 w 97"/>
                    <a:gd name="T11" fmla="*/ 13 h 20"/>
                    <a:gd name="T12" fmla="*/ 81 w 97"/>
                    <a:gd name="T13" fmla="*/ 19 h 20"/>
                    <a:gd name="T14" fmla="*/ 96 w 97"/>
                    <a:gd name="T15" fmla="*/ 19 h 20"/>
                    <a:gd name="T16" fmla="*/ 96 w 97"/>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0"/>
                    <a:gd name="T29" fmla="*/ 97 w 97"/>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0">
                      <a:moveTo>
                        <a:pt x="96" y="0"/>
                      </a:moveTo>
                      <a:lnTo>
                        <a:pt x="0" y="0"/>
                      </a:lnTo>
                      <a:lnTo>
                        <a:pt x="0" y="18"/>
                      </a:lnTo>
                      <a:lnTo>
                        <a:pt x="15" y="18"/>
                      </a:lnTo>
                      <a:lnTo>
                        <a:pt x="15" y="13"/>
                      </a:lnTo>
                      <a:lnTo>
                        <a:pt x="81" y="13"/>
                      </a:lnTo>
                      <a:lnTo>
                        <a:pt x="81" y="19"/>
                      </a:lnTo>
                      <a:lnTo>
                        <a:pt x="96" y="19"/>
                      </a:lnTo>
                      <a:lnTo>
                        <a:pt x="96" y="0"/>
                      </a:lnTo>
                    </a:path>
                  </a:pathLst>
                </a:custGeom>
                <a:solidFill>
                  <a:srgbClr val="A0A0A0"/>
                </a:solidFill>
                <a:ln w="12700" cap="rnd">
                  <a:solidFill>
                    <a:srgbClr val="000000"/>
                  </a:solidFill>
                  <a:round/>
                  <a:headEnd/>
                  <a:tailEnd/>
                </a:ln>
              </p:spPr>
              <p:txBody>
                <a:bodyPr/>
                <a:lstStyle/>
                <a:p>
                  <a:endParaRPr lang="en-US"/>
                </a:p>
              </p:txBody>
            </p:sp>
            <p:sp>
              <p:nvSpPr>
                <p:cNvPr id="6247" name="Freeform 55"/>
                <p:cNvSpPr>
                  <a:spLocks/>
                </p:cNvSpPr>
                <p:nvPr/>
              </p:nvSpPr>
              <p:spPr bwMode="auto">
                <a:xfrm>
                  <a:off x="2727" y="1468"/>
                  <a:ext cx="97" cy="20"/>
                </a:xfrm>
                <a:custGeom>
                  <a:avLst/>
                  <a:gdLst>
                    <a:gd name="T0" fmla="*/ 96 w 97"/>
                    <a:gd name="T1" fmla="*/ 0 h 20"/>
                    <a:gd name="T2" fmla="*/ 0 w 97"/>
                    <a:gd name="T3" fmla="*/ 0 h 20"/>
                    <a:gd name="T4" fmla="*/ 0 w 97"/>
                    <a:gd name="T5" fmla="*/ 18 h 20"/>
                    <a:gd name="T6" fmla="*/ 14 w 97"/>
                    <a:gd name="T7" fmla="*/ 18 h 20"/>
                    <a:gd name="T8" fmla="*/ 14 w 97"/>
                    <a:gd name="T9" fmla="*/ 13 h 20"/>
                    <a:gd name="T10" fmla="*/ 81 w 97"/>
                    <a:gd name="T11" fmla="*/ 13 h 20"/>
                    <a:gd name="T12" fmla="*/ 81 w 97"/>
                    <a:gd name="T13" fmla="*/ 19 h 20"/>
                    <a:gd name="T14" fmla="*/ 96 w 97"/>
                    <a:gd name="T15" fmla="*/ 19 h 20"/>
                    <a:gd name="T16" fmla="*/ 96 w 97"/>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0"/>
                    <a:gd name="T29" fmla="*/ 97 w 97"/>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0">
                      <a:moveTo>
                        <a:pt x="96" y="0"/>
                      </a:moveTo>
                      <a:lnTo>
                        <a:pt x="0" y="0"/>
                      </a:lnTo>
                      <a:lnTo>
                        <a:pt x="0" y="18"/>
                      </a:lnTo>
                      <a:lnTo>
                        <a:pt x="14" y="18"/>
                      </a:lnTo>
                      <a:lnTo>
                        <a:pt x="14" y="13"/>
                      </a:lnTo>
                      <a:lnTo>
                        <a:pt x="81" y="13"/>
                      </a:lnTo>
                      <a:lnTo>
                        <a:pt x="81" y="19"/>
                      </a:lnTo>
                      <a:lnTo>
                        <a:pt x="96" y="19"/>
                      </a:lnTo>
                      <a:lnTo>
                        <a:pt x="96" y="0"/>
                      </a:lnTo>
                    </a:path>
                  </a:pathLst>
                </a:custGeom>
                <a:solidFill>
                  <a:srgbClr val="A0A0A0"/>
                </a:solidFill>
                <a:ln w="12700" cap="rnd">
                  <a:solidFill>
                    <a:srgbClr val="000000"/>
                  </a:solidFill>
                  <a:round/>
                  <a:headEnd/>
                  <a:tailEnd/>
                </a:ln>
              </p:spPr>
              <p:txBody>
                <a:bodyPr/>
                <a:lstStyle/>
                <a:p>
                  <a:endParaRPr lang="en-US"/>
                </a:p>
              </p:txBody>
            </p:sp>
            <p:sp>
              <p:nvSpPr>
                <p:cNvPr id="6248" name="Freeform 56"/>
                <p:cNvSpPr>
                  <a:spLocks/>
                </p:cNvSpPr>
                <p:nvPr/>
              </p:nvSpPr>
              <p:spPr bwMode="auto">
                <a:xfrm>
                  <a:off x="3048" y="1468"/>
                  <a:ext cx="97" cy="20"/>
                </a:xfrm>
                <a:custGeom>
                  <a:avLst/>
                  <a:gdLst>
                    <a:gd name="T0" fmla="*/ 96 w 97"/>
                    <a:gd name="T1" fmla="*/ 0 h 20"/>
                    <a:gd name="T2" fmla="*/ 0 w 97"/>
                    <a:gd name="T3" fmla="*/ 0 h 20"/>
                    <a:gd name="T4" fmla="*/ 0 w 97"/>
                    <a:gd name="T5" fmla="*/ 18 h 20"/>
                    <a:gd name="T6" fmla="*/ 14 w 97"/>
                    <a:gd name="T7" fmla="*/ 18 h 20"/>
                    <a:gd name="T8" fmla="*/ 14 w 97"/>
                    <a:gd name="T9" fmla="*/ 13 h 20"/>
                    <a:gd name="T10" fmla="*/ 81 w 97"/>
                    <a:gd name="T11" fmla="*/ 13 h 20"/>
                    <a:gd name="T12" fmla="*/ 81 w 97"/>
                    <a:gd name="T13" fmla="*/ 19 h 20"/>
                    <a:gd name="T14" fmla="*/ 96 w 97"/>
                    <a:gd name="T15" fmla="*/ 19 h 20"/>
                    <a:gd name="T16" fmla="*/ 96 w 97"/>
                    <a:gd name="T17" fmla="*/ 0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20"/>
                    <a:gd name="T29" fmla="*/ 97 w 97"/>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20">
                      <a:moveTo>
                        <a:pt x="96" y="0"/>
                      </a:moveTo>
                      <a:lnTo>
                        <a:pt x="0" y="0"/>
                      </a:lnTo>
                      <a:lnTo>
                        <a:pt x="0" y="18"/>
                      </a:lnTo>
                      <a:lnTo>
                        <a:pt x="14" y="18"/>
                      </a:lnTo>
                      <a:lnTo>
                        <a:pt x="14" y="13"/>
                      </a:lnTo>
                      <a:lnTo>
                        <a:pt x="81" y="13"/>
                      </a:lnTo>
                      <a:lnTo>
                        <a:pt x="81" y="19"/>
                      </a:lnTo>
                      <a:lnTo>
                        <a:pt x="96" y="19"/>
                      </a:lnTo>
                      <a:lnTo>
                        <a:pt x="96" y="0"/>
                      </a:lnTo>
                    </a:path>
                  </a:pathLst>
                </a:custGeom>
                <a:solidFill>
                  <a:srgbClr val="A0A0A0"/>
                </a:solidFill>
                <a:ln w="12700" cap="rnd">
                  <a:solidFill>
                    <a:srgbClr val="000000"/>
                  </a:solidFill>
                  <a:round/>
                  <a:headEnd/>
                  <a:tailEnd/>
                </a:ln>
              </p:spPr>
              <p:txBody>
                <a:bodyPr/>
                <a:lstStyle/>
                <a:p>
                  <a:endParaRPr lang="en-US"/>
                </a:p>
              </p:txBody>
            </p:sp>
          </p:grpSp>
          <p:grpSp>
            <p:nvGrpSpPr>
              <p:cNvPr id="21" name="Group 57"/>
              <p:cNvGrpSpPr>
                <a:grpSpLocks/>
              </p:cNvGrpSpPr>
              <p:nvPr/>
            </p:nvGrpSpPr>
            <p:grpSpPr bwMode="auto">
              <a:xfrm>
                <a:off x="2600" y="1731"/>
                <a:ext cx="1470" cy="144"/>
                <a:chOff x="2600" y="1731"/>
                <a:chExt cx="1470" cy="144"/>
              </a:xfrm>
            </p:grpSpPr>
            <p:grpSp>
              <p:nvGrpSpPr>
                <p:cNvPr id="22" name="Group 58"/>
                <p:cNvGrpSpPr>
                  <a:grpSpLocks/>
                </p:cNvGrpSpPr>
                <p:nvPr/>
              </p:nvGrpSpPr>
              <p:grpSpPr bwMode="auto">
                <a:xfrm>
                  <a:off x="3457" y="1738"/>
                  <a:ext cx="134" cy="137"/>
                  <a:chOff x="3457" y="1738"/>
                  <a:chExt cx="134" cy="137"/>
                </a:xfrm>
              </p:grpSpPr>
              <p:sp>
                <p:nvSpPr>
                  <p:cNvPr id="6234" name="Oval 59"/>
                  <p:cNvSpPr>
                    <a:spLocks noChangeArrowheads="1"/>
                  </p:cNvSpPr>
                  <p:nvPr/>
                </p:nvSpPr>
                <p:spPr bwMode="auto">
                  <a:xfrm>
                    <a:off x="3457" y="1738"/>
                    <a:ext cx="134" cy="137"/>
                  </a:xfrm>
                  <a:prstGeom prst="ellipse">
                    <a:avLst/>
                  </a:prstGeom>
                  <a:solidFill>
                    <a:srgbClr val="404040"/>
                  </a:solidFill>
                  <a:ln w="9525">
                    <a:noFill/>
                    <a:round/>
                    <a:headEnd/>
                    <a:tailEnd/>
                  </a:ln>
                </p:spPr>
                <p:txBody>
                  <a:bodyPr wrap="none" anchor="ctr"/>
                  <a:lstStyle/>
                  <a:p>
                    <a:endParaRPr lang="en-US"/>
                  </a:p>
                </p:txBody>
              </p:sp>
              <p:grpSp>
                <p:nvGrpSpPr>
                  <p:cNvPr id="23" name="Group 60"/>
                  <p:cNvGrpSpPr>
                    <a:grpSpLocks/>
                  </p:cNvGrpSpPr>
                  <p:nvPr/>
                </p:nvGrpSpPr>
                <p:grpSpPr bwMode="auto">
                  <a:xfrm>
                    <a:off x="3487" y="1768"/>
                    <a:ext cx="74" cy="76"/>
                    <a:chOff x="3487" y="1768"/>
                    <a:chExt cx="74" cy="76"/>
                  </a:xfrm>
                </p:grpSpPr>
                <p:grpSp>
                  <p:nvGrpSpPr>
                    <p:cNvPr id="24" name="Group 61"/>
                    <p:cNvGrpSpPr>
                      <a:grpSpLocks/>
                    </p:cNvGrpSpPr>
                    <p:nvPr/>
                  </p:nvGrpSpPr>
                  <p:grpSpPr bwMode="auto">
                    <a:xfrm>
                      <a:off x="3487" y="1768"/>
                      <a:ext cx="74" cy="76"/>
                      <a:chOff x="3487" y="1768"/>
                      <a:chExt cx="74" cy="76"/>
                    </a:xfrm>
                  </p:grpSpPr>
                  <p:sp>
                    <p:nvSpPr>
                      <p:cNvPr id="6244" name="Oval 62"/>
                      <p:cNvSpPr>
                        <a:spLocks noChangeArrowheads="1"/>
                      </p:cNvSpPr>
                      <p:nvPr/>
                    </p:nvSpPr>
                    <p:spPr bwMode="auto">
                      <a:xfrm>
                        <a:off x="3487" y="1768"/>
                        <a:ext cx="74" cy="76"/>
                      </a:xfrm>
                      <a:prstGeom prst="ellipse">
                        <a:avLst/>
                      </a:prstGeom>
                      <a:solidFill>
                        <a:srgbClr val="C0C0C0"/>
                      </a:solidFill>
                      <a:ln w="12700">
                        <a:solidFill>
                          <a:srgbClr val="000000"/>
                        </a:solidFill>
                        <a:round/>
                        <a:headEnd/>
                        <a:tailEnd/>
                      </a:ln>
                    </p:spPr>
                    <p:txBody>
                      <a:bodyPr wrap="none" anchor="ctr"/>
                      <a:lstStyle/>
                      <a:p>
                        <a:endParaRPr lang="en-US"/>
                      </a:p>
                    </p:txBody>
                  </p:sp>
                  <p:sp>
                    <p:nvSpPr>
                      <p:cNvPr id="6245" name="Oval 63"/>
                      <p:cNvSpPr>
                        <a:spLocks noChangeArrowheads="1"/>
                      </p:cNvSpPr>
                      <p:nvPr/>
                    </p:nvSpPr>
                    <p:spPr bwMode="auto">
                      <a:xfrm>
                        <a:off x="3496" y="1777"/>
                        <a:ext cx="56" cy="57"/>
                      </a:xfrm>
                      <a:prstGeom prst="ellipse">
                        <a:avLst/>
                      </a:prstGeom>
                      <a:solidFill>
                        <a:srgbClr val="C0C0C0"/>
                      </a:solidFill>
                      <a:ln w="12700">
                        <a:solidFill>
                          <a:srgbClr val="000000"/>
                        </a:solidFill>
                        <a:round/>
                        <a:headEnd/>
                        <a:tailEnd/>
                      </a:ln>
                    </p:spPr>
                    <p:txBody>
                      <a:bodyPr wrap="none" anchor="ctr"/>
                      <a:lstStyle/>
                      <a:p>
                        <a:endParaRPr lang="en-US"/>
                      </a:p>
                    </p:txBody>
                  </p:sp>
                </p:grpSp>
                <p:grpSp>
                  <p:nvGrpSpPr>
                    <p:cNvPr id="25" name="Group 64"/>
                    <p:cNvGrpSpPr>
                      <a:grpSpLocks/>
                    </p:cNvGrpSpPr>
                    <p:nvPr/>
                  </p:nvGrpSpPr>
                  <p:grpSpPr bwMode="auto">
                    <a:xfrm>
                      <a:off x="3495" y="1776"/>
                      <a:ext cx="65" cy="63"/>
                      <a:chOff x="3495" y="1776"/>
                      <a:chExt cx="65" cy="63"/>
                    </a:xfrm>
                  </p:grpSpPr>
                  <p:sp>
                    <p:nvSpPr>
                      <p:cNvPr id="6239" name="Freeform 65"/>
                      <p:cNvSpPr>
                        <a:spLocks/>
                      </p:cNvSpPr>
                      <p:nvPr/>
                    </p:nvSpPr>
                    <p:spPr bwMode="auto">
                      <a:xfrm>
                        <a:off x="3518" y="1776"/>
                        <a:ext cx="19" cy="17"/>
                      </a:xfrm>
                      <a:custGeom>
                        <a:avLst/>
                        <a:gdLst>
                          <a:gd name="T0" fmla="*/ 18 w 19"/>
                          <a:gd name="T1" fmla="*/ 4 h 17"/>
                          <a:gd name="T2" fmla="*/ 17 w 19"/>
                          <a:gd name="T3" fmla="*/ 7 h 17"/>
                          <a:gd name="T4" fmla="*/ 17 w 19"/>
                          <a:gd name="T5" fmla="*/ 10 h 17"/>
                          <a:gd name="T6" fmla="*/ 16 w 19"/>
                          <a:gd name="T7" fmla="*/ 11 h 17"/>
                          <a:gd name="T8" fmla="*/ 14 w 19"/>
                          <a:gd name="T9" fmla="*/ 14 h 17"/>
                          <a:gd name="T10" fmla="*/ 12 w 19"/>
                          <a:gd name="T11" fmla="*/ 14 h 17"/>
                          <a:gd name="T12" fmla="*/ 9 w 19"/>
                          <a:gd name="T13" fmla="*/ 16 h 17"/>
                          <a:gd name="T14" fmla="*/ 7 w 19"/>
                          <a:gd name="T15" fmla="*/ 16 h 17"/>
                          <a:gd name="T16" fmla="*/ 5 w 19"/>
                          <a:gd name="T17" fmla="*/ 14 h 17"/>
                          <a:gd name="T18" fmla="*/ 2 w 19"/>
                          <a:gd name="T19" fmla="*/ 11 h 17"/>
                          <a:gd name="T20" fmla="*/ 1 w 19"/>
                          <a:gd name="T21" fmla="*/ 8 h 17"/>
                          <a:gd name="T22" fmla="*/ 0 w 19"/>
                          <a:gd name="T23" fmla="*/ 4 h 17"/>
                          <a:gd name="T24" fmla="*/ 1 w 19"/>
                          <a:gd name="T25" fmla="*/ 1 h 17"/>
                          <a:gd name="T26" fmla="*/ 5 w 19"/>
                          <a:gd name="T27" fmla="*/ 0 h 17"/>
                          <a:gd name="T28" fmla="*/ 8 w 19"/>
                          <a:gd name="T29" fmla="*/ 0 h 17"/>
                          <a:gd name="T30" fmla="*/ 11 w 19"/>
                          <a:gd name="T31" fmla="*/ 1 h 17"/>
                          <a:gd name="T32" fmla="*/ 14 w 19"/>
                          <a:gd name="T33" fmla="*/ 1 h 17"/>
                          <a:gd name="T34" fmla="*/ 18 w 19"/>
                          <a:gd name="T35" fmla="*/ 4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17"/>
                          <a:gd name="T56" fmla="*/ 19 w 19"/>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17">
                            <a:moveTo>
                              <a:pt x="18" y="4"/>
                            </a:moveTo>
                            <a:lnTo>
                              <a:pt x="17" y="7"/>
                            </a:lnTo>
                            <a:lnTo>
                              <a:pt x="17" y="10"/>
                            </a:lnTo>
                            <a:lnTo>
                              <a:pt x="16" y="11"/>
                            </a:lnTo>
                            <a:lnTo>
                              <a:pt x="14" y="14"/>
                            </a:lnTo>
                            <a:lnTo>
                              <a:pt x="12" y="14"/>
                            </a:lnTo>
                            <a:lnTo>
                              <a:pt x="9" y="16"/>
                            </a:lnTo>
                            <a:lnTo>
                              <a:pt x="7" y="16"/>
                            </a:lnTo>
                            <a:lnTo>
                              <a:pt x="5" y="14"/>
                            </a:lnTo>
                            <a:lnTo>
                              <a:pt x="2" y="11"/>
                            </a:lnTo>
                            <a:lnTo>
                              <a:pt x="1" y="8"/>
                            </a:lnTo>
                            <a:lnTo>
                              <a:pt x="0" y="4"/>
                            </a:lnTo>
                            <a:lnTo>
                              <a:pt x="1" y="1"/>
                            </a:lnTo>
                            <a:lnTo>
                              <a:pt x="5" y="0"/>
                            </a:lnTo>
                            <a:lnTo>
                              <a:pt x="8" y="0"/>
                            </a:lnTo>
                            <a:lnTo>
                              <a:pt x="11" y="1"/>
                            </a:lnTo>
                            <a:lnTo>
                              <a:pt x="14" y="1"/>
                            </a:lnTo>
                            <a:lnTo>
                              <a:pt x="18" y="4"/>
                            </a:lnTo>
                          </a:path>
                        </a:pathLst>
                      </a:custGeom>
                      <a:solidFill>
                        <a:srgbClr val="000000"/>
                      </a:solidFill>
                      <a:ln w="9525" cap="rnd">
                        <a:noFill/>
                        <a:round/>
                        <a:headEnd/>
                        <a:tailEnd/>
                      </a:ln>
                    </p:spPr>
                    <p:txBody>
                      <a:bodyPr/>
                      <a:lstStyle/>
                      <a:p>
                        <a:endParaRPr lang="en-US"/>
                      </a:p>
                    </p:txBody>
                  </p:sp>
                  <p:sp>
                    <p:nvSpPr>
                      <p:cNvPr id="6240" name="Freeform 66"/>
                      <p:cNvSpPr>
                        <a:spLocks/>
                      </p:cNvSpPr>
                      <p:nvPr/>
                    </p:nvSpPr>
                    <p:spPr bwMode="auto">
                      <a:xfrm>
                        <a:off x="3543" y="1793"/>
                        <a:ext cx="17" cy="19"/>
                      </a:xfrm>
                      <a:custGeom>
                        <a:avLst/>
                        <a:gdLst>
                          <a:gd name="T0" fmla="*/ 11 w 17"/>
                          <a:gd name="T1" fmla="*/ 0 h 19"/>
                          <a:gd name="T2" fmla="*/ 8 w 17"/>
                          <a:gd name="T3" fmla="*/ 0 h 19"/>
                          <a:gd name="T4" fmla="*/ 5 w 17"/>
                          <a:gd name="T5" fmla="*/ 2 h 19"/>
                          <a:gd name="T6" fmla="*/ 2 w 17"/>
                          <a:gd name="T7" fmla="*/ 2 h 19"/>
                          <a:gd name="T8" fmla="*/ 1 w 17"/>
                          <a:gd name="T9" fmla="*/ 5 h 19"/>
                          <a:gd name="T10" fmla="*/ 0 w 17"/>
                          <a:gd name="T11" fmla="*/ 8 h 19"/>
                          <a:gd name="T12" fmla="*/ 0 w 17"/>
                          <a:gd name="T13" fmla="*/ 11 h 19"/>
                          <a:gd name="T14" fmla="*/ 1 w 17"/>
                          <a:gd name="T15" fmla="*/ 15 h 19"/>
                          <a:gd name="T16" fmla="*/ 7 w 17"/>
                          <a:gd name="T17" fmla="*/ 17 h 19"/>
                          <a:gd name="T18" fmla="*/ 10 w 17"/>
                          <a:gd name="T19" fmla="*/ 18 h 19"/>
                          <a:gd name="T20" fmla="*/ 14 w 17"/>
                          <a:gd name="T21" fmla="*/ 17 h 19"/>
                          <a:gd name="T22" fmla="*/ 16 w 17"/>
                          <a:gd name="T23" fmla="*/ 14 h 19"/>
                          <a:gd name="T24" fmla="*/ 16 w 17"/>
                          <a:gd name="T25" fmla="*/ 11 h 19"/>
                          <a:gd name="T26" fmla="*/ 14 w 17"/>
                          <a:gd name="T27" fmla="*/ 7 h 19"/>
                          <a:gd name="T28" fmla="*/ 14 w 17"/>
                          <a:gd name="T29" fmla="*/ 3 h 19"/>
                          <a:gd name="T30" fmla="*/ 11 w 17"/>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9"/>
                          <a:gd name="T50" fmla="*/ 17 w 17"/>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9">
                            <a:moveTo>
                              <a:pt x="11" y="0"/>
                            </a:moveTo>
                            <a:lnTo>
                              <a:pt x="8" y="0"/>
                            </a:lnTo>
                            <a:lnTo>
                              <a:pt x="5" y="2"/>
                            </a:lnTo>
                            <a:lnTo>
                              <a:pt x="2" y="2"/>
                            </a:lnTo>
                            <a:lnTo>
                              <a:pt x="1" y="5"/>
                            </a:lnTo>
                            <a:lnTo>
                              <a:pt x="0" y="8"/>
                            </a:lnTo>
                            <a:lnTo>
                              <a:pt x="0" y="11"/>
                            </a:lnTo>
                            <a:lnTo>
                              <a:pt x="1" y="15"/>
                            </a:lnTo>
                            <a:lnTo>
                              <a:pt x="7" y="17"/>
                            </a:lnTo>
                            <a:lnTo>
                              <a:pt x="10" y="18"/>
                            </a:lnTo>
                            <a:lnTo>
                              <a:pt x="14" y="17"/>
                            </a:lnTo>
                            <a:lnTo>
                              <a:pt x="16" y="14"/>
                            </a:lnTo>
                            <a:lnTo>
                              <a:pt x="16" y="11"/>
                            </a:lnTo>
                            <a:lnTo>
                              <a:pt x="14" y="7"/>
                            </a:lnTo>
                            <a:lnTo>
                              <a:pt x="14" y="3"/>
                            </a:lnTo>
                            <a:lnTo>
                              <a:pt x="11" y="0"/>
                            </a:lnTo>
                          </a:path>
                        </a:pathLst>
                      </a:custGeom>
                      <a:solidFill>
                        <a:srgbClr val="000000"/>
                      </a:solidFill>
                      <a:ln w="9525" cap="rnd">
                        <a:noFill/>
                        <a:round/>
                        <a:headEnd/>
                        <a:tailEnd/>
                      </a:ln>
                    </p:spPr>
                    <p:txBody>
                      <a:bodyPr/>
                      <a:lstStyle/>
                      <a:p>
                        <a:endParaRPr lang="en-US"/>
                      </a:p>
                    </p:txBody>
                  </p:sp>
                  <p:sp>
                    <p:nvSpPr>
                      <p:cNvPr id="6241" name="Freeform 67"/>
                      <p:cNvSpPr>
                        <a:spLocks/>
                      </p:cNvSpPr>
                      <p:nvPr/>
                    </p:nvSpPr>
                    <p:spPr bwMode="auto">
                      <a:xfrm>
                        <a:off x="3495" y="1786"/>
                        <a:ext cx="17" cy="19"/>
                      </a:xfrm>
                      <a:custGeom>
                        <a:avLst/>
                        <a:gdLst>
                          <a:gd name="T0" fmla="*/ 6 w 17"/>
                          <a:gd name="T1" fmla="*/ 0 h 19"/>
                          <a:gd name="T2" fmla="*/ 12 w 17"/>
                          <a:gd name="T3" fmla="*/ 2 h 19"/>
                          <a:gd name="T4" fmla="*/ 14 w 17"/>
                          <a:gd name="T5" fmla="*/ 3 h 19"/>
                          <a:gd name="T6" fmla="*/ 14 w 17"/>
                          <a:gd name="T7" fmla="*/ 5 h 19"/>
                          <a:gd name="T8" fmla="*/ 16 w 17"/>
                          <a:gd name="T9" fmla="*/ 8 h 19"/>
                          <a:gd name="T10" fmla="*/ 16 w 17"/>
                          <a:gd name="T11" fmla="*/ 9 h 19"/>
                          <a:gd name="T12" fmla="*/ 14 w 17"/>
                          <a:gd name="T13" fmla="*/ 12 h 19"/>
                          <a:gd name="T14" fmla="*/ 13 w 17"/>
                          <a:gd name="T15" fmla="*/ 14 h 19"/>
                          <a:gd name="T16" fmla="*/ 12 w 17"/>
                          <a:gd name="T17" fmla="*/ 16 h 19"/>
                          <a:gd name="T18" fmla="*/ 9 w 17"/>
                          <a:gd name="T19" fmla="*/ 17 h 19"/>
                          <a:gd name="T20" fmla="*/ 6 w 17"/>
                          <a:gd name="T21" fmla="*/ 18 h 19"/>
                          <a:gd name="T22" fmla="*/ 2 w 17"/>
                          <a:gd name="T23" fmla="*/ 17 h 19"/>
                          <a:gd name="T24" fmla="*/ 0 w 17"/>
                          <a:gd name="T25" fmla="*/ 17 h 19"/>
                          <a:gd name="T26" fmla="*/ 1 w 17"/>
                          <a:gd name="T27" fmla="*/ 11 h 19"/>
                          <a:gd name="T28" fmla="*/ 1 w 17"/>
                          <a:gd name="T29" fmla="*/ 8 h 19"/>
                          <a:gd name="T30" fmla="*/ 4 w 17"/>
                          <a:gd name="T31" fmla="*/ 4 h 19"/>
                          <a:gd name="T32" fmla="*/ 6 w 17"/>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9"/>
                          <a:gd name="T53" fmla="*/ 17 w 17"/>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9">
                            <a:moveTo>
                              <a:pt x="6" y="0"/>
                            </a:moveTo>
                            <a:lnTo>
                              <a:pt x="12" y="2"/>
                            </a:lnTo>
                            <a:lnTo>
                              <a:pt x="14" y="3"/>
                            </a:lnTo>
                            <a:lnTo>
                              <a:pt x="14" y="5"/>
                            </a:lnTo>
                            <a:lnTo>
                              <a:pt x="16" y="8"/>
                            </a:lnTo>
                            <a:lnTo>
                              <a:pt x="16" y="9"/>
                            </a:lnTo>
                            <a:lnTo>
                              <a:pt x="14" y="12"/>
                            </a:lnTo>
                            <a:lnTo>
                              <a:pt x="13" y="14"/>
                            </a:lnTo>
                            <a:lnTo>
                              <a:pt x="12" y="16"/>
                            </a:lnTo>
                            <a:lnTo>
                              <a:pt x="9" y="17"/>
                            </a:lnTo>
                            <a:lnTo>
                              <a:pt x="6" y="18"/>
                            </a:lnTo>
                            <a:lnTo>
                              <a:pt x="2" y="17"/>
                            </a:lnTo>
                            <a:lnTo>
                              <a:pt x="0" y="17"/>
                            </a:lnTo>
                            <a:lnTo>
                              <a:pt x="1" y="11"/>
                            </a:lnTo>
                            <a:lnTo>
                              <a:pt x="1" y="8"/>
                            </a:lnTo>
                            <a:lnTo>
                              <a:pt x="4" y="4"/>
                            </a:lnTo>
                            <a:lnTo>
                              <a:pt x="6" y="0"/>
                            </a:lnTo>
                          </a:path>
                        </a:pathLst>
                      </a:custGeom>
                      <a:solidFill>
                        <a:srgbClr val="000000"/>
                      </a:solidFill>
                      <a:ln w="9525" cap="rnd">
                        <a:noFill/>
                        <a:round/>
                        <a:headEnd/>
                        <a:tailEnd/>
                      </a:ln>
                    </p:spPr>
                    <p:txBody>
                      <a:bodyPr/>
                      <a:lstStyle/>
                      <a:p>
                        <a:endParaRPr lang="en-US"/>
                      </a:p>
                    </p:txBody>
                  </p:sp>
                  <p:sp>
                    <p:nvSpPr>
                      <p:cNvPr id="6242" name="Freeform 68"/>
                      <p:cNvSpPr>
                        <a:spLocks/>
                      </p:cNvSpPr>
                      <p:nvPr/>
                    </p:nvSpPr>
                    <p:spPr bwMode="auto">
                      <a:xfrm>
                        <a:off x="3530" y="1822"/>
                        <a:ext cx="17" cy="17"/>
                      </a:xfrm>
                      <a:custGeom>
                        <a:avLst/>
                        <a:gdLst>
                          <a:gd name="T0" fmla="*/ 16 w 17"/>
                          <a:gd name="T1" fmla="*/ 6 h 17"/>
                          <a:gd name="T2" fmla="*/ 15 w 17"/>
                          <a:gd name="T3" fmla="*/ 4 h 17"/>
                          <a:gd name="T4" fmla="*/ 13 w 17"/>
                          <a:gd name="T5" fmla="*/ 2 h 17"/>
                          <a:gd name="T6" fmla="*/ 12 w 17"/>
                          <a:gd name="T7" fmla="*/ 1 h 17"/>
                          <a:gd name="T8" fmla="*/ 9 w 17"/>
                          <a:gd name="T9" fmla="*/ 0 h 17"/>
                          <a:gd name="T10" fmla="*/ 7 w 17"/>
                          <a:gd name="T11" fmla="*/ 0 h 17"/>
                          <a:gd name="T12" fmla="*/ 4 w 17"/>
                          <a:gd name="T13" fmla="*/ 1 h 17"/>
                          <a:gd name="T14" fmla="*/ 1 w 17"/>
                          <a:gd name="T15" fmla="*/ 2 h 17"/>
                          <a:gd name="T16" fmla="*/ 0 w 17"/>
                          <a:gd name="T17" fmla="*/ 5 h 17"/>
                          <a:gd name="T18" fmla="*/ 0 w 17"/>
                          <a:gd name="T19" fmla="*/ 9 h 17"/>
                          <a:gd name="T20" fmla="*/ 0 w 17"/>
                          <a:gd name="T21" fmla="*/ 12 h 17"/>
                          <a:gd name="T22" fmla="*/ 1 w 17"/>
                          <a:gd name="T23" fmla="*/ 16 h 17"/>
                          <a:gd name="T24" fmla="*/ 6 w 17"/>
                          <a:gd name="T25" fmla="*/ 14 h 17"/>
                          <a:gd name="T26" fmla="*/ 10 w 17"/>
                          <a:gd name="T27" fmla="*/ 12 h 17"/>
                          <a:gd name="T28" fmla="*/ 14 w 17"/>
                          <a:gd name="T29" fmla="*/ 9 h 17"/>
                          <a:gd name="T30" fmla="*/ 16 w 17"/>
                          <a:gd name="T31" fmla="*/ 6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7"/>
                          <a:gd name="T50" fmla="*/ 17 w 1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7">
                            <a:moveTo>
                              <a:pt x="16" y="6"/>
                            </a:moveTo>
                            <a:lnTo>
                              <a:pt x="15" y="4"/>
                            </a:lnTo>
                            <a:lnTo>
                              <a:pt x="13" y="2"/>
                            </a:lnTo>
                            <a:lnTo>
                              <a:pt x="12" y="1"/>
                            </a:lnTo>
                            <a:lnTo>
                              <a:pt x="9" y="0"/>
                            </a:lnTo>
                            <a:lnTo>
                              <a:pt x="7" y="0"/>
                            </a:lnTo>
                            <a:lnTo>
                              <a:pt x="4" y="1"/>
                            </a:lnTo>
                            <a:lnTo>
                              <a:pt x="1" y="2"/>
                            </a:lnTo>
                            <a:lnTo>
                              <a:pt x="0" y="5"/>
                            </a:lnTo>
                            <a:lnTo>
                              <a:pt x="0" y="9"/>
                            </a:lnTo>
                            <a:lnTo>
                              <a:pt x="0" y="12"/>
                            </a:lnTo>
                            <a:lnTo>
                              <a:pt x="1" y="16"/>
                            </a:lnTo>
                            <a:lnTo>
                              <a:pt x="6" y="14"/>
                            </a:lnTo>
                            <a:lnTo>
                              <a:pt x="10" y="12"/>
                            </a:lnTo>
                            <a:lnTo>
                              <a:pt x="14" y="9"/>
                            </a:lnTo>
                            <a:lnTo>
                              <a:pt x="16" y="6"/>
                            </a:lnTo>
                          </a:path>
                        </a:pathLst>
                      </a:custGeom>
                      <a:solidFill>
                        <a:srgbClr val="000000"/>
                      </a:solidFill>
                      <a:ln w="9525" cap="rnd">
                        <a:noFill/>
                        <a:round/>
                        <a:headEnd/>
                        <a:tailEnd/>
                      </a:ln>
                    </p:spPr>
                    <p:txBody>
                      <a:bodyPr/>
                      <a:lstStyle/>
                      <a:p>
                        <a:endParaRPr lang="en-US"/>
                      </a:p>
                    </p:txBody>
                  </p:sp>
                  <p:sp>
                    <p:nvSpPr>
                      <p:cNvPr id="6243" name="Freeform 69"/>
                      <p:cNvSpPr>
                        <a:spLocks/>
                      </p:cNvSpPr>
                      <p:nvPr/>
                    </p:nvSpPr>
                    <p:spPr bwMode="auto">
                      <a:xfrm>
                        <a:off x="3498" y="1817"/>
                        <a:ext cx="17" cy="17"/>
                      </a:xfrm>
                      <a:custGeom>
                        <a:avLst/>
                        <a:gdLst>
                          <a:gd name="T0" fmla="*/ 0 w 17"/>
                          <a:gd name="T1" fmla="*/ 4 h 17"/>
                          <a:gd name="T2" fmla="*/ 1 w 17"/>
                          <a:gd name="T3" fmla="*/ 2 h 17"/>
                          <a:gd name="T4" fmla="*/ 3 w 17"/>
                          <a:gd name="T5" fmla="*/ 1 h 17"/>
                          <a:gd name="T6" fmla="*/ 4 w 17"/>
                          <a:gd name="T7" fmla="*/ 1 h 17"/>
                          <a:gd name="T8" fmla="*/ 7 w 17"/>
                          <a:gd name="T9" fmla="*/ 0 h 17"/>
                          <a:gd name="T10" fmla="*/ 10 w 17"/>
                          <a:gd name="T11" fmla="*/ 1 h 17"/>
                          <a:gd name="T12" fmla="*/ 12 w 17"/>
                          <a:gd name="T13" fmla="*/ 2 h 17"/>
                          <a:gd name="T14" fmla="*/ 13 w 17"/>
                          <a:gd name="T15" fmla="*/ 3 h 17"/>
                          <a:gd name="T16" fmla="*/ 14 w 17"/>
                          <a:gd name="T17" fmla="*/ 5 h 17"/>
                          <a:gd name="T18" fmla="*/ 16 w 17"/>
                          <a:gd name="T19" fmla="*/ 8 h 17"/>
                          <a:gd name="T20" fmla="*/ 16 w 17"/>
                          <a:gd name="T21" fmla="*/ 10 h 17"/>
                          <a:gd name="T22" fmla="*/ 14 w 17"/>
                          <a:gd name="T23" fmla="*/ 13 h 17"/>
                          <a:gd name="T24" fmla="*/ 11 w 17"/>
                          <a:gd name="T25" fmla="*/ 16 h 17"/>
                          <a:gd name="T26" fmla="*/ 7 w 17"/>
                          <a:gd name="T27" fmla="*/ 13 h 17"/>
                          <a:gd name="T28" fmla="*/ 4 w 17"/>
                          <a:gd name="T29" fmla="*/ 11 h 17"/>
                          <a:gd name="T30" fmla="*/ 2 w 17"/>
                          <a:gd name="T31" fmla="*/ 7 h 17"/>
                          <a:gd name="T32" fmla="*/ 0 w 17"/>
                          <a:gd name="T33" fmla="*/ 4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0" y="4"/>
                            </a:moveTo>
                            <a:lnTo>
                              <a:pt x="1" y="2"/>
                            </a:lnTo>
                            <a:lnTo>
                              <a:pt x="3" y="1"/>
                            </a:lnTo>
                            <a:lnTo>
                              <a:pt x="4" y="1"/>
                            </a:lnTo>
                            <a:lnTo>
                              <a:pt x="7" y="0"/>
                            </a:lnTo>
                            <a:lnTo>
                              <a:pt x="10" y="1"/>
                            </a:lnTo>
                            <a:lnTo>
                              <a:pt x="12" y="2"/>
                            </a:lnTo>
                            <a:lnTo>
                              <a:pt x="13" y="3"/>
                            </a:lnTo>
                            <a:lnTo>
                              <a:pt x="14" y="5"/>
                            </a:lnTo>
                            <a:lnTo>
                              <a:pt x="16" y="8"/>
                            </a:lnTo>
                            <a:lnTo>
                              <a:pt x="16" y="10"/>
                            </a:lnTo>
                            <a:lnTo>
                              <a:pt x="14" y="13"/>
                            </a:lnTo>
                            <a:lnTo>
                              <a:pt x="11" y="16"/>
                            </a:lnTo>
                            <a:lnTo>
                              <a:pt x="7" y="13"/>
                            </a:lnTo>
                            <a:lnTo>
                              <a:pt x="4" y="11"/>
                            </a:lnTo>
                            <a:lnTo>
                              <a:pt x="2" y="7"/>
                            </a:lnTo>
                            <a:lnTo>
                              <a:pt x="0" y="4"/>
                            </a:lnTo>
                          </a:path>
                        </a:pathLst>
                      </a:custGeom>
                      <a:solidFill>
                        <a:srgbClr val="000000"/>
                      </a:solidFill>
                      <a:ln w="9525" cap="rnd">
                        <a:noFill/>
                        <a:round/>
                        <a:headEnd/>
                        <a:tailEnd/>
                      </a:ln>
                    </p:spPr>
                    <p:txBody>
                      <a:bodyPr/>
                      <a:lstStyle/>
                      <a:p>
                        <a:endParaRPr lang="en-US"/>
                      </a:p>
                    </p:txBody>
                  </p:sp>
                </p:grpSp>
                <p:sp>
                  <p:nvSpPr>
                    <p:cNvPr id="6238" name="Oval 70"/>
                    <p:cNvSpPr>
                      <a:spLocks noChangeArrowheads="1"/>
                    </p:cNvSpPr>
                    <p:nvPr/>
                  </p:nvSpPr>
                  <p:spPr bwMode="auto">
                    <a:xfrm>
                      <a:off x="3519" y="1801"/>
                      <a:ext cx="11" cy="11"/>
                    </a:xfrm>
                    <a:prstGeom prst="ellipse">
                      <a:avLst/>
                    </a:prstGeom>
                    <a:solidFill>
                      <a:srgbClr val="808080"/>
                    </a:solidFill>
                    <a:ln w="12700">
                      <a:solidFill>
                        <a:srgbClr val="000000"/>
                      </a:solidFill>
                      <a:round/>
                      <a:headEnd/>
                      <a:tailEnd/>
                    </a:ln>
                  </p:spPr>
                  <p:txBody>
                    <a:bodyPr wrap="none" anchor="ctr"/>
                    <a:lstStyle/>
                    <a:p>
                      <a:endParaRPr lang="en-US"/>
                    </a:p>
                  </p:txBody>
                </p:sp>
              </p:grpSp>
            </p:grpSp>
            <p:grpSp>
              <p:nvGrpSpPr>
                <p:cNvPr id="26" name="Group 71"/>
                <p:cNvGrpSpPr>
                  <a:grpSpLocks/>
                </p:cNvGrpSpPr>
                <p:nvPr/>
              </p:nvGrpSpPr>
              <p:grpSpPr bwMode="auto">
                <a:xfrm>
                  <a:off x="2744" y="1731"/>
                  <a:ext cx="134" cy="137"/>
                  <a:chOff x="2744" y="1731"/>
                  <a:chExt cx="134" cy="137"/>
                </a:xfrm>
              </p:grpSpPr>
              <p:sp>
                <p:nvSpPr>
                  <p:cNvPr id="6221" name="Oval 72"/>
                  <p:cNvSpPr>
                    <a:spLocks noChangeArrowheads="1"/>
                  </p:cNvSpPr>
                  <p:nvPr/>
                </p:nvSpPr>
                <p:spPr bwMode="auto">
                  <a:xfrm>
                    <a:off x="2744" y="1731"/>
                    <a:ext cx="134" cy="137"/>
                  </a:xfrm>
                  <a:prstGeom prst="ellipse">
                    <a:avLst/>
                  </a:prstGeom>
                  <a:solidFill>
                    <a:srgbClr val="404040"/>
                  </a:solidFill>
                  <a:ln w="9525">
                    <a:noFill/>
                    <a:round/>
                    <a:headEnd/>
                    <a:tailEnd/>
                  </a:ln>
                </p:spPr>
                <p:txBody>
                  <a:bodyPr wrap="none" anchor="ctr"/>
                  <a:lstStyle/>
                  <a:p>
                    <a:endParaRPr lang="en-US"/>
                  </a:p>
                </p:txBody>
              </p:sp>
              <p:grpSp>
                <p:nvGrpSpPr>
                  <p:cNvPr id="27" name="Group 73"/>
                  <p:cNvGrpSpPr>
                    <a:grpSpLocks/>
                  </p:cNvGrpSpPr>
                  <p:nvPr/>
                </p:nvGrpSpPr>
                <p:grpSpPr bwMode="auto">
                  <a:xfrm>
                    <a:off x="2774" y="1762"/>
                    <a:ext cx="74" cy="75"/>
                    <a:chOff x="2774" y="1762"/>
                    <a:chExt cx="74" cy="75"/>
                  </a:xfrm>
                </p:grpSpPr>
                <p:grpSp>
                  <p:nvGrpSpPr>
                    <p:cNvPr id="28" name="Group 74"/>
                    <p:cNvGrpSpPr>
                      <a:grpSpLocks/>
                    </p:cNvGrpSpPr>
                    <p:nvPr/>
                  </p:nvGrpSpPr>
                  <p:grpSpPr bwMode="auto">
                    <a:xfrm>
                      <a:off x="2774" y="1762"/>
                      <a:ext cx="74" cy="75"/>
                      <a:chOff x="2774" y="1762"/>
                      <a:chExt cx="74" cy="75"/>
                    </a:xfrm>
                  </p:grpSpPr>
                  <p:grpSp>
                    <p:nvGrpSpPr>
                      <p:cNvPr id="29" name="Group 75"/>
                      <p:cNvGrpSpPr>
                        <a:grpSpLocks/>
                      </p:cNvGrpSpPr>
                      <p:nvPr/>
                    </p:nvGrpSpPr>
                    <p:grpSpPr bwMode="auto">
                      <a:xfrm>
                        <a:off x="2774" y="1762"/>
                        <a:ext cx="74" cy="75"/>
                        <a:chOff x="2774" y="1762"/>
                        <a:chExt cx="74" cy="75"/>
                      </a:xfrm>
                    </p:grpSpPr>
                    <p:sp>
                      <p:nvSpPr>
                        <p:cNvPr id="6232" name="Oval 76"/>
                        <p:cNvSpPr>
                          <a:spLocks noChangeArrowheads="1"/>
                        </p:cNvSpPr>
                        <p:nvPr/>
                      </p:nvSpPr>
                      <p:spPr bwMode="auto">
                        <a:xfrm>
                          <a:off x="2774" y="1762"/>
                          <a:ext cx="74" cy="75"/>
                        </a:xfrm>
                        <a:prstGeom prst="ellipse">
                          <a:avLst/>
                        </a:prstGeom>
                        <a:solidFill>
                          <a:srgbClr val="C0C0C0"/>
                        </a:solidFill>
                        <a:ln w="12700">
                          <a:solidFill>
                            <a:srgbClr val="000000"/>
                          </a:solidFill>
                          <a:round/>
                          <a:headEnd/>
                          <a:tailEnd/>
                        </a:ln>
                      </p:spPr>
                      <p:txBody>
                        <a:bodyPr wrap="none" anchor="ctr"/>
                        <a:lstStyle/>
                        <a:p>
                          <a:endParaRPr lang="en-US"/>
                        </a:p>
                      </p:txBody>
                    </p:sp>
                    <p:sp>
                      <p:nvSpPr>
                        <p:cNvPr id="6233" name="Oval 77"/>
                        <p:cNvSpPr>
                          <a:spLocks noChangeArrowheads="1"/>
                        </p:cNvSpPr>
                        <p:nvPr/>
                      </p:nvSpPr>
                      <p:spPr bwMode="auto">
                        <a:xfrm>
                          <a:off x="2783" y="1771"/>
                          <a:ext cx="56" cy="56"/>
                        </a:xfrm>
                        <a:prstGeom prst="ellipse">
                          <a:avLst/>
                        </a:prstGeom>
                        <a:solidFill>
                          <a:srgbClr val="C0C0C0"/>
                        </a:solidFill>
                        <a:ln w="12700">
                          <a:solidFill>
                            <a:srgbClr val="000000"/>
                          </a:solidFill>
                          <a:round/>
                          <a:headEnd/>
                          <a:tailEnd/>
                        </a:ln>
                      </p:spPr>
                      <p:txBody>
                        <a:bodyPr wrap="none" anchor="ctr"/>
                        <a:lstStyle/>
                        <a:p>
                          <a:endParaRPr lang="en-US"/>
                        </a:p>
                      </p:txBody>
                    </p:sp>
                  </p:grpSp>
                  <p:grpSp>
                    <p:nvGrpSpPr>
                      <p:cNvPr id="30" name="Group 78"/>
                      <p:cNvGrpSpPr>
                        <a:grpSpLocks/>
                      </p:cNvGrpSpPr>
                      <p:nvPr/>
                    </p:nvGrpSpPr>
                    <p:grpSpPr bwMode="auto">
                      <a:xfrm>
                        <a:off x="2781" y="1770"/>
                        <a:ext cx="60" cy="60"/>
                        <a:chOff x="2781" y="1770"/>
                        <a:chExt cx="60" cy="60"/>
                      </a:xfrm>
                    </p:grpSpPr>
                    <p:sp>
                      <p:nvSpPr>
                        <p:cNvPr id="6227" name="Freeform 79"/>
                        <p:cNvSpPr>
                          <a:spLocks/>
                        </p:cNvSpPr>
                        <p:nvPr/>
                      </p:nvSpPr>
                      <p:spPr bwMode="auto">
                        <a:xfrm>
                          <a:off x="2820" y="1772"/>
                          <a:ext cx="18" cy="21"/>
                        </a:xfrm>
                        <a:custGeom>
                          <a:avLst/>
                          <a:gdLst>
                            <a:gd name="T0" fmla="*/ 7 w 18"/>
                            <a:gd name="T1" fmla="*/ 0 h 21"/>
                            <a:gd name="T2" fmla="*/ 0 w 18"/>
                            <a:gd name="T3" fmla="*/ 17 h 21"/>
                            <a:gd name="T4" fmla="*/ 3 w 18"/>
                            <a:gd name="T5" fmla="*/ 20 h 21"/>
                            <a:gd name="T6" fmla="*/ 17 w 18"/>
                            <a:gd name="T7" fmla="*/ 10 h 21"/>
                            <a:gd name="T8" fmla="*/ 14 w 18"/>
                            <a:gd name="T9" fmla="*/ 6 h 21"/>
                            <a:gd name="T10" fmla="*/ 11 w 18"/>
                            <a:gd name="T11" fmla="*/ 3 h 21"/>
                            <a:gd name="T12" fmla="*/ 7 w 18"/>
                            <a:gd name="T13" fmla="*/ 0 h 21"/>
                            <a:gd name="T14" fmla="*/ 0 60000 65536"/>
                            <a:gd name="T15" fmla="*/ 0 60000 65536"/>
                            <a:gd name="T16" fmla="*/ 0 60000 65536"/>
                            <a:gd name="T17" fmla="*/ 0 60000 65536"/>
                            <a:gd name="T18" fmla="*/ 0 60000 65536"/>
                            <a:gd name="T19" fmla="*/ 0 60000 65536"/>
                            <a:gd name="T20" fmla="*/ 0 60000 65536"/>
                            <a:gd name="T21" fmla="*/ 0 w 18"/>
                            <a:gd name="T22" fmla="*/ 0 h 21"/>
                            <a:gd name="T23" fmla="*/ 18 w 18"/>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1">
                              <a:moveTo>
                                <a:pt x="7" y="0"/>
                              </a:moveTo>
                              <a:lnTo>
                                <a:pt x="0" y="17"/>
                              </a:lnTo>
                              <a:lnTo>
                                <a:pt x="3" y="20"/>
                              </a:lnTo>
                              <a:lnTo>
                                <a:pt x="17" y="10"/>
                              </a:lnTo>
                              <a:lnTo>
                                <a:pt x="14" y="6"/>
                              </a:lnTo>
                              <a:lnTo>
                                <a:pt x="11" y="3"/>
                              </a:lnTo>
                              <a:lnTo>
                                <a:pt x="7" y="0"/>
                              </a:lnTo>
                            </a:path>
                          </a:pathLst>
                        </a:custGeom>
                        <a:solidFill>
                          <a:srgbClr val="000000"/>
                        </a:solidFill>
                        <a:ln w="9525" cap="rnd">
                          <a:noFill/>
                          <a:round/>
                          <a:headEnd/>
                          <a:tailEnd/>
                        </a:ln>
                      </p:spPr>
                      <p:txBody>
                        <a:bodyPr/>
                        <a:lstStyle/>
                        <a:p>
                          <a:endParaRPr lang="en-US"/>
                        </a:p>
                      </p:txBody>
                    </p:sp>
                    <p:sp>
                      <p:nvSpPr>
                        <p:cNvPr id="6228" name="Freeform 80"/>
                        <p:cNvSpPr>
                          <a:spLocks/>
                        </p:cNvSpPr>
                        <p:nvPr/>
                      </p:nvSpPr>
                      <p:spPr bwMode="auto">
                        <a:xfrm>
                          <a:off x="2791" y="1770"/>
                          <a:ext cx="17" cy="20"/>
                        </a:xfrm>
                        <a:custGeom>
                          <a:avLst/>
                          <a:gdLst>
                            <a:gd name="T0" fmla="*/ 11 w 17"/>
                            <a:gd name="T1" fmla="*/ 0 h 20"/>
                            <a:gd name="T2" fmla="*/ 16 w 17"/>
                            <a:gd name="T3" fmla="*/ 17 h 20"/>
                            <a:gd name="T4" fmla="*/ 12 w 17"/>
                            <a:gd name="T5" fmla="*/ 19 h 20"/>
                            <a:gd name="T6" fmla="*/ 0 w 17"/>
                            <a:gd name="T7" fmla="*/ 7 h 20"/>
                            <a:gd name="T8" fmla="*/ 2 w 17"/>
                            <a:gd name="T9" fmla="*/ 4 h 20"/>
                            <a:gd name="T10" fmla="*/ 5 w 17"/>
                            <a:gd name="T11" fmla="*/ 2 h 20"/>
                            <a:gd name="T12" fmla="*/ 11 w 17"/>
                            <a:gd name="T13" fmla="*/ 0 h 20"/>
                            <a:gd name="T14" fmla="*/ 0 60000 65536"/>
                            <a:gd name="T15" fmla="*/ 0 60000 65536"/>
                            <a:gd name="T16" fmla="*/ 0 60000 65536"/>
                            <a:gd name="T17" fmla="*/ 0 60000 65536"/>
                            <a:gd name="T18" fmla="*/ 0 60000 65536"/>
                            <a:gd name="T19" fmla="*/ 0 60000 65536"/>
                            <a:gd name="T20" fmla="*/ 0 60000 65536"/>
                            <a:gd name="T21" fmla="*/ 0 w 17"/>
                            <a:gd name="T22" fmla="*/ 0 h 20"/>
                            <a:gd name="T23" fmla="*/ 17 w 17"/>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0">
                              <a:moveTo>
                                <a:pt x="11" y="0"/>
                              </a:moveTo>
                              <a:lnTo>
                                <a:pt x="16" y="17"/>
                              </a:lnTo>
                              <a:lnTo>
                                <a:pt x="12" y="19"/>
                              </a:lnTo>
                              <a:lnTo>
                                <a:pt x="0" y="7"/>
                              </a:lnTo>
                              <a:lnTo>
                                <a:pt x="2" y="4"/>
                              </a:lnTo>
                              <a:lnTo>
                                <a:pt x="5" y="2"/>
                              </a:lnTo>
                              <a:lnTo>
                                <a:pt x="11" y="0"/>
                              </a:lnTo>
                            </a:path>
                          </a:pathLst>
                        </a:custGeom>
                        <a:solidFill>
                          <a:srgbClr val="000000"/>
                        </a:solidFill>
                        <a:ln w="9525" cap="rnd">
                          <a:noFill/>
                          <a:round/>
                          <a:headEnd/>
                          <a:tailEnd/>
                        </a:ln>
                      </p:spPr>
                      <p:txBody>
                        <a:bodyPr/>
                        <a:lstStyle/>
                        <a:p>
                          <a:endParaRPr lang="en-US"/>
                        </a:p>
                      </p:txBody>
                    </p:sp>
                    <p:sp>
                      <p:nvSpPr>
                        <p:cNvPr id="6229" name="Freeform 81"/>
                        <p:cNvSpPr>
                          <a:spLocks/>
                        </p:cNvSpPr>
                        <p:nvPr/>
                      </p:nvSpPr>
                      <p:spPr bwMode="auto">
                        <a:xfrm>
                          <a:off x="2822" y="1804"/>
                          <a:ext cx="19" cy="17"/>
                        </a:xfrm>
                        <a:custGeom>
                          <a:avLst/>
                          <a:gdLst>
                            <a:gd name="T0" fmla="*/ 3 w 19"/>
                            <a:gd name="T1" fmla="*/ 0 h 17"/>
                            <a:gd name="T2" fmla="*/ 18 w 19"/>
                            <a:gd name="T3" fmla="*/ 3 h 17"/>
                            <a:gd name="T4" fmla="*/ 18 w 19"/>
                            <a:gd name="T5" fmla="*/ 7 h 17"/>
                            <a:gd name="T6" fmla="*/ 17 w 19"/>
                            <a:gd name="T7" fmla="*/ 11 h 17"/>
                            <a:gd name="T8" fmla="*/ 14 w 19"/>
                            <a:gd name="T9" fmla="*/ 16 h 17"/>
                            <a:gd name="T10" fmla="*/ 0 w 19"/>
                            <a:gd name="T11" fmla="*/ 4 h 17"/>
                            <a:gd name="T12" fmla="*/ 3 w 19"/>
                            <a:gd name="T13" fmla="*/ 0 h 17"/>
                            <a:gd name="T14" fmla="*/ 0 60000 65536"/>
                            <a:gd name="T15" fmla="*/ 0 60000 65536"/>
                            <a:gd name="T16" fmla="*/ 0 60000 65536"/>
                            <a:gd name="T17" fmla="*/ 0 60000 65536"/>
                            <a:gd name="T18" fmla="*/ 0 60000 65536"/>
                            <a:gd name="T19" fmla="*/ 0 60000 65536"/>
                            <a:gd name="T20" fmla="*/ 0 60000 65536"/>
                            <a:gd name="T21" fmla="*/ 0 w 19"/>
                            <a:gd name="T22" fmla="*/ 0 h 17"/>
                            <a:gd name="T23" fmla="*/ 19 w 1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7">
                              <a:moveTo>
                                <a:pt x="3" y="0"/>
                              </a:moveTo>
                              <a:lnTo>
                                <a:pt x="18" y="3"/>
                              </a:lnTo>
                              <a:lnTo>
                                <a:pt x="18" y="7"/>
                              </a:lnTo>
                              <a:lnTo>
                                <a:pt x="17" y="11"/>
                              </a:lnTo>
                              <a:lnTo>
                                <a:pt x="14" y="16"/>
                              </a:lnTo>
                              <a:lnTo>
                                <a:pt x="0" y="4"/>
                              </a:lnTo>
                              <a:lnTo>
                                <a:pt x="3" y="0"/>
                              </a:lnTo>
                            </a:path>
                          </a:pathLst>
                        </a:custGeom>
                        <a:solidFill>
                          <a:srgbClr val="000000"/>
                        </a:solidFill>
                        <a:ln w="9525" cap="rnd">
                          <a:noFill/>
                          <a:round/>
                          <a:headEnd/>
                          <a:tailEnd/>
                        </a:ln>
                      </p:spPr>
                      <p:txBody>
                        <a:bodyPr/>
                        <a:lstStyle/>
                        <a:p>
                          <a:endParaRPr lang="en-US"/>
                        </a:p>
                      </p:txBody>
                    </p:sp>
                    <p:sp>
                      <p:nvSpPr>
                        <p:cNvPr id="6230" name="Freeform 82"/>
                        <p:cNvSpPr>
                          <a:spLocks/>
                        </p:cNvSpPr>
                        <p:nvPr/>
                      </p:nvSpPr>
                      <p:spPr bwMode="auto">
                        <a:xfrm>
                          <a:off x="2801" y="1813"/>
                          <a:ext cx="17" cy="17"/>
                        </a:xfrm>
                        <a:custGeom>
                          <a:avLst/>
                          <a:gdLst>
                            <a:gd name="T0" fmla="*/ 12 w 17"/>
                            <a:gd name="T1" fmla="*/ 0 h 17"/>
                            <a:gd name="T2" fmla="*/ 16 w 17"/>
                            <a:gd name="T3" fmla="*/ 16 h 17"/>
                            <a:gd name="T4" fmla="*/ 9 w 17"/>
                            <a:gd name="T5" fmla="*/ 16 h 17"/>
                            <a:gd name="T6" fmla="*/ 4 w 17"/>
                            <a:gd name="T7" fmla="*/ 15 h 17"/>
                            <a:gd name="T8" fmla="*/ 0 w 17"/>
                            <a:gd name="T9" fmla="*/ 15 h 17"/>
                            <a:gd name="T10" fmla="*/ 8 w 17"/>
                            <a:gd name="T11" fmla="*/ 0 h 17"/>
                            <a:gd name="T12" fmla="*/ 12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12" y="0"/>
                              </a:moveTo>
                              <a:lnTo>
                                <a:pt x="16" y="16"/>
                              </a:lnTo>
                              <a:lnTo>
                                <a:pt x="9" y="16"/>
                              </a:lnTo>
                              <a:lnTo>
                                <a:pt x="4" y="15"/>
                              </a:lnTo>
                              <a:lnTo>
                                <a:pt x="0" y="15"/>
                              </a:lnTo>
                              <a:lnTo>
                                <a:pt x="8" y="0"/>
                              </a:lnTo>
                              <a:lnTo>
                                <a:pt x="12" y="0"/>
                              </a:lnTo>
                            </a:path>
                          </a:pathLst>
                        </a:custGeom>
                        <a:solidFill>
                          <a:srgbClr val="000000"/>
                        </a:solidFill>
                        <a:ln w="9525" cap="rnd">
                          <a:noFill/>
                          <a:round/>
                          <a:headEnd/>
                          <a:tailEnd/>
                        </a:ln>
                      </p:spPr>
                      <p:txBody>
                        <a:bodyPr/>
                        <a:lstStyle/>
                        <a:p>
                          <a:endParaRPr lang="en-US"/>
                        </a:p>
                      </p:txBody>
                    </p:sp>
                    <p:sp>
                      <p:nvSpPr>
                        <p:cNvPr id="6231" name="Freeform 83"/>
                        <p:cNvSpPr>
                          <a:spLocks/>
                        </p:cNvSpPr>
                        <p:nvPr/>
                      </p:nvSpPr>
                      <p:spPr bwMode="auto">
                        <a:xfrm>
                          <a:off x="2781" y="1801"/>
                          <a:ext cx="18" cy="17"/>
                        </a:xfrm>
                        <a:custGeom>
                          <a:avLst/>
                          <a:gdLst>
                            <a:gd name="T0" fmla="*/ 17 w 18"/>
                            <a:gd name="T1" fmla="*/ 6 h 17"/>
                            <a:gd name="T2" fmla="*/ 2 w 18"/>
                            <a:gd name="T3" fmla="*/ 16 h 17"/>
                            <a:gd name="T4" fmla="*/ 1 w 18"/>
                            <a:gd name="T5" fmla="*/ 11 h 17"/>
                            <a:gd name="T6" fmla="*/ 1 w 18"/>
                            <a:gd name="T7" fmla="*/ 6 h 17"/>
                            <a:gd name="T8" fmla="*/ 0 w 18"/>
                            <a:gd name="T9" fmla="*/ 0 h 17"/>
                            <a:gd name="T10" fmla="*/ 16 w 18"/>
                            <a:gd name="T11" fmla="*/ 0 h 17"/>
                            <a:gd name="T12" fmla="*/ 17 w 18"/>
                            <a:gd name="T13" fmla="*/ 6 h 17"/>
                            <a:gd name="T14" fmla="*/ 0 60000 65536"/>
                            <a:gd name="T15" fmla="*/ 0 60000 65536"/>
                            <a:gd name="T16" fmla="*/ 0 60000 65536"/>
                            <a:gd name="T17" fmla="*/ 0 60000 65536"/>
                            <a:gd name="T18" fmla="*/ 0 60000 65536"/>
                            <a:gd name="T19" fmla="*/ 0 60000 65536"/>
                            <a:gd name="T20" fmla="*/ 0 60000 65536"/>
                            <a:gd name="T21" fmla="*/ 0 w 18"/>
                            <a:gd name="T22" fmla="*/ 0 h 17"/>
                            <a:gd name="T23" fmla="*/ 18 w 1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7">
                              <a:moveTo>
                                <a:pt x="17" y="6"/>
                              </a:moveTo>
                              <a:lnTo>
                                <a:pt x="2" y="16"/>
                              </a:lnTo>
                              <a:lnTo>
                                <a:pt x="1" y="11"/>
                              </a:lnTo>
                              <a:lnTo>
                                <a:pt x="1" y="6"/>
                              </a:lnTo>
                              <a:lnTo>
                                <a:pt x="0" y="0"/>
                              </a:lnTo>
                              <a:lnTo>
                                <a:pt x="16" y="0"/>
                              </a:lnTo>
                              <a:lnTo>
                                <a:pt x="17" y="6"/>
                              </a:lnTo>
                            </a:path>
                          </a:pathLst>
                        </a:custGeom>
                        <a:solidFill>
                          <a:srgbClr val="000000"/>
                        </a:solidFill>
                        <a:ln w="9525" cap="rnd">
                          <a:noFill/>
                          <a:round/>
                          <a:headEnd/>
                          <a:tailEnd/>
                        </a:ln>
                      </p:spPr>
                      <p:txBody>
                        <a:bodyPr/>
                        <a:lstStyle/>
                        <a:p>
                          <a:endParaRPr lang="en-US"/>
                        </a:p>
                      </p:txBody>
                    </p:sp>
                  </p:grpSp>
                </p:grpSp>
                <p:sp>
                  <p:nvSpPr>
                    <p:cNvPr id="6224" name="Oval 84"/>
                    <p:cNvSpPr>
                      <a:spLocks noChangeArrowheads="1"/>
                    </p:cNvSpPr>
                    <p:nvPr/>
                  </p:nvSpPr>
                  <p:spPr bwMode="auto">
                    <a:xfrm>
                      <a:off x="2806" y="1794"/>
                      <a:ext cx="11" cy="11"/>
                    </a:xfrm>
                    <a:prstGeom prst="ellipse">
                      <a:avLst/>
                    </a:prstGeom>
                    <a:solidFill>
                      <a:srgbClr val="808080"/>
                    </a:solidFill>
                    <a:ln w="12700">
                      <a:solidFill>
                        <a:srgbClr val="000000"/>
                      </a:solidFill>
                      <a:round/>
                      <a:headEnd/>
                      <a:tailEnd/>
                    </a:ln>
                  </p:spPr>
                  <p:txBody>
                    <a:bodyPr wrap="none" anchor="ctr"/>
                    <a:lstStyle/>
                    <a:p>
                      <a:endParaRPr lang="en-US"/>
                    </a:p>
                  </p:txBody>
                </p:sp>
              </p:grpSp>
            </p:grpSp>
            <p:grpSp>
              <p:nvGrpSpPr>
                <p:cNvPr id="31" name="Group 85"/>
                <p:cNvGrpSpPr>
                  <a:grpSpLocks/>
                </p:cNvGrpSpPr>
                <p:nvPr/>
              </p:nvGrpSpPr>
              <p:grpSpPr bwMode="auto">
                <a:xfrm>
                  <a:off x="2600" y="1731"/>
                  <a:ext cx="135" cy="136"/>
                  <a:chOff x="2600" y="1731"/>
                  <a:chExt cx="135" cy="136"/>
                </a:xfrm>
              </p:grpSpPr>
              <p:sp>
                <p:nvSpPr>
                  <p:cNvPr id="6208" name="Oval 86"/>
                  <p:cNvSpPr>
                    <a:spLocks noChangeArrowheads="1"/>
                  </p:cNvSpPr>
                  <p:nvPr/>
                </p:nvSpPr>
                <p:spPr bwMode="auto">
                  <a:xfrm>
                    <a:off x="2600" y="1731"/>
                    <a:ext cx="135" cy="136"/>
                  </a:xfrm>
                  <a:prstGeom prst="ellipse">
                    <a:avLst/>
                  </a:prstGeom>
                  <a:solidFill>
                    <a:srgbClr val="404040"/>
                  </a:solidFill>
                  <a:ln w="9525">
                    <a:noFill/>
                    <a:round/>
                    <a:headEnd/>
                    <a:tailEnd/>
                  </a:ln>
                </p:spPr>
                <p:txBody>
                  <a:bodyPr wrap="none" anchor="ctr"/>
                  <a:lstStyle/>
                  <a:p>
                    <a:endParaRPr lang="en-US"/>
                  </a:p>
                </p:txBody>
              </p:sp>
              <p:grpSp>
                <p:nvGrpSpPr>
                  <p:cNvPr id="6272" name="Group 87"/>
                  <p:cNvGrpSpPr>
                    <a:grpSpLocks/>
                  </p:cNvGrpSpPr>
                  <p:nvPr/>
                </p:nvGrpSpPr>
                <p:grpSpPr bwMode="auto">
                  <a:xfrm>
                    <a:off x="2630" y="1761"/>
                    <a:ext cx="75" cy="76"/>
                    <a:chOff x="2630" y="1761"/>
                    <a:chExt cx="75" cy="76"/>
                  </a:xfrm>
                </p:grpSpPr>
                <p:grpSp>
                  <p:nvGrpSpPr>
                    <p:cNvPr id="6273" name="Group 88"/>
                    <p:cNvGrpSpPr>
                      <a:grpSpLocks/>
                    </p:cNvGrpSpPr>
                    <p:nvPr/>
                  </p:nvGrpSpPr>
                  <p:grpSpPr bwMode="auto">
                    <a:xfrm>
                      <a:off x="2630" y="1761"/>
                      <a:ext cx="75" cy="76"/>
                      <a:chOff x="2630" y="1761"/>
                      <a:chExt cx="75" cy="76"/>
                    </a:xfrm>
                  </p:grpSpPr>
                  <p:grpSp>
                    <p:nvGrpSpPr>
                      <p:cNvPr id="6276" name="Group 89"/>
                      <p:cNvGrpSpPr>
                        <a:grpSpLocks/>
                      </p:cNvGrpSpPr>
                      <p:nvPr/>
                    </p:nvGrpSpPr>
                    <p:grpSpPr bwMode="auto">
                      <a:xfrm>
                        <a:off x="2630" y="1761"/>
                        <a:ext cx="75" cy="76"/>
                        <a:chOff x="2630" y="1761"/>
                        <a:chExt cx="75" cy="76"/>
                      </a:xfrm>
                    </p:grpSpPr>
                    <p:sp>
                      <p:nvSpPr>
                        <p:cNvPr id="6219" name="Oval 90"/>
                        <p:cNvSpPr>
                          <a:spLocks noChangeArrowheads="1"/>
                        </p:cNvSpPr>
                        <p:nvPr/>
                      </p:nvSpPr>
                      <p:spPr bwMode="auto">
                        <a:xfrm>
                          <a:off x="2630" y="1761"/>
                          <a:ext cx="75" cy="76"/>
                        </a:xfrm>
                        <a:prstGeom prst="ellipse">
                          <a:avLst/>
                        </a:prstGeom>
                        <a:solidFill>
                          <a:srgbClr val="C0C0C0"/>
                        </a:solidFill>
                        <a:ln w="12700">
                          <a:solidFill>
                            <a:srgbClr val="000000"/>
                          </a:solidFill>
                          <a:round/>
                          <a:headEnd/>
                          <a:tailEnd/>
                        </a:ln>
                      </p:spPr>
                      <p:txBody>
                        <a:bodyPr wrap="none" anchor="ctr"/>
                        <a:lstStyle/>
                        <a:p>
                          <a:endParaRPr lang="en-US"/>
                        </a:p>
                      </p:txBody>
                    </p:sp>
                    <p:sp>
                      <p:nvSpPr>
                        <p:cNvPr id="6220" name="Oval 91"/>
                        <p:cNvSpPr>
                          <a:spLocks noChangeArrowheads="1"/>
                        </p:cNvSpPr>
                        <p:nvPr/>
                      </p:nvSpPr>
                      <p:spPr bwMode="auto">
                        <a:xfrm>
                          <a:off x="2639" y="1770"/>
                          <a:ext cx="56" cy="57"/>
                        </a:xfrm>
                        <a:prstGeom prst="ellipse">
                          <a:avLst/>
                        </a:prstGeom>
                        <a:solidFill>
                          <a:srgbClr val="C0C0C0"/>
                        </a:solidFill>
                        <a:ln w="12700">
                          <a:solidFill>
                            <a:srgbClr val="000000"/>
                          </a:solidFill>
                          <a:round/>
                          <a:headEnd/>
                          <a:tailEnd/>
                        </a:ln>
                      </p:spPr>
                      <p:txBody>
                        <a:bodyPr wrap="none" anchor="ctr"/>
                        <a:lstStyle/>
                        <a:p>
                          <a:endParaRPr lang="en-US"/>
                        </a:p>
                      </p:txBody>
                    </p:sp>
                  </p:grpSp>
                  <p:grpSp>
                    <p:nvGrpSpPr>
                      <p:cNvPr id="6281" name="Group 92"/>
                      <p:cNvGrpSpPr>
                        <a:grpSpLocks/>
                      </p:cNvGrpSpPr>
                      <p:nvPr/>
                    </p:nvGrpSpPr>
                    <p:grpSpPr bwMode="auto">
                      <a:xfrm>
                        <a:off x="2638" y="1769"/>
                        <a:ext cx="60" cy="61"/>
                        <a:chOff x="2638" y="1769"/>
                        <a:chExt cx="60" cy="61"/>
                      </a:xfrm>
                    </p:grpSpPr>
                    <p:sp>
                      <p:nvSpPr>
                        <p:cNvPr id="6214" name="Freeform 93"/>
                        <p:cNvSpPr>
                          <a:spLocks/>
                        </p:cNvSpPr>
                        <p:nvPr/>
                      </p:nvSpPr>
                      <p:spPr bwMode="auto">
                        <a:xfrm>
                          <a:off x="2676" y="1771"/>
                          <a:ext cx="18" cy="21"/>
                        </a:xfrm>
                        <a:custGeom>
                          <a:avLst/>
                          <a:gdLst>
                            <a:gd name="T0" fmla="*/ 8 w 18"/>
                            <a:gd name="T1" fmla="*/ 0 h 21"/>
                            <a:gd name="T2" fmla="*/ 0 w 18"/>
                            <a:gd name="T3" fmla="*/ 17 h 21"/>
                            <a:gd name="T4" fmla="*/ 3 w 18"/>
                            <a:gd name="T5" fmla="*/ 20 h 21"/>
                            <a:gd name="T6" fmla="*/ 17 w 18"/>
                            <a:gd name="T7" fmla="*/ 10 h 21"/>
                            <a:gd name="T8" fmla="*/ 14 w 18"/>
                            <a:gd name="T9" fmla="*/ 6 h 21"/>
                            <a:gd name="T10" fmla="*/ 12 w 18"/>
                            <a:gd name="T11" fmla="*/ 3 h 21"/>
                            <a:gd name="T12" fmla="*/ 8 w 18"/>
                            <a:gd name="T13" fmla="*/ 0 h 21"/>
                            <a:gd name="T14" fmla="*/ 0 60000 65536"/>
                            <a:gd name="T15" fmla="*/ 0 60000 65536"/>
                            <a:gd name="T16" fmla="*/ 0 60000 65536"/>
                            <a:gd name="T17" fmla="*/ 0 60000 65536"/>
                            <a:gd name="T18" fmla="*/ 0 60000 65536"/>
                            <a:gd name="T19" fmla="*/ 0 60000 65536"/>
                            <a:gd name="T20" fmla="*/ 0 60000 65536"/>
                            <a:gd name="T21" fmla="*/ 0 w 18"/>
                            <a:gd name="T22" fmla="*/ 0 h 21"/>
                            <a:gd name="T23" fmla="*/ 18 w 18"/>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1">
                              <a:moveTo>
                                <a:pt x="8" y="0"/>
                              </a:moveTo>
                              <a:lnTo>
                                <a:pt x="0" y="17"/>
                              </a:lnTo>
                              <a:lnTo>
                                <a:pt x="3" y="20"/>
                              </a:lnTo>
                              <a:lnTo>
                                <a:pt x="17" y="10"/>
                              </a:lnTo>
                              <a:lnTo>
                                <a:pt x="14" y="6"/>
                              </a:lnTo>
                              <a:lnTo>
                                <a:pt x="12" y="3"/>
                              </a:lnTo>
                              <a:lnTo>
                                <a:pt x="8" y="0"/>
                              </a:lnTo>
                            </a:path>
                          </a:pathLst>
                        </a:custGeom>
                        <a:solidFill>
                          <a:srgbClr val="000000"/>
                        </a:solidFill>
                        <a:ln w="9525" cap="rnd">
                          <a:noFill/>
                          <a:round/>
                          <a:headEnd/>
                          <a:tailEnd/>
                        </a:ln>
                      </p:spPr>
                      <p:txBody>
                        <a:bodyPr/>
                        <a:lstStyle/>
                        <a:p>
                          <a:endParaRPr lang="en-US"/>
                        </a:p>
                      </p:txBody>
                    </p:sp>
                    <p:sp>
                      <p:nvSpPr>
                        <p:cNvPr id="6215" name="Freeform 94"/>
                        <p:cNvSpPr>
                          <a:spLocks/>
                        </p:cNvSpPr>
                        <p:nvPr/>
                      </p:nvSpPr>
                      <p:spPr bwMode="auto">
                        <a:xfrm>
                          <a:off x="2647" y="1769"/>
                          <a:ext cx="17" cy="20"/>
                        </a:xfrm>
                        <a:custGeom>
                          <a:avLst/>
                          <a:gdLst>
                            <a:gd name="T0" fmla="*/ 12 w 17"/>
                            <a:gd name="T1" fmla="*/ 0 h 20"/>
                            <a:gd name="T2" fmla="*/ 16 w 17"/>
                            <a:gd name="T3" fmla="*/ 17 h 20"/>
                            <a:gd name="T4" fmla="*/ 12 w 17"/>
                            <a:gd name="T5" fmla="*/ 19 h 20"/>
                            <a:gd name="T6" fmla="*/ 0 w 17"/>
                            <a:gd name="T7" fmla="*/ 7 h 20"/>
                            <a:gd name="T8" fmla="*/ 3 w 17"/>
                            <a:gd name="T9" fmla="*/ 5 h 20"/>
                            <a:gd name="T10" fmla="*/ 5 w 17"/>
                            <a:gd name="T11" fmla="*/ 2 h 20"/>
                            <a:gd name="T12" fmla="*/ 12 w 17"/>
                            <a:gd name="T13" fmla="*/ 0 h 20"/>
                            <a:gd name="T14" fmla="*/ 0 60000 65536"/>
                            <a:gd name="T15" fmla="*/ 0 60000 65536"/>
                            <a:gd name="T16" fmla="*/ 0 60000 65536"/>
                            <a:gd name="T17" fmla="*/ 0 60000 65536"/>
                            <a:gd name="T18" fmla="*/ 0 60000 65536"/>
                            <a:gd name="T19" fmla="*/ 0 60000 65536"/>
                            <a:gd name="T20" fmla="*/ 0 60000 65536"/>
                            <a:gd name="T21" fmla="*/ 0 w 17"/>
                            <a:gd name="T22" fmla="*/ 0 h 20"/>
                            <a:gd name="T23" fmla="*/ 17 w 17"/>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0">
                              <a:moveTo>
                                <a:pt x="12" y="0"/>
                              </a:moveTo>
                              <a:lnTo>
                                <a:pt x="16" y="17"/>
                              </a:lnTo>
                              <a:lnTo>
                                <a:pt x="12" y="19"/>
                              </a:lnTo>
                              <a:lnTo>
                                <a:pt x="0" y="7"/>
                              </a:lnTo>
                              <a:lnTo>
                                <a:pt x="3" y="5"/>
                              </a:lnTo>
                              <a:lnTo>
                                <a:pt x="5" y="2"/>
                              </a:lnTo>
                              <a:lnTo>
                                <a:pt x="12" y="0"/>
                              </a:lnTo>
                            </a:path>
                          </a:pathLst>
                        </a:custGeom>
                        <a:solidFill>
                          <a:srgbClr val="000000"/>
                        </a:solidFill>
                        <a:ln w="9525" cap="rnd">
                          <a:noFill/>
                          <a:round/>
                          <a:headEnd/>
                          <a:tailEnd/>
                        </a:ln>
                      </p:spPr>
                      <p:txBody>
                        <a:bodyPr/>
                        <a:lstStyle/>
                        <a:p>
                          <a:endParaRPr lang="en-US"/>
                        </a:p>
                      </p:txBody>
                    </p:sp>
                    <p:sp>
                      <p:nvSpPr>
                        <p:cNvPr id="6216" name="Freeform 95"/>
                        <p:cNvSpPr>
                          <a:spLocks/>
                        </p:cNvSpPr>
                        <p:nvPr/>
                      </p:nvSpPr>
                      <p:spPr bwMode="auto">
                        <a:xfrm>
                          <a:off x="2679" y="1803"/>
                          <a:ext cx="19" cy="17"/>
                        </a:xfrm>
                        <a:custGeom>
                          <a:avLst/>
                          <a:gdLst>
                            <a:gd name="T0" fmla="*/ 2 w 19"/>
                            <a:gd name="T1" fmla="*/ 0 h 17"/>
                            <a:gd name="T2" fmla="*/ 18 w 19"/>
                            <a:gd name="T3" fmla="*/ 3 h 17"/>
                            <a:gd name="T4" fmla="*/ 17 w 19"/>
                            <a:gd name="T5" fmla="*/ 8 h 17"/>
                            <a:gd name="T6" fmla="*/ 16 w 19"/>
                            <a:gd name="T7" fmla="*/ 12 h 17"/>
                            <a:gd name="T8" fmla="*/ 14 w 19"/>
                            <a:gd name="T9" fmla="*/ 16 h 17"/>
                            <a:gd name="T10" fmla="*/ 0 w 19"/>
                            <a:gd name="T11" fmla="*/ 6 h 17"/>
                            <a:gd name="T12" fmla="*/ 2 w 19"/>
                            <a:gd name="T13" fmla="*/ 0 h 17"/>
                            <a:gd name="T14" fmla="*/ 0 60000 65536"/>
                            <a:gd name="T15" fmla="*/ 0 60000 65536"/>
                            <a:gd name="T16" fmla="*/ 0 60000 65536"/>
                            <a:gd name="T17" fmla="*/ 0 60000 65536"/>
                            <a:gd name="T18" fmla="*/ 0 60000 65536"/>
                            <a:gd name="T19" fmla="*/ 0 60000 65536"/>
                            <a:gd name="T20" fmla="*/ 0 60000 65536"/>
                            <a:gd name="T21" fmla="*/ 0 w 19"/>
                            <a:gd name="T22" fmla="*/ 0 h 17"/>
                            <a:gd name="T23" fmla="*/ 19 w 1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7">
                              <a:moveTo>
                                <a:pt x="2" y="0"/>
                              </a:moveTo>
                              <a:lnTo>
                                <a:pt x="18" y="3"/>
                              </a:lnTo>
                              <a:lnTo>
                                <a:pt x="17" y="8"/>
                              </a:lnTo>
                              <a:lnTo>
                                <a:pt x="16" y="12"/>
                              </a:lnTo>
                              <a:lnTo>
                                <a:pt x="14" y="16"/>
                              </a:lnTo>
                              <a:lnTo>
                                <a:pt x="0" y="6"/>
                              </a:lnTo>
                              <a:lnTo>
                                <a:pt x="2" y="0"/>
                              </a:lnTo>
                            </a:path>
                          </a:pathLst>
                        </a:custGeom>
                        <a:solidFill>
                          <a:srgbClr val="000000"/>
                        </a:solidFill>
                        <a:ln w="9525" cap="rnd">
                          <a:noFill/>
                          <a:round/>
                          <a:headEnd/>
                          <a:tailEnd/>
                        </a:ln>
                      </p:spPr>
                      <p:txBody>
                        <a:bodyPr/>
                        <a:lstStyle/>
                        <a:p>
                          <a:endParaRPr lang="en-US"/>
                        </a:p>
                      </p:txBody>
                    </p:sp>
                    <p:sp>
                      <p:nvSpPr>
                        <p:cNvPr id="6217" name="Freeform 96"/>
                        <p:cNvSpPr>
                          <a:spLocks/>
                        </p:cNvSpPr>
                        <p:nvPr/>
                      </p:nvSpPr>
                      <p:spPr bwMode="auto">
                        <a:xfrm>
                          <a:off x="2658" y="1812"/>
                          <a:ext cx="17" cy="18"/>
                        </a:xfrm>
                        <a:custGeom>
                          <a:avLst/>
                          <a:gdLst>
                            <a:gd name="T0" fmla="*/ 13 w 17"/>
                            <a:gd name="T1" fmla="*/ 1 h 18"/>
                            <a:gd name="T2" fmla="*/ 16 w 17"/>
                            <a:gd name="T3" fmla="*/ 17 h 18"/>
                            <a:gd name="T4" fmla="*/ 10 w 17"/>
                            <a:gd name="T5" fmla="*/ 17 h 18"/>
                            <a:gd name="T6" fmla="*/ 5 w 17"/>
                            <a:gd name="T7" fmla="*/ 16 h 18"/>
                            <a:gd name="T8" fmla="*/ 0 w 17"/>
                            <a:gd name="T9" fmla="*/ 15 h 18"/>
                            <a:gd name="T10" fmla="*/ 9 w 17"/>
                            <a:gd name="T11" fmla="*/ 0 h 18"/>
                            <a:gd name="T12" fmla="*/ 13 w 17"/>
                            <a:gd name="T13" fmla="*/ 1 h 18"/>
                            <a:gd name="T14" fmla="*/ 0 60000 65536"/>
                            <a:gd name="T15" fmla="*/ 0 60000 65536"/>
                            <a:gd name="T16" fmla="*/ 0 60000 65536"/>
                            <a:gd name="T17" fmla="*/ 0 60000 65536"/>
                            <a:gd name="T18" fmla="*/ 0 60000 65536"/>
                            <a:gd name="T19" fmla="*/ 0 60000 65536"/>
                            <a:gd name="T20" fmla="*/ 0 60000 65536"/>
                            <a:gd name="T21" fmla="*/ 0 w 17"/>
                            <a:gd name="T22" fmla="*/ 0 h 18"/>
                            <a:gd name="T23" fmla="*/ 17 w 1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8">
                              <a:moveTo>
                                <a:pt x="13" y="1"/>
                              </a:moveTo>
                              <a:lnTo>
                                <a:pt x="16" y="17"/>
                              </a:lnTo>
                              <a:lnTo>
                                <a:pt x="10" y="17"/>
                              </a:lnTo>
                              <a:lnTo>
                                <a:pt x="5" y="16"/>
                              </a:lnTo>
                              <a:lnTo>
                                <a:pt x="0" y="15"/>
                              </a:lnTo>
                              <a:lnTo>
                                <a:pt x="9" y="0"/>
                              </a:lnTo>
                              <a:lnTo>
                                <a:pt x="13" y="1"/>
                              </a:lnTo>
                            </a:path>
                          </a:pathLst>
                        </a:custGeom>
                        <a:solidFill>
                          <a:srgbClr val="000000"/>
                        </a:solidFill>
                        <a:ln w="9525" cap="rnd">
                          <a:noFill/>
                          <a:round/>
                          <a:headEnd/>
                          <a:tailEnd/>
                        </a:ln>
                      </p:spPr>
                      <p:txBody>
                        <a:bodyPr/>
                        <a:lstStyle/>
                        <a:p>
                          <a:endParaRPr lang="en-US"/>
                        </a:p>
                      </p:txBody>
                    </p:sp>
                    <p:sp>
                      <p:nvSpPr>
                        <p:cNvPr id="6218" name="Freeform 97"/>
                        <p:cNvSpPr>
                          <a:spLocks/>
                        </p:cNvSpPr>
                        <p:nvPr/>
                      </p:nvSpPr>
                      <p:spPr bwMode="auto">
                        <a:xfrm>
                          <a:off x="2638" y="1800"/>
                          <a:ext cx="18" cy="17"/>
                        </a:xfrm>
                        <a:custGeom>
                          <a:avLst/>
                          <a:gdLst>
                            <a:gd name="T0" fmla="*/ 17 w 18"/>
                            <a:gd name="T1" fmla="*/ 8 h 17"/>
                            <a:gd name="T2" fmla="*/ 2 w 18"/>
                            <a:gd name="T3" fmla="*/ 16 h 17"/>
                            <a:gd name="T4" fmla="*/ 1 w 18"/>
                            <a:gd name="T5" fmla="*/ 11 h 17"/>
                            <a:gd name="T6" fmla="*/ 0 w 18"/>
                            <a:gd name="T7" fmla="*/ 6 h 17"/>
                            <a:gd name="T8" fmla="*/ 0 w 18"/>
                            <a:gd name="T9" fmla="*/ 0 h 17"/>
                            <a:gd name="T10" fmla="*/ 16 w 18"/>
                            <a:gd name="T11" fmla="*/ 1 h 17"/>
                            <a:gd name="T12" fmla="*/ 17 w 18"/>
                            <a:gd name="T13" fmla="*/ 8 h 17"/>
                            <a:gd name="T14" fmla="*/ 0 60000 65536"/>
                            <a:gd name="T15" fmla="*/ 0 60000 65536"/>
                            <a:gd name="T16" fmla="*/ 0 60000 65536"/>
                            <a:gd name="T17" fmla="*/ 0 60000 65536"/>
                            <a:gd name="T18" fmla="*/ 0 60000 65536"/>
                            <a:gd name="T19" fmla="*/ 0 60000 65536"/>
                            <a:gd name="T20" fmla="*/ 0 60000 65536"/>
                            <a:gd name="T21" fmla="*/ 0 w 18"/>
                            <a:gd name="T22" fmla="*/ 0 h 17"/>
                            <a:gd name="T23" fmla="*/ 18 w 1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7">
                              <a:moveTo>
                                <a:pt x="17" y="8"/>
                              </a:moveTo>
                              <a:lnTo>
                                <a:pt x="2" y="16"/>
                              </a:lnTo>
                              <a:lnTo>
                                <a:pt x="1" y="11"/>
                              </a:lnTo>
                              <a:lnTo>
                                <a:pt x="0" y="6"/>
                              </a:lnTo>
                              <a:lnTo>
                                <a:pt x="0" y="0"/>
                              </a:lnTo>
                              <a:lnTo>
                                <a:pt x="16" y="1"/>
                              </a:lnTo>
                              <a:lnTo>
                                <a:pt x="17" y="8"/>
                              </a:lnTo>
                            </a:path>
                          </a:pathLst>
                        </a:custGeom>
                        <a:solidFill>
                          <a:srgbClr val="000000"/>
                        </a:solidFill>
                        <a:ln w="9525" cap="rnd">
                          <a:noFill/>
                          <a:round/>
                          <a:headEnd/>
                          <a:tailEnd/>
                        </a:ln>
                      </p:spPr>
                      <p:txBody>
                        <a:bodyPr/>
                        <a:lstStyle/>
                        <a:p>
                          <a:endParaRPr lang="en-US"/>
                        </a:p>
                      </p:txBody>
                    </p:sp>
                  </p:grpSp>
                </p:grpSp>
                <p:sp>
                  <p:nvSpPr>
                    <p:cNvPr id="6211" name="Oval 98"/>
                    <p:cNvSpPr>
                      <a:spLocks noChangeArrowheads="1"/>
                    </p:cNvSpPr>
                    <p:nvPr/>
                  </p:nvSpPr>
                  <p:spPr bwMode="auto">
                    <a:xfrm>
                      <a:off x="2662" y="1794"/>
                      <a:ext cx="11" cy="11"/>
                    </a:xfrm>
                    <a:prstGeom prst="ellipse">
                      <a:avLst/>
                    </a:prstGeom>
                    <a:solidFill>
                      <a:srgbClr val="808080"/>
                    </a:solidFill>
                    <a:ln w="12700">
                      <a:solidFill>
                        <a:srgbClr val="000000"/>
                      </a:solidFill>
                      <a:round/>
                      <a:headEnd/>
                      <a:tailEnd/>
                    </a:ln>
                  </p:spPr>
                  <p:txBody>
                    <a:bodyPr wrap="none" anchor="ctr"/>
                    <a:lstStyle/>
                    <a:p>
                      <a:endParaRPr lang="en-US"/>
                    </a:p>
                  </p:txBody>
                </p:sp>
              </p:grpSp>
            </p:grpSp>
            <p:grpSp>
              <p:nvGrpSpPr>
                <p:cNvPr id="6285" name="Group 99"/>
                <p:cNvGrpSpPr>
                  <a:grpSpLocks/>
                </p:cNvGrpSpPr>
                <p:nvPr/>
              </p:nvGrpSpPr>
              <p:grpSpPr bwMode="auto">
                <a:xfrm>
                  <a:off x="3935" y="1738"/>
                  <a:ext cx="135" cy="137"/>
                  <a:chOff x="3935" y="1738"/>
                  <a:chExt cx="135" cy="137"/>
                </a:xfrm>
              </p:grpSpPr>
              <p:sp>
                <p:nvSpPr>
                  <p:cNvPr id="6196" name="Oval 100"/>
                  <p:cNvSpPr>
                    <a:spLocks noChangeArrowheads="1"/>
                  </p:cNvSpPr>
                  <p:nvPr/>
                </p:nvSpPr>
                <p:spPr bwMode="auto">
                  <a:xfrm>
                    <a:off x="3935" y="1738"/>
                    <a:ext cx="135" cy="137"/>
                  </a:xfrm>
                  <a:prstGeom prst="ellipse">
                    <a:avLst/>
                  </a:prstGeom>
                  <a:solidFill>
                    <a:srgbClr val="404040"/>
                  </a:solidFill>
                  <a:ln w="9525">
                    <a:noFill/>
                    <a:round/>
                    <a:headEnd/>
                    <a:tailEnd/>
                  </a:ln>
                </p:spPr>
                <p:txBody>
                  <a:bodyPr wrap="none" anchor="ctr"/>
                  <a:lstStyle/>
                  <a:p>
                    <a:endParaRPr lang="en-US"/>
                  </a:p>
                </p:txBody>
              </p:sp>
              <p:grpSp>
                <p:nvGrpSpPr>
                  <p:cNvPr id="6288" name="Group 101"/>
                  <p:cNvGrpSpPr>
                    <a:grpSpLocks/>
                  </p:cNvGrpSpPr>
                  <p:nvPr/>
                </p:nvGrpSpPr>
                <p:grpSpPr bwMode="auto">
                  <a:xfrm>
                    <a:off x="3965" y="1768"/>
                    <a:ext cx="75" cy="76"/>
                    <a:chOff x="3965" y="1768"/>
                    <a:chExt cx="75" cy="76"/>
                  </a:xfrm>
                </p:grpSpPr>
                <p:grpSp>
                  <p:nvGrpSpPr>
                    <p:cNvPr id="6289" name="Group 102"/>
                    <p:cNvGrpSpPr>
                      <a:grpSpLocks/>
                    </p:cNvGrpSpPr>
                    <p:nvPr/>
                  </p:nvGrpSpPr>
                  <p:grpSpPr bwMode="auto">
                    <a:xfrm>
                      <a:off x="3965" y="1768"/>
                      <a:ext cx="75" cy="76"/>
                      <a:chOff x="3965" y="1768"/>
                      <a:chExt cx="75" cy="76"/>
                    </a:xfrm>
                  </p:grpSpPr>
                  <p:sp>
                    <p:nvSpPr>
                      <p:cNvPr id="6206" name="Oval 103"/>
                      <p:cNvSpPr>
                        <a:spLocks noChangeArrowheads="1"/>
                      </p:cNvSpPr>
                      <p:nvPr/>
                    </p:nvSpPr>
                    <p:spPr bwMode="auto">
                      <a:xfrm>
                        <a:off x="3965" y="1768"/>
                        <a:ext cx="75" cy="76"/>
                      </a:xfrm>
                      <a:prstGeom prst="ellipse">
                        <a:avLst/>
                      </a:prstGeom>
                      <a:solidFill>
                        <a:srgbClr val="C0C0C0"/>
                      </a:solidFill>
                      <a:ln w="12700">
                        <a:solidFill>
                          <a:srgbClr val="000000"/>
                        </a:solidFill>
                        <a:round/>
                        <a:headEnd/>
                        <a:tailEnd/>
                      </a:ln>
                    </p:spPr>
                    <p:txBody>
                      <a:bodyPr wrap="none" anchor="ctr"/>
                      <a:lstStyle/>
                      <a:p>
                        <a:endParaRPr lang="en-US"/>
                      </a:p>
                    </p:txBody>
                  </p:sp>
                  <p:sp>
                    <p:nvSpPr>
                      <p:cNvPr id="6207" name="Oval 104"/>
                      <p:cNvSpPr>
                        <a:spLocks noChangeArrowheads="1"/>
                      </p:cNvSpPr>
                      <p:nvPr/>
                    </p:nvSpPr>
                    <p:spPr bwMode="auto">
                      <a:xfrm>
                        <a:off x="3974" y="1777"/>
                        <a:ext cx="56" cy="57"/>
                      </a:xfrm>
                      <a:prstGeom prst="ellipse">
                        <a:avLst/>
                      </a:prstGeom>
                      <a:solidFill>
                        <a:srgbClr val="C0C0C0"/>
                      </a:solidFill>
                      <a:ln w="12700">
                        <a:solidFill>
                          <a:srgbClr val="000000"/>
                        </a:solidFill>
                        <a:round/>
                        <a:headEnd/>
                        <a:tailEnd/>
                      </a:ln>
                    </p:spPr>
                    <p:txBody>
                      <a:bodyPr wrap="none" anchor="ctr"/>
                      <a:lstStyle/>
                      <a:p>
                        <a:endParaRPr lang="en-US"/>
                      </a:p>
                    </p:txBody>
                  </p:sp>
                </p:grpSp>
                <p:grpSp>
                  <p:nvGrpSpPr>
                    <p:cNvPr id="6290" name="Group 105"/>
                    <p:cNvGrpSpPr>
                      <a:grpSpLocks/>
                    </p:cNvGrpSpPr>
                    <p:nvPr/>
                  </p:nvGrpSpPr>
                  <p:grpSpPr bwMode="auto">
                    <a:xfrm>
                      <a:off x="3973" y="1776"/>
                      <a:ext cx="65" cy="63"/>
                      <a:chOff x="3973" y="1776"/>
                      <a:chExt cx="65" cy="63"/>
                    </a:xfrm>
                  </p:grpSpPr>
                  <p:sp>
                    <p:nvSpPr>
                      <p:cNvPr id="6201" name="Freeform 106"/>
                      <p:cNvSpPr>
                        <a:spLocks/>
                      </p:cNvSpPr>
                      <p:nvPr/>
                    </p:nvSpPr>
                    <p:spPr bwMode="auto">
                      <a:xfrm>
                        <a:off x="3997" y="1776"/>
                        <a:ext cx="18" cy="17"/>
                      </a:xfrm>
                      <a:custGeom>
                        <a:avLst/>
                        <a:gdLst>
                          <a:gd name="T0" fmla="*/ 17 w 18"/>
                          <a:gd name="T1" fmla="*/ 4 h 17"/>
                          <a:gd name="T2" fmla="*/ 16 w 18"/>
                          <a:gd name="T3" fmla="*/ 7 h 17"/>
                          <a:gd name="T4" fmla="*/ 16 w 18"/>
                          <a:gd name="T5" fmla="*/ 10 h 17"/>
                          <a:gd name="T6" fmla="*/ 15 w 18"/>
                          <a:gd name="T7" fmla="*/ 11 h 17"/>
                          <a:gd name="T8" fmla="*/ 14 w 18"/>
                          <a:gd name="T9" fmla="*/ 14 h 17"/>
                          <a:gd name="T10" fmla="*/ 11 w 18"/>
                          <a:gd name="T11" fmla="*/ 14 h 17"/>
                          <a:gd name="T12" fmla="*/ 8 w 18"/>
                          <a:gd name="T13" fmla="*/ 16 h 17"/>
                          <a:gd name="T14" fmla="*/ 7 w 18"/>
                          <a:gd name="T15" fmla="*/ 16 h 17"/>
                          <a:gd name="T16" fmla="*/ 4 w 18"/>
                          <a:gd name="T17" fmla="*/ 14 h 17"/>
                          <a:gd name="T18" fmla="*/ 1 w 18"/>
                          <a:gd name="T19" fmla="*/ 11 h 17"/>
                          <a:gd name="T20" fmla="*/ 0 w 18"/>
                          <a:gd name="T21" fmla="*/ 8 h 17"/>
                          <a:gd name="T22" fmla="*/ 0 w 18"/>
                          <a:gd name="T23" fmla="*/ 4 h 17"/>
                          <a:gd name="T24" fmla="*/ 0 w 18"/>
                          <a:gd name="T25" fmla="*/ 1 h 17"/>
                          <a:gd name="T26" fmla="*/ 4 w 18"/>
                          <a:gd name="T27" fmla="*/ 0 h 17"/>
                          <a:gd name="T28" fmla="*/ 7 w 18"/>
                          <a:gd name="T29" fmla="*/ 0 h 17"/>
                          <a:gd name="T30" fmla="*/ 10 w 18"/>
                          <a:gd name="T31" fmla="*/ 1 h 17"/>
                          <a:gd name="T32" fmla="*/ 13 w 18"/>
                          <a:gd name="T33" fmla="*/ 1 h 17"/>
                          <a:gd name="T34" fmla="*/ 17 w 18"/>
                          <a:gd name="T35" fmla="*/ 4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7"/>
                          <a:gd name="T56" fmla="*/ 18 w 18"/>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7">
                            <a:moveTo>
                              <a:pt x="17" y="4"/>
                            </a:moveTo>
                            <a:lnTo>
                              <a:pt x="16" y="7"/>
                            </a:lnTo>
                            <a:lnTo>
                              <a:pt x="16" y="10"/>
                            </a:lnTo>
                            <a:lnTo>
                              <a:pt x="15" y="11"/>
                            </a:lnTo>
                            <a:lnTo>
                              <a:pt x="14" y="14"/>
                            </a:lnTo>
                            <a:lnTo>
                              <a:pt x="11" y="14"/>
                            </a:lnTo>
                            <a:lnTo>
                              <a:pt x="8" y="16"/>
                            </a:lnTo>
                            <a:lnTo>
                              <a:pt x="7" y="16"/>
                            </a:lnTo>
                            <a:lnTo>
                              <a:pt x="4" y="14"/>
                            </a:lnTo>
                            <a:lnTo>
                              <a:pt x="1" y="11"/>
                            </a:lnTo>
                            <a:lnTo>
                              <a:pt x="0" y="8"/>
                            </a:lnTo>
                            <a:lnTo>
                              <a:pt x="0" y="4"/>
                            </a:lnTo>
                            <a:lnTo>
                              <a:pt x="0" y="1"/>
                            </a:lnTo>
                            <a:lnTo>
                              <a:pt x="4" y="0"/>
                            </a:lnTo>
                            <a:lnTo>
                              <a:pt x="7" y="0"/>
                            </a:lnTo>
                            <a:lnTo>
                              <a:pt x="10" y="1"/>
                            </a:lnTo>
                            <a:lnTo>
                              <a:pt x="13" y="1"/>
                            </a:lnTo>
                            <a:lnTo>
                              <a:pt x="17" y="4"/>
                            </a:lnTo>
                          </a:path>
                        </a:pathLst>
                      </a:custGeom>
                      <a:solidFill>
                        <a:srgbClr val="000000"/>
                      </a:solidFill>
                      <a:ln w="9525" cap="rnd">
                        <a:noFill/>
                        <a:round/>
                        <a:headEnd/>
                        <a:tailEnd/>
                      </a:ln>
                    </p:spPr>
                    <p:txBody>
                      <a:bodyPr/>
                      <a:lstStyle/>
                      <a:p>
                        <a:endParaRPr lang="en-US"/>
                      </a:p>
                    </p:txBody>
                  </p:sp>
                  <p:sp>
                    <p:nvSpPr>
                      <p:cNvPr id="6202" name="Freeform 107"/>
                      <p:cNvSpPr>
                        <a:spLocks/>
                      </p:cNvSpPr>
                      <p:nvPr/>
                    </p:nvSpPr>
                    <p:spPr bwMode="auto">
                      <a:xfrm>
                        <a:off x="4021" y="1793"/>
                        <a:ext cx="17" cy="19"/>
                      </a:xfrm>
                      <a:custGeom>
                        <a:avLst/>
                        <a:gdLst>
                          <a:gd name="T0" fmla="*/ 11 w 17"/>
                          <a:gd name="T1" fmla="*/ 0 h 19"/>
                          <a:gd name="T2" fmla="*/ 8 w 17"/>
                          <a:gd name="T3" fmla="*/ 0 h 19"/>
                          <a:gd name="T4" fmla="*/ 5 w 17"/>
                          <a:gd name="T5" fmla="*/ 2 h 19"/>
                          <a:gd name="T6" fmla="*/ 4 w 17"/>
                          <a:gd name="T7" fmla="*/ 2 h 19"/>
                          <a:gd name="T8" fmla="*/ 1 w 17"/>
                          <a:gd name="T9" fmla="*/ 5 h 19"/>
                          <a:gd name="T10" fmla="*/ 0 w 17"/>
                          <a:gd name="T11" fmla="*/ 8 h 19"/>
                          <a:gd name="T12" fmla="*/ 0 w 17"/>
                          <a:gd name="T13" fmla="*/ 11 h 19"/>
                          <a:gd name="T14" fmla="*/ 2 w 17"/>
                          <a:gd name="T15" fmla="*/ 15 h 19"/>
                          <a:gd name="T16" fmla="*/ 7 w 17"/>
                          <a:gd name="T17" fmla="*/ 17 h 19"/>
                          <a:gd name="T18" fmla="*/ 11 w 17"/>
                          <a:gd name="T19" fmla="*/ 18 h 19"/>
                          <a:gd name="T20" fmla="*/ 14 w 17"/>
                          <a:gd name="T21" fmla="*/ 17 h 19"/>
                          <a:gd name="T22" fmla="*/ 16 w 17"/>
                          <a:gd name="T23" fmla="*/ 14 h 19"/>
                          <a:gd name="T24" fmla="*/ 16 w 17"/>
                          <a:gd name="T25" fmla="*/ 11 h 19"/>
                          <a:gd name="T26" fmla="*/ 14 w 17"/>
                          <a:gd name="T27" fmla="*/ 7 h 19"/>
                          <a:gd name="T28" fmla="*/ 14 w 17"/>
                          <a:gd name="T29" fmla="*/ 3 h 19"/>
                          <a:gd name="T30" fmla="*/ 11 w 17"/>
                          <a:gd name="T31" fmla="*/ 0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19"/>
                          <a:gd name="T50" fmla="*/ 17 w 17"/>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19">
                            <a:moveTo>
                              <a:pt x="11" y="0"/>
                            </a:moveTo>
                            <a:lnTo>
                              <a:pt x="8" y="0"/>
                            </a:lnTo>
                            <a:lnTo>
                              <a:pt x="5" y="2"/>
                            </a:lnTo>
                            <a:lnTo>
                              <a:pt x="4" y="2"/>
                            </a:lnTo>
                            <a:lnTo>
                              <a:pt x="1" y="5"/>
                            </a:lnTo>
                            <a:lnTo>
                              <a:pt x="0" y="8"/>
                            </a:lnTo>
                            <a:lnTo>
                              <a:pt x="0" y="11"/>
                            </a:lnTo>
                            <a:lnTo>
                              <a:pt x="2" y="15"/>
                            </a:lnTo>
                            <a:lnTo>
                              <a:pt x="7" y="17"/>
                            </a:lnTo>
                            <a:lnTo>
                              <a:pt x="11" y="18"/>
                            </a:lnTo>
                            <a:lnTo>
                              <a:pt x="14" y="17"/>
                            </a:lnTo>
                            <a:lnTo>
                              <a:pt x="16" y="14"/>
                            </a:lnTo>
                            <a:lnTo>
                              <a:pt x="16" y="11"/>
                            </a:lnTo>
                            <a:lnTo>
                              <a:pt x="14" y="7"/>
                            </a:lnTo>
                            <a:lnTo>
                              <a:pt x="14" y="3"/>
                            </a:lnTo>
                            <a:lnTo>
                              <a:pt x="11" y="0"/>
                            </a:lnTo>
                          </a:path>
                        </a:pathLst>
                      </a:custGeom>
                      <a:solidFill>
                        <a:srgbClr val="000000"/>
                      </a:solidFill>
                      <a:ln w="9525" cap="rnd">
                        <a:noFill/>
                        <a:round/>
                        <a:headEnd/>
                        <a:tailEnd/>
                      </a:ln>
                    </p:spPr>
                    <p:txBody>
                      <a:bodyPr/>
                      <a:lstStyle/>
                      <a:p>
                        <a:endParaRPr lang="en-US"/>
                      </a:p>
                    </p:txBody>
                  </p:sp>
                  <p:sp>
                    <p:nvSpPr>
                      <p:cNvPr id="6203" name="Freeform 108"/>
                      <p:cNvSpPr>
                        <a:spLocks/>
                      </p:cNvSpPr>
                      <p:nvPr/>
                    </p:nvSpPr>
                    <p:spPr bwMode="auto">
                      <a:xfrm>
                        <a:off x="3973" y="1786"/>
                        <a:ext cx="17" cy="19"/>
                      </a:xfrm>
                      <a:custGeom>
                        <a:avLst/>
                        <a:gdLst>
                          <a:gd name="T0" fmla="*/ 7 w 17"/>
                          <a:gd name="T1" fmla="*/ 0 h 19"/>
                          <a:gd name="T2" fmla="*/ 11 w 17"/>
                          <a:gd name="T3" fmla="*/ 2 h 19"/>
                          <a:gd name="T4" fmla="*/ 13 w 17"/>
                          <a:gd name="T5" fmla="*/ 3 h 19"/>
                          <a:gd name="T6" fmla="*/ 14 w 17"/>
                          <a:gd name="T7" fmla="*/ 5 h 19"/>
                          <a:gd name="T8" fmla="*/ 16 w 17"/>
                          <a:gd name="T9" fmla="*/ 8 h 19"/>
                          <a:gd name="T10" fmla="*/ 14 w 17"/>
                          <a:gd name="T11" fmla="*/ 9 h 19"/>
                          <a:gd name="T12" fmla="*/ 14 w 17"/>
                          <a:gd name="T13" fmla="*/ 12 h 19"/>
                          <a:gd name="T14" fmla="*/ 13 w 17"/>
                          <a:gd name="T15" fmla="*/ 14 h 19"/>
                          <a:gd name="T16" fmla="*/ 12 w 17"/>
                          <a:gd name="T17" fmla="*/ 16 h 19"/>
                          <a:gd name="T18" fmla="*/ 8 w 17"/>
                          <a:gd name="T19" fmla="*/ 17 h 19"/>
                          <a:gd name="T20" fmla="*/ 6 w 17"/>
                          <a:gd name="T21" fmla="*/ 18 h 19"/>
                          <a:gd name="T22" fmla="*/ 2 w 17"/>
                          <a:gd name="T23" fmla="*/ 17 h 19"/>
                          <a:gd name="T24" fmla="*/ 0 w 17"/>
                          <a:gd name="T25" fmla="*/ 17 h 19"/>
                          <a:gd name="T26" fmla="*/ 1 w 17"/>
                          <a:gd name="T27" fmla="*/ 11 h 19"/>
                          <a:gd name="T28" fmla="*/ 2 w 17"/>
                          <a:gd name="T29" fmla="*/ 8 h 19"/>
                          <a:gd name="T30" fmla="*/ 4 w 17"/>
                          <a:gd name="T31" fmla="*/ 4 h 19"/>
                          <a:gd name="T32" fmla="*/ 7 w 17"/>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9"/>
                          <a:gd name="T53" fmla="*/ 17 w 17"/>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9">
                            <a:moveTo>
                              <a:pt x="7" y="0"/>
                            </a:moveTo>
                            <a:lnTo>
                              <a:pt x="11" y="2"/>
                            </a:lnTo>
                            <a:lnTo>
                              <a:pt x="13" y="3"/>
                            </a:lnTo>
                            <a:lnTo>
                              <a:pt x="14" y="5"/>
                            </a:lnTo>
                            <a:lnTo>
                              <a:pt x="16" y="8"/>
                            </a:lnTo>
                            <a:lnTo>
                              <a:pt x="14" y="9"/>
                            </a:lnTo>
                            <a:lnTo>
                              <a:pt x="14" y="12"/>
                            </a:lnTo>
                            <a:lnTo>
                              <a:pt x="13" y="14"/>
                            </a:lnTo>
                            <a:lnTo>
                              <a:pt x="12" y="16"/>
                            </a:lnTo>
                            <a:lnTo>
                              <a:pt x="8" y="17"/>
                            </a:lnTo>
                            <a:lnTo>
                              <a:pt x="6" y="18"/>
                            </a:lnTo>
                            <a:lnTo>
                              <a:pt x="2" y="17"/>
                            </a:lnTo>
                            <a:lnTo>
                              <a:pt x="0" y="17"/>
                            </a:lnTo>
                            <a:lnTo>
                              <a:pt x="1" y="11"/>
                            </a:lnTo>
                            <a:lnTo>
                              <a:pt x="2" y="8"/>
                            </a:lnTo>
                            <a:lnTo>
                              <a:pt x="4" y="4"/>
                            </a:lnTo>
                            <a:lnTo>
                              <a:pt x="7" y="0"/>
                            </a:lnTo>
                          </a:path>
                        </a:pathLst>
                      </a:custGeom>
                      <a:solidFill>
                        <a:srgbClr val="000000"/>
                      </a:solidFill>
                      <a:ln w="9525" cap="rnd">
                        <a:noFill/>
                        <a:round/>
                        <a:headEnd/>
                        <a:tailEnd/>
                      </a:ln>
                    </p:spPr>
                    <p:txBody>
                      <a:bodyPr/>
                      <a:lstStyle/>
                      <a:p>
                        <a:endParaRPr lang="en-US"/>
                      </a:p>
                    </p:txBody>
                  </p:sp>
                  <p:sp>
                    <p:nvSpPr>
                      <p:cNvPr id="6204" name="Freeform 109"/>
                      <p:cNvSpPr>
                        <a:spLocks/>
                      </p:cNvSpPr>
                      <p:nvPr/>
                    </p:nvSpPr>
                    <p:spPr bwMode="auto">
                      <a:xfrm>
                        <a:off x="4008" y="1822"/>
                        <a:ext cx="18" cy="17"/>
                      </a:xfrm>
                      <a:custGeom>
                        <a:avLst/>
                        <a:gdLst>
                          <a:gd name="T0" fmla="*/ 17 w 18"/>
                          <a:gd name="T1" fmla="*/ 6 h 17"/>
                          <a:gd name="T2" fmla="*/ 16 w 18"/>
                          <a:gd name="T3" fmla="*/ 4 h 17"/>
                          <a:gd name="T4" fmla="*/ 14 w 18"/>
                          <a:gd name="T5" fmla="*/ 2 h 17"/>
                          <a:gd name="T6" fmla="*/ 12 w 18"/>
                          <a:gd name="T7" fmla="*/ 1 h 17"/>
                          <a:gd name="T8" fmla="*/ 9 w 18"/>
                          <a:gd name="T9" fmla="*/ 0 h 17"/>
                          <a:gd name="T10" fmla="*/ 7 w 18"/>
                          <a:gd name="T11" fmla="*/ 0 h 17"/>
                          <a:gd name="T12" fmla="*/ 4 w 18"/>
                          <a:gd name="T13" fmla="*/ 1 h 17"/>
                          <a:gd name="T14" fmla="*/ 2 w 18"/>
                          <a:gd name="T15" fmla="*/ 2 h 17"/>
                          <a:gd name="T16" fmla="*/ 1 w 18"/>
                          <a:gd name="T17" fmla="*/ 5 h 17"/>
                          <a:gd name="T18" fmla="*/ 0 w 18"/>
                          <a:gd name="T19" fmla="*/ 9 h 17"/>
                          <a:gd name="T20" fmla="*/ 1 w 18"/>
                          <a:gd name="T21" fmla="*/ 12 h 17"/>
                          <a:gd name="T22" fmla="*/ 1 w 18"/>
                          <a:gd name="T23" fmla="*/ 16 h 17"/>
                          <a:gd name="T24" fmla="*/ 6 w 18"/>
                          <a:gd name="T25" fmla="*/ 14 h 17"/>
                          <a:gd name="T26" fmla="*/ 11 w 18"/>
                          <a:gd name="T27" fmla="*/ 12 h 17"/>
                          <a:gd name="T28" fmla="*/ 15 w 18"/>
                          <a:gd name="T29" fmla="*/ 9 h 17"/>
                          <a:gd name="T30" fmla="*/ 17 w 18"/>
                          <a:gd name="T31" fmla="*/ 6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17"/>
                          <a:gd name="T50" fmla="*/ 18 w 18"/>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17">
                            <a:moveTo>
                              <a:pt x="17" y="6"/>
                            </a:moveTo>
                            <a:lnTo>
                              <a:pt x="16" y="4"/>
                            </a:lnTo>
                            <a:lnTo>
                              <a:pt x="14" y="2"/>
                            </a:lnTo>
                            <a:lnTo>
                              <a:pt x="12" y="1"/>
                            </a:lnTo>
                            <a:lnTo>
                              <a:pt x="9" y="0"/>
                            </a:lnTo>
                            <a:lnTo>
                              <a:pt x="7" y="0"/>
                            </a:lnTo>
                            <a:lnTo>
                              <a:pt x="4" y="1"/>
                            </a:lnTo>
                            <a:lnTo>
                              <a:pt x="2" y="2"/>
                            </a:lnTo>
                            <a:lnTo>
                              <a:pt x="1" y="5"/>
                            </a:lnTo>
                            <a:lnTo>
                              <a:pt x="0" y="9"/>
                            </a:lnTo>
                            <a:lnTo>
                              <a:pt x="1" y="12"/>
                            </a:lnTo>
                            <a:lnTo>
                              <a:pt x="1" y="16"/>
                            </a:lnTo>
                            <a:lnTo>
                              <a:pt x="6" y="14"/>
                            </a:lnTo>
                            <a:lnTo>
                              <a:pt x="11" y="12"/>
                            </a:lnTo>
                            <a:lnTo>
                              <a:pt x="15" y="9"/>
                            </a:lnTo>
                            <a:lnTo>
                              <a:pt x="17" y="6"/>
                            </a:lnTo>
                          </a:path>
                        </a:pathLst>
                      </a:custGeom>
                      <a:solidFill>
                        <a:srgbClr val="000000"/>
                      </a:solidFill>
                      <a:ln w="9525" cap="rnd">
                        <a:noFill/>
                        <a:round/>
                        <a:headEnd/>
                        <a:tailEnd/>
                      </a:ln>
                    </p:spPr>
                    <p:txBody>
                      <a:bodyPr/>
                      <a:lstStyle/>
                      <a:p>
                        <a:endParaRPr lang="en-US"/>
                      </a:p>
                    </p:txBody>
                  </p:sp>
                  <p:sp>
                    <p:nvSpPr>
                      <p:cNvPr id="6205" name="Freeform 110"/>
                      <p:cNvSpPr>
                        <a:spLocks/>
                      </p:cNvSpPr>
                      <p:nvPr/>
                    </p:nvSpPr>
                    <p:spPr bwMode="auto">
                      <a:xfrm>
                        <a:off x="3977" y="1817"/>
                        <a:ext cx="17" cy="17"/>
                      </a:xfrm>
                      <a:custGeom>
                        <a:avLst/>
                        <a:gdLst>
                          <a:gd name="T0" fmla="*/ 0 w 17"/>
                          <a:gd name="T1" fmla="*/ 4 h 17"/>
                          <a:gd name="T2" fmla="*/ 1 w 17"/>
                          <a:gd name="T3" fmla="*/ 2 h 17"/>
                          <a:gd name="T4" fmla="*/ 2 w 17"/>
                          <a:gd name="T5" fmla="*/ 1 h 17"/>
                          <a:gd name="T6" fmla="*/ 4 w 17"/>
                          <a:gd name="T7" fmla="*/ 1 h 17"/>
                          <a:gd name="T8" fmla="*/ 8 w 17"/>
                          <a:gd name="T9" fmla="*/ 0 h 17"/>
                          <a:gd name="T10" fmla="*/ 11 w 17"/>
                          <a:gd name="T11" fmla="*/ 1 h 17"/>
                          <a:gd name="T12" fmla="*/ 13 w 17"/>
                          <a:gd name="T13" fmla="*/ 2 h 17"/>
                          <a:gd name="T14" fmla="*/ 14 w 17"/>
                          <a:gd name="T15" fmla="*/ 3 h 17"/>
                          <a:gd name="T16" fmla="*/ 16 w 17"/>
                          <a:gd name="T17" fmla="*/ 5 h 17"/>
                          <a:gd name="T18" fmla="*/ 16 w 17"/>
                          <a:gd name="T19" fmla="*/ 8 h 17"/>
                          <a:gd name="T20" fmla="*/ 16 w 17"/>
                          <a:gd name="T21" fmla="*/ 10 h 17"/>
                          <a:gd name="T22" fmla="*/ 14 w 17"/>
                          <a:gd name="T23" fmla="*/ 13 h 17"/>
                          <a:gd name="T24" fmla="*/ 12 w 17"/>
                          <a:gd name="T25" fmla="*/ 16 h 17"/>
                          <a:gd name="T26" fmla="*/ 8 w 17"/>
                          <a:gd name="T27" fmla="*/ 13 h 17"/>
                          <a:gd name="T28" fmla="*/ 4 w 17"/>
                          <a:gd name="T29" fmla="*/ 11 h 17"/>
                          <a:gd name="T30" fmla="*/ 1 w 17"/>
                          <a:gd name="T31" fmla="*/ 7 h 17"/>
                          <a:gd name="T32" fmla="*/ 0 w 17"/>
                          <a:gd name="T33" fmla="*/ 4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7"/>
                          <a:gd name="T53" fmla="*/ 17 w 17"/>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7">
                            <a:moveTo>
                              <a:pt x="0" y="4"/>
                            </a:moveTo>
                            <a:lnTo>
                              <a:pt x="1" y="2"/>
                            </a:lnTo>
                            <a:lnTo>
                              <a:pt x="2" y="1"/>
                            </a:lnTo>
                            <a:lnTo>
                              <a:pt x="4" y="1"/>
                            </a:lnTo>
                            <a:lnTo>
                              <a:pt x="8" y="0"/>
                            </a:lnTo>
                            <a:lnTo>
                              <a:pt x="11" y="1"/>
                            </a:lnTo>
                            <a:lnTo>
                              <a:pt x="13" y="2"/>
                            </a:lnTo>
                            <a:lnTo>
                              <a:pt x="14" y="3"/>
                            </a:lnTo>
                            <a:lnTo>
                              <a:pt x="16" y="5"/>
                            </a:lnTo>
                            <a:lnTo>
                              <a:pt x="16" y="8"/>
                            </a:lnTo>
                            <a:lnTo>
                              <a:pt x="16" y="10"/>
                            </a:lnTo>
                            <a:lnTo>
                              <a:pt x="14" y="13"/>
                            </a:lnTo>
                            <a:lnTo>
                              <a:pt x="12" y="16"/>
                            </a:lnTo>
                            <a:lnTo>
                              <a:pt x="8" y="13"/>
                            </a:lnTo>
                            <a:lnTo>
                              <a:pt x="4" y="11"/>
                            </a:lnTo>
                            <a:lnTo>
                              <a:pt x="1" y="7"/>
                            </a:lnTo>
                            <a:lnTo>
                              <a:pt x="0" y="4"/>
                            </a:lnTo>
                          </a:path>
                        </a:pathLst>
                      </a:custGeom>
                      <a:solidFill>
                        <a:srgbClr val="000000"/>
                      </a:solidFill>
                      <a:ln w="9525" cap="rnd">
                        <a:noFill/>
                        <a:round/>
                        <a:headEnd/>
                        <a:tailEnd/>
                      </a:ln>
                    </p:spPr>
                    <p:txBody>
                      <a:bodyPr/>
                      <a:lstStyle/>
                      <a:p>
                        <a:endParaRPr lang="en-US"/>
                      </a:p>
                    </p:txBody>
                  </p:sp>
                </p:grpSp>
                <p:sp>
                  <p:nvSpPr>
                    <p:cNvPr id="6200" name="Oval 111"/>
                    <p:cNvSpPr>
                      <a:spLocks noChangeArrowheads="1"/>
                    </p:cNvSpPr>
                    <p:nvPr/>
                  </p:nvSpPr>
                  <p:spPr bwMode="auto">
                    <a:xfrm>
                      <a:off x="3997" y="1801"/>
                      <a:ext cx="11" cy="11"/>
                    </a:xfrm>
                    <a:prstGeom prst="ellipse">
                      <a:avLst/>
                    </a:prstGeom>
                    <a:solidFill>
                      <a:srgbClr val="808080"/>
                    </a:solidFill>
                    <a:ln w="12700">
                      <a:solidFill>
                        <a:srgbClr val="000000"/>
                      </a:solidFill>
                      <a:round/>
                      <a:headEnd/>
                      <a:tailEnd/>
                    </a:ln>
                  </p:spPr>
                  <p:txBody>
                    <a:bodyPr wrap="none" anchor="ctr"/>
                    <a:lstStyle/>
                    <a:p>
                      <a:endParaRPr lang="en-US"/>
                    </a:p>
                  </p:txBody>
                </p:sp>
              </p:grpSp>
            </p:grpSp>
          </p:grpSp>
          <p:grpSp>
            <p:nvGrpSpPr>
              <p:cNvPr id="6291" name="Group 112"/>
              <p:cNvGrpSpPr>
                <a:grpSpLocks/>
              </p:cNvGrpSpPr>
              <p:nvPr/>
            </p:nvGrpSpPr>
            <p:grpSpPr bwMode="auto">
              <a:xfrm>
                <a:off x="2637" y="1481"/>
                <a:ext cx="281" cy="223"/>
                <a:chOff x="2637" y="1481"/>
                <a:chExt cx="281" cy="223"/>
              </a:xfrm>
            </p:grpSpPr>
            <p:sp>
              <p:nvSpPr>
                <p:cNvPr id="6190" name="Freeform 113"/>
                <p:cNvSpPr>
                  <a:spLocks/>
                </p:cNvSpPr>
                <p:nvPr/>
              </p:nvSpPr>
              <p:spPr bwMode="auto">
                <a:xfrm>
                  <a:off x="2637" y="1481"/>
                  <a:ext cx="281" cy="223"/>
                </a:xfrm>
                <a:custGeom>
                  <a:avLst/>
                  <a:gdLst>
                    <a:gd name="T0" fmla="*/ 159 w 281"/>
                    <a:gd name="T1" fmla="*/ 0 h 223"/>
                    <a:gd name="T2" fmla="*/ 159 w 281"/>
                    <a:gd name="T3" fmla="*/ 20 h 223"/>
                    <a:gd name="T4" fmla="*/ 280 w 281"/>
                    <a:gd name="T5" fmla="*/ 20 h 223"/>
                    <a:gd name="T6" fmla="*/ 280 w 281"/>
                    <a:gd name="T7" fmla="*/ 222 h 223"/>
                    <a:gd name="T8" fmla="*/ 0 w 281"/>
                    <a:gd name="T9" fmla="*/ 222 h 223"/>
                    <a:gd name="T10" fmla="*/ 0 w 281"/>
                    <a:gd name="T11" fmla="*/ 20 h 223"/>
                    <a:gd name="T12" fmla="*/ 117 w 281"/>
                    <a:gd name="T13" fmla="*/ 20 h 223"/>
                    <a:gd name="T14" fmla="*/ 117 w 281"/>
                    <a:gd name="T15" fmla="*/ 0 h 223"/>
                    <a:gd name="T16" fmla="*/ 159 w 281"/>
                    <a:gd name="T17" fmla="*/ 0 h 2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1"/>
                    <a:gd name="T28" fmla="*/ 0 h 223"/>
                    <a:gd name="T29" fmla="*/ 281 w 281"/>
                    <a:gd name="T30" fmla="*/ 223 h 2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1" h="223">
                      <a:moveTo>
                        <a:pt x="159" y="0"/>
                      </a:moveTo>
                      <a:lnTo>
                        <a:pt x="159" y="20"/>
                      </a:lnTo>
                      <a:lnTo>
                        <a:pt x="280" y="20"/>
                      </a:lnTo>
                      <a:lnTo>
                        <a:pt x="280" y="222"/>
                      </a:lnTo>
                      <a:lnTo>
                        <a:pt x="0" y="222"/>
                      </a:lnTo>
                      <a:lnTo>
                        <a:pt x="0" y="20"/>
                      </a:lnTo>
                      <a:lnTo>
                        <a:pt x="117" y="20"/>
                      </a:lnTo>
                      <a:lnTo>
                        <a:pt x="117" y="0"/>
                      </a:lnTo>
                      <a:lnTo>
                        <a:pt x="159" y="0"/>
                      </a:lnTo>
                    </a:path>
                  </a:pathLst>
                </a:custGeom>
                <a:solidFill>
                  <a:srgbClr val="C0C0C0"/>
                </a:solidFill>
                <a:ln w="12700" cap="rnd">
                  <a:solidFill>
                    <a:srgbClr val="000000"/>
                  </a:solidFill>
                  <a:round/>
                  <a:headEnd/>
                  <a:tailEnd/>
                </a:ln>
              </p:spPr>
              <p:txBody>
                <a:bodyPr/>
                <a:lstStyle/>
                <a:p>
                  <a:endParaRPr lang="en-US"/>
                </a:p>
              </p:txBody>
            </p:sp>
            <p:sp>
              <p:nvSpPr>
                <p:cNvPr id="6191" name="Freeform 114"/>
                <p:cNvSpPr>
                  <a:spLocks/>
                </p:cNvSpPr>
                <p:nvPr/>
              </p:nvSpPr>
              <p:spPr bwMode="auto">
                <a:xfrm>
                  <a:off x="2637" y="1559"/>
                  <a:ext cx="281" cy="145"/>
                </a:xfrm>
                <a:custGeom>
                  <a:avLst/>
                  <a:gdLst>
                    <a:gd name="T0" fmla="*/ 280 w 281"/>
                    <a:gd name="T1" fmla="*/ 0 h 145"/>
                    <a:gd name="T2" fmla="*/ 280 w 281"/>
                    <a:gd name="T3" fmla="*/ 143 h 145"/>
                    <a:gd name="T4" fmla="*/ 0 w 281"/>
                    <a:gd name="T5" fmla="*/ 144 h 145"/>
                    <a:gd name="T6" fmla="*/ 0 w 281"/>
                    <a:gd name="T7" fmla="*/ 0 h 145"/>
                    <a:gd name="T8" fmla="*/ 280 w 281"/>
                    <a:gd name="T9" fmla="*/ 0 h 145"/>
                    <a:gd name="T10" fmla="*/ 0 60000 65536"/>
                    <a:gd name="T11" fmla="*/ 0 60000 65536"/>
                    <a:gd name="T12" fmla="*/ 0 60000 65536"/>
                    <a:gd name="T13" fmla="*/ 0 60000 65536"/>
                    <a:gd name="T14" fmla="*/ 0 60000 65536"/>
                    <a:gd name="T15" fmla="*/ 0 w 281"/>
                    <a:gd name="T16" fmla="*/ 0 h 145"/>
                    <a:gd name="T17" fmla="*/ 281 w 281"/>
                    <a:gd name="T18" fmla="*/ 145 h 145"/>
                  </a:gdLst>
                  <a:ahLst/>
                  <a:cxnLst>
                    <a:cxn ang="T10">
                      <a:pos x="T0" y="T1"/>
                    </a:cxn>
                    <a:cxn ang="T11">
                      <a:pos x="T2" y="T3"/>
                    </a:cxn>
                    <a:cxn ang="T12">
                      <a:pos x="T4" y="T5"/>
                    </a:cxn>
                    <a:cxn ang="T13">
                      <a:pos x="T6" y="T7"/>
                    </a:cxn>
                    <a:cxn ang="T14">
                      <a:pos x="T8" y="T9"/>
                    </a:cxn>
                  </a:cxnLst>
                  <a:rect l="T15" t="T16" r="T17" b="T18"/>
                  <a:pathLst>
                    <a:path w="281" h="145">
                      <a:moveTo>
                        <a:pt x="280" y="0"/>
                      </a:moveTo>
                      <a:lnTo>
                        <a:pt x="280" y="143"/>
                      </a:lnTo>
                      <a:lnTo>
                        <a:pt x="0" y="144"/>
                      </a:lnTo>
                      <a:lnTo>
                        <a:pt x="0" y="0"/>
                      </a:lnTo>
                      <a:lnTo>
                        <a:pt x="280" y="0"/>
                      </a:lnTo>
                    </a:path>
                  </a:pathLst>
                </a:custGeom>
                <a:solidFill>
                  <a:srgbClr val="60C000"/>
                </a:solidFill>
                <a:ln w="12700" cap="rnd">
                  <a:solidFill>
                    <a:srgbClr val="000000"/>
                  </a:solidFill>
                  <a:round/>
                  <a:headEnd/>
                  <a:tailEnd/>
                </a:ln>
              </p:spPr>
              <p:txBody>
                <a:bodyPr/>
                <a:lstStyle/>
                <a:p>
                  <a:endParaRPr lang="en-US"/>
                </a:p>
              </p:txBody>
            </p:sp>
          </p:grpSp>
        </p:grpSp>
        <p:sp>
          <p:nvSpPr>
            <p:cNvPr id="6178" name="Rectangle 115"/>
            <p:cNvSpPr>
              <a:spLocks noChangeArrowheads="1"/>
            </p:cNvSpPr>
            <p:nvPr/>
          </p:nvSpPr>
          <p:spPr bwMode="auto">
            <a:xfrm>
              <a:off x="2808" y="1860"/>
              <a:ext cx="660" cy="197"/>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sz="1600"/>
                <a:t>Truck</a:t>
              </a:r>
            </a:p>
          </p:txBody>
        </p:sp>
      </p:grpSp>
      <p:grpSp>
        <p:nvGrpSpPr>
          <p:cNvPr id="6292" name="Group 116"/>
          <p:cNvGrpSpPr>
            <a:grpSpLocks/>
          </p:cNvGrpSpPr>
          <p:nvPr/>
        </p:nvGrpSpPr>
        <p:grpSpPr bwMode="auto">
          <a:xfrm>
            <a:off x="4056063" y="4121150"/>
            <a:ext cx="1447800" cy="1311275"/>
            <a:chOff x="2652" y="2198"/>
            <a:chExt cx="912" cy="826"/>
          </a:xfrm>
        </p:grpSpPr>
        <p:pic>
          <p:nvPicPr>
            <p:cNvPr id="6175" name="Picture 117"/>
            <p:cNvPicPr>
              <a:picLocks noChangeArrowheads="1"/>
            </p:cNvPicPr>
            <p:nvPr/>
          </p:nvPicPr>
          <p:blipFill>
            <a:blip r:embed="rId3"/>
            <a:srcRect/>
            <a:stretch>
              <a:fillRect/>
            </a:stretch>
          </p:blipFill>
          <p:spPr bwMode="auto">
            <a:xfrm>
              <a:off x="2863" y="2198"/>
              <a:ext cx="458" cy="445"/>
            </a:xfrm>
            <a:prstGeom prst="rect">
              <a:avLst/>
            </a:prstGeom>
            <a:noFill/>
            <a:ln w="9525">
              <a:noFill/>
              <a:miter lim="800000"/>
              <a:headEnd/>
              <a:tailEnd/>
            </a:ln>
          </p:spPr>
        </p:pic>
        <p:sp>
          <p:nvSpPr>
            <p:cNvPr id="6176" name="Rectangle 118"/>
            <p:cNvSpPr>
              <a:spLocks noChangeArrowheads="1"/>
            </p:cNvSpPr>
            <p:nvPr/>
          </p:nvSpPr>
          <p:spPr bwMode="auto">
            <a:xfrm>
              <a:off x="2652" y="2688"/>
              <a:ext cx="912" cy="336"/>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sz="1600"/>
                <a:t>Chemical Process</a:t>
              </a:r>
            </a:p>
          </p:txBody>
        </p:sp>
      </p:grpSp>
      <p:grpSp>
        <p:nvGrpSpPr>
          <p:cNvPr id="6293" name="Group 119"/>
          <p:cNvGrpSpPr>
            <a:grpSpLocks/>
          </p:cNvGrpSpPr>
          <p:nvPr/>
        </p:nvGrpSpPr>
        <p:grpSpPr bwMode="auto">
          <a:xfrm>
            <a:off x="4056063" y="5592763"/>
            <a:ext cx="4565650" cy="869950"/>
            <a:chOff x="2555" y="3523"/>
            <a:chExt cx="2876" cy="548"/>
          </a:xfrm>
        </p:grpSpPr>
        <p:grpSp>
          <p:nvGrpSpPr>
            <p:cNvPr id="6294" name="Group 120"/>
            <p:cNvGrpSpPr>
              <a:grpSpLocks/>
            </p:cNvGrpSpPr>
            <p:nvPr/>
          </p:nvGrpSpPr>
          <p:grpSpPr bwMode="auto">
            <a:xfrm>
              <a:off x="2832" y="3593"/>
              <a:ext cx="704" cy="224"/>
              <a:chOff x="2623" y="3154"/>
              <a:chExt cx="704" cy="224"/>
            </a:xfrm>
          </p:grpSpPr>
          <p:grpSp>
            <p:nvGrpSpPr>
              <p:cNvPr id="6295" name="Group 121"/>
              <p:cNvGrpSpPr>
                <a:grpSpLocks/>
              </p:cNvGrpSpPr>
              <p:nvPr/>
            </p:nvGrpSpPr>
            <p:grpSpPr bwMode="auto">
              <a:xfrm>
                <a:off x="2623" y="3154"/>
                <a:ext cx="460" cy="224"/>
                <a:chOff x="2623" y="3154"/>
                <a:chExt cx="460" cy="224"/>
              </a:xfrm>
            </p:grpSpPr>
            <p:sp>
              <p:nvSpPr>
                <p:cNvPr id="6173" name="Rectangle 122"/>
                <p:cNvSpPr>
                  <a:spLocks noChangeArrowheads="1"/>
                </p:cNvSpPr>
                <p:nvPr/>
              </p:nvSpPr>
              <p:spPr bwMode="auto">
                <a:xfrm>
                  <a:off x="2623" y="3155"/>
                  <a:ext cx="460" cy="220"/>
                </a:xfrm>
                <a:prstGeom prst="rect">
                  <a:avLst/>
                </a:prstGeom>
                <a:noFill/>
                <a:ln w="12700">
                  <a:solidFill>
                    <a:schemeClr val="tx1"/>
                  </a:solidFill>
                  <a:miter lim="800000"/>
                  <a:headEnd/>
                  <a:tailEnd/>
                </a:ln>
              </p:spPr>
              <p:txBody>
                <a:bodyPr wrap="none" anchor="ctr"/>
                <a:lstStyle/>
                <a:p>
                  <a:endParaRPr lang="en-US"/>
                </a:p>
              </p:txBody>
            </p:sp>
            <p:sp>
              <p:nvSpPr>
                <p:cNvPr id="6174" name="Line 123"/>
                <p:cNvSpPr>
                  <a:spLocks noChangeShapeType="1"/>
                </p:cNvSpPr>
                <p:nvPr/>
              </p:nvSpPr>
              <p:spPr bwMode="auto">
                <a:xfrm>
                  <a:off x="2848" y="3154"/>
                  <a:ext cx="0" cy="224"/>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6171" name="Line 124"/>
              <p:cNvSpPr>
                <a:spLocks noChangeShapeType="1"/>
              </p:cNvSpPr>
              <p:nvPr/>
            </p:nvSpPr>
            <p:spPr bwMode="auto">
              <a:xfrm>
                <a:off x="2958" y="3265"/>
                <a:ext cx="369"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6172" name="Oval 125"/>
              <p:cNvSpPr>
                <a:spLocks noChangeArrowheads="1"/>
              </p:cNvSpPr>
              <p:nvPr/>
            </p:nvSpPr>
            <p:spPr bwMode="auto">
              <a:xfrm>
                <a:off x="2945" y="3258"/>
                <a:ext cx="23" cy="17"/>
              </a:xfrm>
              <a:prstGeom prst="ellipse">
                <a:avLst/>
              </a:prstGeom>
              <a:solidFill>
                <a:schemeClr val="tx1"/>
              </a:solidFill>
              <a:ln w="25400">
                <a:solidFill>
                  <a:schemeClr val="tx1"/>
                </a:solidFill>
                <a:round/>
                <a:headEnd/>
                <a:tailEnd/>
              </a:ln>
            </p:spPr>
            <p:txBody>
              <a:bodyPr wrap="none" anchor="ctr"/>
              <a:lstStyle/>
              <a:p>
                <a:endParaRPr lang="en-US"/>
              </a:p>
            </p:txBody>
          </p:sp>
        </p:grpSp>
        <p:grpSp>
          <p:nvGrpSpPr>
            <p:cNvPr id="6296" name="Group 126"/>
            <p:cNvGrpSpPr>
              <a:grpSpLocks/>
            </p:cNvGrpSpPr>
            <p:nvPr/>
          </p:nvGrpSpPr>
          <p:grpSpPr bwMode="auto">
            <a:xfrm>
              <a:off x="3540" y="3593"/>
              <a:ext cx="704" cy="224"/>
              <a:chOff x="3331" y="3154"/>
              <a:chExt cx="704" cy="224"/>
            </a:xfrm>
          </p:grpSpPr>
          <p:grpSp>
            <p:nvGrpSpPr>
              <p:cNvPr id="6297" name="Group 127"/>
              <p:cNvGrpSpPr>
                <a:grpSpLocks/>
              </p:cNvGrpSpPr>
              <p:nvPr/>
            </p:nvGrpSpPr>
            <p:grpSpPr bwMode="auto">
              <a:xfrm>
                <a:off x="3331" y="3154"/>
                <a:ext cx="460" cy="224"/>
                <a:chOff x="3331" y="3154"/>
                <a:chExt cx="460" cy="224"/>
              </a:xfrm>
            </p:grpSpPr>
            <p:sp>
              <p:nvSpPr>
                <p:cNvPr id="6168" name="Rectangle 128"/>
                <p:cNvSpPr>
                  <a:spLocks noChangeArrowheads="1"/>
                </p:cNvSpPr>
                <p:nvPr/>
              </p:nvSpPr>
              <p:spPr bwMode="auto">
                <a:xfrm>
                  <a:off x="3331" y="3155"/>
                  <a:ext cx="460" cy="220"/>
                </a:xfrm>
                <a:prstGeom prst="rect">
                  <a:avLst/>
                </a:prstGeom>
                <a:noFill/>
                <a:ln w="12700">
                  <a:solidFill>
                    <a:schemeClr val="tx1"/>
                  </a:solidFill>
                  <a:miter lim="800000"/>
                  <a:headEnd/>
                  <a:tailEnd/>
                </a:ln>
              </p:spPr>
              <p:txBody>
                <a:bodyPr wrap="none" anchor="ctr"/>
                <a:lstStyle/>
                <a:p>
                  <a:endParaRPr lang="en-US"/>
                </a:p>
              </p:txBody>
            </p:sp>
            <p:sp>
              <p:nvSpPr>
                <p:cNvPr id="6169" name="Line 129"/>
                <p:cNvSpPr>
                  <a:spLocks noChangeShapeType="1"/>
                </p:cNvSpPr>
                <p:nvPr/>
              </p:nvSpPr>
              <p:spPr bwMode="auto">
                <a:xfrm>
                  <a:off x="3556" y="3154"/>
                  <a:ext cx="0" cy="224"/>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6166" name="Line 130"/>
              <p:cNvSpPr>
                <a:spLocks noChangeShapeType="1"/>
              </p:cNvSpPr>
              <p:nvPr/>
            </p:nvSpPr>
            <p:spPr bwMode="auto">
              <a:xfrm>
                <a:off x="3666" y="3265"/>
                <a:ext cx="369"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6167" name="Oval 131"/>
              <p:cNvSpPr>
                <a:spLocks noChangeArrowheads="1"/>
              </p:cNvSpPr>
              <p:nvPr/>
            </p:nvSpPr>
            <p:spPr bwMode="auto">
              <a:xfrm>
                <a:off x="3653" y="3258"/>
                <a:ext cx="23" cy="17"/>
              </a:xfrm>
              <a:prstGeom prst="ellipse">
                <a:avLst/>
              </a:prstGeom>
              <a:solidFill>
                <a:schemeClr val="tx1"/>
              </a:solidFill>
              <a:ln w="25400">
                <a:solidFill>
                  <a:schemeClr val="tx1"/>
                </a:solidFill>
                <a:round/>
                <a:headEnd/>
                <a:tailEnd/>
              </a:ln>
            </p:spPr>
            <p:txBody>
              <a:bodyPr wrap="none" anchor="ctr"/>
              <a:lstStyle/>
              <a:p>
                <a:endParaRPr lang="en-US"/>
              </a:p>
            </p:txBody>
          </p:sp>
        </p:grpSp>
        <p:grpSp>
          <p:nvGrpSpPr>
            <p:cNvPr id="6298" name="Group 132"/>
            <p:cNvGrpSpPr>
              <a:grpSpLocks/>
            </p:cNvGrpSpPr>
            <p:nvPr/>
          </p:nvGrpSpPr>
          <p:grpSpPr bwMode="auto">
            <a:xfrm>
              <a:off x="4251" y="3593"/>
              <a:ext cx="704" cy="224"/>
              <a:chOff x="4042" y="3154"/>
              <a:chExt cx="704" cy="224"/>
            </a:xfrm>
          </p:grpSpPr>
          <p:grpSp>
            <p:nvGrpSpPr>
              <p:cNvPr id="6299" name="Group 133"/>
              <p:cNvGrpSpPr>
                <a:grpSpLocks/>
              </p:cNvGrpSpPr>
              <p:nvPr/>
            </p:nvGrpSpPr>
            <p:grpSpPr bwMode="auto">
              <a:xfrm>
                <a:off x="4042" y="3154"/>
                <a:ext cx="460" cy="224"/>
                <a:chOff x="4042" y="3154"/>
                <a:chExt cx="460" cy="224"/>
              </a:xfrm>
            </p:grpSpPr>
            <p:sp>
              <p:nvSpPr>
                <p:cNvPr id="6163" name="Rectangle 134"/>
                <p:cNvSpPr>
                  <a:spLocks noChangeArrowheads="1"/>
                </p:cNvSpPr>
                <p:nvPr/>
              </p:nvSpPr>
              <p:spPr bwMode="auto">
                <a:xfrm>
                  <a:off x="4042" y="3155"/>
                  <a:ext cx="460" cy="220"/>
                </a:xfrm>
                <a:prstGeom prst="rect">
                  <a:avLst/>
                </a:prstGeom>
                <a:noFill/>
                <a:ln w="12700">
                  <a:solidFill>
                    <a:schemeClr val="tx1"/>
                  </a:solidFill>
                  <a:miter lim="800000"/>
                  <a:headEnd/>
                  <a:tailEnd/>
                </a:ln>
              </p:spPr>
              <p:txBody>
                <a:bodyPr wrap="none" anchor="ctr"/>
                <a:lstStyle/>
                <a:p>
                  <a:endParaRPr lang="en-US"/>
                </a:p>
              </p:txBody>
            </p:sp>
            <p:sp>
              <p:nvSpPr>
                <p:cNvPr id="6164" name="Line 135"/>
                <p:cNvSpPr>
                  <a:spLocks noChangeShapeType="1"/>
                </p:cNvSpPr>
                <p:nvPr/>
              </p:nvSpPr>
              <p:spPr bwMode="auto">
                <a:xfrm>
                  <a:off x="4267" y="3154"/>
                  <a:ext cx="0" cy="224"/>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6161" name="Line 136"/>
              <p:cNvSpPr>
                <a:spLocks noChangeShapeType="1"/>
              </p:cNvSpPr>
              <p:nvPr/>
            </p:nvSpPr>
            <p:spPr bwMode="auto">
              <a:xfrm>
                <a:off x="4377" y="3265"/>
                <a:ext cx="369" cy="0"/>
              </a:xfrm>
              <a:prstGeom prst="line">
                <a:avLst/>
              </a:prstGeom>
              <a:noFill/>
              <a:ln w="12700">
                <a:solidFill>
                  <a:schemeClr val="tx1"/>
                </a:solidFill>
                <a:round/>
                <a:headEnd type="none" w="sm" len="sm"/>
                <a:tailEnd type="stealth" w="med" len="lg"/>
              </a:ln>
            </p:spPr>
            <p:txBody>
              <a:bodyPr wrap="none" anchor="ctr"/>
              <a:lstStyle/>
              <a:p>
                <a:endParaRPr lang="en-US"/>
              </a:p>
            </p:txBody>
          </p:sp>
          <p:sp>
            <p:nvSpPr>
              <p:cNvPr id="6162" name="Oval 137"/>
              <p:cNvSpPr>
                <a:spLocks noChangeArrowheads="1"/>
              </p:cNvSpPr>
              <p:nvPr/>
            </p:nvSpPr>
            <p:spPr bwMode="auto">
              <a:xfrm>
                <a:off x="4364" y="3258"/>
                <a:ext cx="23" cy="17"/>
              </a:xfrm>
              <a:prstGeom prst="ellipse">
                <a:avLst/>
              </a:prstGeom>
              <a:solidFill>
                <a:schemeClr val="tx1"/>
              </a:solidFill>
              <a:ln w="25400">
                <a:solidFill>
                  <a:schemeClr val="tx1"/>
                </a:solidFill>
                <a:round/>
                <a:headEnd/>
                <a:tailEnd/>
              </a:ln>
            </p:spPr>
            <p:txBody>
              <a:bodyPr wrap="none" anchor="ctr"/>
              <a:lstStyle/>
              <a:p>
                <a:endParaRPr lang="en-US"/>
              </a:p>
            </p:txBody>
          </p:sp>
        </p:grpSp>
        <p:grpSp>
          <p:nvGrpSpPr>
            <p:cNvPr id="6300" name="Group 138"/>
            <p:cNvGrpSpPr>
              <a:grpSpLocks/>
            </p:cNvGrpSpPr>
            <p:nvPr/>
          </p:nvGrpSpPr>
          <p:grpSpPr bwMode="auto">
            <a:xfrm>
              <a:off x="4971" y="3593"/>
              <a:ext cx="460" cy="224"/>
              <a:chOff x="4762" y="3154"/>
              <a:chExt cx="460" cy="224"/>
            </a:xfrm>
          </p:grpSpPr>
          <p:sp>
            <p:nvSpPr>
              <p:cNvPr id="6158" name="Rectangle 139"/>
              <p:cNvSpPr>
                <a:spLocks noChangeArrowheads="1"/>
              </p:cNvSpPr>
              <p:nvPr/>
            </p:nvSpPr>
            <p:spPr bwMode="auto">
              <a:xfrm>
                <a:off x="4762" y="3155"/>
                <a:ext cx="460" cy="220"/>
              </a:xfrm>
              <a:prstGeom prst="rect">
                <a:avLst/>
              </a:prstGeom>
              <a:noFill/>
              <a:ln w="12700">
                <a:solidFill>
                  <a:schemeClr val="tx1"/>
                </a:solidFill>
                <a:miter lim="800000"/>
                <a:headEnd/>
                <a:tailEnd/>
              </a:ln>
            </p:spPr>
            <p:txBody>
              <a:bodyPr wrap="none" anchor="ctr"/>
              <a:lstStyle/>
              <a:p>
                <a:endParaRPr lang="en-US"/>
              </a:p>
            </p:txBody>
          </p:sp>
          <p:sp>
            <p:nvSpPr>
              <p:cNvPr id="6159" name="Line 140"/>
              <p:cNvSpPr>
                <a:spLocks noChangeShapeType="1"/>
              </p:cNvSpPr>
              <p:nvPr/>
            </p:nvSpPr>
            <p:spPr bwMode="auto">
              <a:xfrm>
                <a:off x="4987" y="3154"/>
                <a:ext cx="0" cy="224"/>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6156" name="Rectangle 141"/>
            <p:cNvSpPr>
              <a:spLocks noChangeArrowheads="1"/>
            </p:cNvSpPr>
            <p:nvPr/>
          </p:nvSpPr>
          <p:spPr bwMode="auto">
            <a:xfrm>
              <a:off x="3098" y="3874"/>
              <a:ext cx="912" cy="197"/>
            </a:xfrm>
            <a:prstGeom prst="rect">
              <a:avLst/>
            </a:prstGeom>
            <a:noFill/>
            <a:ln w="9525">
              <a:noFill/>
              <a:miter lim="800000"/>
              <a:headEnd/>
              <a:tailEnd/>
            </a:ln>
          </p:spPr>
          <p:txBody>
            <a:bodyPr lIns="92075" tIns="46038" rIns="92075" bIns="46038">
              <a:spAutoFit/>
            </a:bodyPr>
            <a:lstStyle/>
            <a:p>
              <a:pPr algn="ctr">
                <a:lnSpc>
                  <a:spcPct val="90000"/>
                </a:lnSpc>
                <a:spcBef>
                  <a:spcPct val="50000"/>
                </a:spcBef>
              </a:pPr>
              <a:r>
                <a:rPr lang="en-US" sz="1600"/>
                <a:t>Linked List</a:t>
              </a:r>
            </a:p>
          </p:txBody>
        </p:sp>
        <p:sp>
          <p:nvSpPr>
            <p:cNvPr id="6157" name="Line 142"/>
            <p:cNvSpPr>
              <a:spLocks noChangeShapeType="1"/>
            </p:cNvSpPr>
            <p:nvPr/>
          </p:nvSpPr>
          <p:spPr bwMode="auto">
            <a:xfrm>
              <a:off x="2555" y="3523"/>
              <a:ext cx="270" cy="189"/>
            </a:xfrm>
            <a:prstGeom prst="line">
              <a:avLst/>
            </a:prstGeom>
            <a:noFill/>
            <a:ln w="12700">
              <a:solidFill>
                <a:schemeClr val="tx1"/>
              </a:solidFill>
              <a:round/>
              <a:headEnd type="none" w="sm" len="sm"/>
              <a:tailEnd type="stealth" w="med" len="lg"/>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BB1A8866-9B1E-4C3F-B688-5E255CE1165A}" type="slidenum">
              <a:rPr lang="en-US" smtClean="0"/>
              <a:pPr>
                <a:defRPr/>
              </a:pPr>
              <a:t>40</a:t>
            </a:fld>
            <a:endParaRPr lang="en-US"/>
          </a:p>
        </p:txBody>
      </p:sp>
      <p:pic>
        <p:nvPicPr>
          <p:cNvPr id="11266" name="Picture 2"/>
          <p:cNvPicPr>
            <a:picLocks noChangeAspect="1" noChangeArrowheads="1"/>
          </p:cNvPicPr>
          <p:nvPr/>
        </p:nvPicPr>
        <p:blipFill>
          <a:blip r:embed="rId2"/>
          <a:srcRect/>
          <a:stretch>
            <a:fillRect/>
          </a:stretch>
        </p:blipFill>
        <p:spPr bwMode="auto">
          <a:xfrm>
            <a:off x="304800" y="0"/>
            <a:ext cx="8153400" cy="3107489"/>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304800" y="3048000"/>
            <a:ext cx="8153400" cy="3774308"/>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a:bodyPr>
          <a:lstStyle/>
          <a:p>
            <a:r>
              <a:rPr lang="en-US" dirty="0" smtClean="0"/>
              <a:t>Qualified association</a:t>
            </a:r>
            <a:endParaRPr lang="en-US" dirty="0"/>
          </a:p>
        </p:txBody>
      </p:sp>
      <p:sp>
        <p:nvSpPr>
          <p:cNvPr id="3" name="Content Placeholder 2"/>
          <p:cNvSpPr>
            <a:spLocks noGrp="1"/>
          </p:cNvSpPr>
          <p:nvPr>
            <p:ph idx="1"/>
          </p:nvPr>
        </p:nvSpPr>
        <p:spPr>
          <a:xfrm>
            <a:off x="152400" y="1143001"/>
            <a:ext cx="8763000" cy="3581400"/>
          </a:xfrm>
        </p:spPr>
        <p:txBody>
          <a:bodyPr>
            <a:normAutofit lnSpcReduction="10000"/>
          </a:bodyPr>
          <a:lstStyle/>
          <a:p>
            <a:pPr algn="just">
              <a:buNone/>
            </a:pPr>
            <a:r>
              <a:rPr lang="en-US" dirty="0" smtClean="0"/>
              <a:t>A qualifier is an association attribute. A qualified association relates two object classes and a qualifier. The qualifier is a special attribute that reduces the effective multiplicity of an association. One-to-many and many-to-many</a:t>
            </a:r>
          </a:p>
          <a:p>
            <a:r>
              <a:rPr lang="en-US" dirty="0" smtClean="0"/>
              <a:t>associations may be qualified. Figure given below shows how to represent a qualification.</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3074" name="Picture 2"/>
          <p:cNvPicPr>
            <a:picLocks noChangeAspect="1" noChangeArrowheads="1"/>
          </p:cNvPicPr>
          <p:nvPr/>
        </p:nvPicPr>
        <p:blipFill>
          <a:blip r:embed="rId2"/>
          <a:srcRect/>
          <a:stretch>
            <a:fillRect/>
          </a:stretch>
        </p:blipFill>
        <p:spPr bwMode="auto">
          <a:xfrm>
            <a:off x="533400" y="4876800"/>
            <a:ext cx="7848600" cy="1745592"/>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28600" y="228601"/>
            <a:ext cx="8610600" cy="4648200"/>
          </a:xfrm>
        </p:spPr>
        <p:txBody>
          <a:bodyPr>
            <a:normAutofit fontScale="85000" lnSpcReduction="20000"/>
          </a:bodyPr>
          <a:lstStyle/>
          <a:p>
            <a:pPr algn="just">
              <a:buNone/>
            </a:pPr>
            <a:r>
              <a:rPr lang="en-US" dirty="0" smtClean="0"/>
              <a:t>The qualifier is drawn as a small box on the end of the association line near the class it qualifies. The qualifier rectangle is part of the association, not of class. The qualifier distinguishes among the set of objects at the "many" end of an association. A qualified association can also be considered a form of ternary association. The advantage of the  qualification is that it improves semantic accuracy and increases the visibility of navigation paths.</a:t>
            </a:r>
          </a:p>
          <a:p>
            <a:pPr algn="just">
              <a:buNone/>
            </a:pPr>
            <a:r>
              <a:rPr lang="en-US" dirty="0" smtClean="0"/>
              <a:t>For example, a person object may be associated to a Bank object as shown in Figure given below . An attribute of this association is the </a:t>
            </a:r>
            <a:r>
              <a:rPr lang="en-US" dirty="0" err="1" smtClean="0"/>
              <a:t>accoutNo</a:t>
            </a:r>
            <a:r>
              <a:rPr lang="en-US" dirty="0" smtClean="0"/>
              <a:t>. The </a:t>
            </a:r>
            <a:r>
              <a:rPr lang="en-US" dirty="0" err="1" smtClean="0"/>
              <a:t>accountNo</a:t>
            </a:r>
            <a:r>
              <a:rPr lang="en-US" dirty="0" smtClean="0"/>
              <a:t> is the qualifier of this association.</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4098" name="Picture 2"/>
          <p:cNvPicPr>
            <a:picLocks noChangeAspect="1" noChangeArrowheads="1"/>
          </p:cNvPicPr>
          <p:nvPr/>
        </p:nvPicPr>
        <p:blipFill>
          <a:blip r:embed="rId2"/>
          <a:srcRect/>
          <a:stretch>
            <a:fillRect/>
          </a:stretch>
        </p:blipFill>
        <p:spPr bwMode="auto">
          <a:xfrm>
            <a:off x="685800" y="4648199"/>
            <a:ext cx="7772400" cy="1786117"/>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smtClean="0"/>
              <a:t>Class Modeling</a:t>
            </a:r>
            <a:endParaRPr lang="en-US" dirty="0"/>
          </a:p>
        </p:txBody>
      </p:sp>
      <p:sp>
        <p:nvSpPr>
          <p:cNvPr id="6" name="Subtitle 5"/>
          <p:cNvSpPr>
            <a:spLocks noGrp="1"/>
          </p:cNvSpPr>
          <p:nvPr>
            <p:ph type="subTitle" idx="1"/>
          </p:nvPr>
        </p:nvSpPr>
        <p:spPr/>
        <p:txBody>
          <a:bodyPr>
            <a:normAutofit/>
          </a:bodyPr>
          <a:lstStyle/>
          <a:p>
            <a:r>
              <a:rPr lang="en-US" sz="4000" dirty="0" smtClean="0"/>
              <a:t>Relationship</a:t>
            </a:r>
            <a:endParaRPr lang="en-US" sz="4000" dirty="0"/>
          </a:p>
        </p:txBody>
      </p:sp>
      <p:sp>
        <p:nvSpPr>
          <p:cNvPr id="3" name="Date Placeholder 2"/>
          <p:cNvSpPr>
            <a:spLocks noGrp="1"/>
          </p:cNvSpPr>
          <p:nvPr>
            <p:ph type="dt" sz="half" idx="10"/>
          </p:nvPr>
        </p:nvSpPr>
        <p:spPr/>
        <p:txBody>
          <a:bodyPr/>
          <a:lstStyle/>
          <a:p>
            <a:fld id="{A9822924-4E6A-4CC5-AB67-DBC6DE7BCB57}" type="datetime1">
              <a:rPr lang="en-US" smtClean="0"/>
              <a:pPr/>
              <a:t>8/15/2019</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p:spPr>
        <p:txBody>
          <a:bodyPr/>
          <a:lstStyle/>
          <a:p>
            <a:fld id="{AB72367B-A998-49EE-BE6C-071CE524968A}" type="slidenum">
              <a:rPr lang="en-US" smtClean="0"/>
              <a:pPr/>
              <a:t>44</a:t>
            </a:fld>
            <a:endParaRPr lang="en-US" smtClean="0"/>
          </a:p>
        </p:txBody>
      </p:sp>
      <p:sp>
        <p:nvSpPr>
          <p:cNvPr id="28675" name="Rectangle 2"/>
          <p:cNvSpPr>
            <a:spLocks noGrp="1" noChangeArrowheads="1"/>
          </p:cNvSpPr>
          <p:nvPr>
            <p:ph type="title"/>
          </p:nvPr>
        </p:nvSpPr>
        <p:spPr/>
        <p:txBody>
          <a:bodyPr/>
          <a:lstStyle/>
          <a:p>
            <a:r>
              <a:rPr lang="en-GB" smtClean="0"/>
              <a:t>Relationships</a:t>
            </a:r>
          </a:p>
        </p:txBody>
      </p:sp>
      <p:sp>
        <p:nvSpPr>
          <p:cNvPr id="28676" name="Rectangle 3"/>
          <p:cNvSpPr>
            <a:spLocks noGrp="1" noChangeArrowheads="1"/>
          </p:cNvSpPr>
          <p:nvPr>
            <p:ph type="body" idx="1"/>
          </p:nvPr>
        </p:nvSpPr>
        <p:spPr>
          <a:xfrm>
            <a:off x="457200" y="1600200"/>
            <a:ext cx="8382000" cy="4525963"/>
          </a:xfrm>
        </p:spPr>
        <p:txBody>
          <a:bodyPr>
            <a:normAutofit lnSpcReduction="10000"/>
          </a:bodyPr>
          <a:lstStyle/>
          <a:p>
            <a:pPr>
              <a:lnSpc>
                <a:spcPct val="90000"/>
              </a:lnSpc>
            </a:pPr>
            <a:r>
              <a:rPr lang="en-GB" dirty="0" smtClean="0">
                <a:solidFill>
                  <a:schemeClr val="tx2"/>
                </a:solidFill>
              </a:rPr>
              <a:t>There are two types of relationships:</a:t>
            </a:r>
          </a:p>
          <a:p>
            <a:pPr lvl="1">
              <a:lnSpc>
                <a:spcPct val="90000"/>
              </a:lnSpc>
            </a:pPr>
            <a:r>
              <a:rPr lang="en-GB" dirty="0" smtClean="0">
                <a:solidFill>
                  <a:schemeClr val="tx2"/>
                </a:solidFill>
              </a:rPr>
              <a:t>Static (compile-time)</a:t>
            </a:r>
          </a:p>
          <a:p>
            <a:pPr lvl="2">
              <a:lnSpc>
                <a:spcPct val="90000"/>
              </a:lnSpc>
            </a:pPr>
            <a:r>
              <a:rPr lang="en-GB" dirty="0" smtClean="0">
                <a:solidFill>
                  <a:schemeClr val="tx2"/>
                </a:solidFill>
              </a:rPr>
              <a:t>Inheritance is a relationship between two </a:t>
            </a:r>
            <a:r>
              <a:rPr lang="en-GB" b="1" dirty="0" smtClean="0">
                <a:solidFill>
                  <a:schemeClr val="tx2"/>
                </a:solidFill>
              </a:rPr>
              <a:t>classes</a:t>
            </a:r>
            <a:r>
              <a:rPr lang="en-GB" dirty="0" smtClean="0">
                <a:solidFill>
                  <a:schemeClr val="tx2"/>
                </a:solidFill>
              </a:rPr>
              <a:t> that is formed at compile time</a:t>
            </a:r>
          </a:p>
          <a:p>
            <a:pPr lvl="2">
              <a:lnSpc>
                <a:spcPct val="90000"/>
              </a:lnSpc>
            </a:pPr>
            <a:r>
              <a:rPr lang="en-GB" dirty="0" smtClean="0">
                <a:solidFill>
                  <a:schemeClr val="tx2"/>
                </a:solidFill>
              </a:rPr>
              <a:t>The </a:t>
            </a:r>
            <a:r>
              <a:rPr lang="en-GB" b="1" dirty="0" smtClean="0">
                <a:solidFill>
                  <a:schemeClr val="tx2"/>
                </a:solidFill>
              </a:rPr>
              <a:t>subclass</a:t>
            </a:r>
            <a:r>
              <a:rPr lang="en-GB" dirty="0" smtClean="0">
                <a:solidFill>
                  <a:schemeClr val="tx2"/>
                </a:solidFill>
              </a:rPr>
              <a:t> inherits all attributes, method implementations and relationships of its </a:t>
            </a:r>
            <a:r>
              <a:rPr lang="en-GB" b="1" dirty="0" smtClean="0">
                <a:solidFill>
                  <a:schemeClr val="tx2"/>
                </a:solidFill>
              </a:rPr>
              <a:t>super class</a:t>
            </a:r>
          </a:p>
          <a:p>
            <a:pPr lvl="1">
              <a:lnSpc>
                <a:spcPct val="90000"/>
              </a:lnSpc>
            </a:pPr>
            <a:r>
              <a:rPr lang="en-GB" dirty="0" smtClean="0">
                <a:solidFill>
                  <a:schemeClr val="tx2"/>
                </a:solidFill>
              </a:rPr>
              <a:t>Dynamic (run-time)</a:t>
            </a:r>
          </a:p>
          <a:p>
            <a:pPr lvl="2">
              <a:lnSpc>
                <a:spcPct val="90000"/>
              </a:lnSpc>
            </a:pPr>
            <a:r>
              <a:rPr lang="en-GB" dirty="0" smtClean="0">
                <a:solidFill>
                  <a:schemeClr val="tx2"/>
                </a:solidFill>
              </a:rPr>
              <a:t>Dynamic relationships are links between </a:t>
            </a:r>
            <a:r>
              <a:rPr lang="en-GB" b="1" dirty="0" smtClean="0">
                <a:solidFill>
                  <a:schemeClr val="tx2"/>
                </a:solidFill>
              </a:rPr>
              <a:t>objects</a:t>
            </a:r>
            <a:r>
              <a:rPr lang="en-GB" dirty="0" smtClean="0">
                <a:solidFill>
                  <a:schemeClr val="tx2"/>
                </a:solidFill>
              </a:rPr>
              <a:t> that are established at run-time</a:t>
            </a:r>
          </a:p>
          <a:p>
            <a:pPr lvl="2">
              <a:lnSpc>
                <a:spcPct val="90000"/>
              </a:lnSpc>
            </a:pPr>
            <a:r>
              <a:rPr lang="en-GB" dirty="0" smtClean="0">
                <a:solidFill>
                  <a:schemeClr val="tx2"/>
                </a:solidFill>
              </a:rPr>
              <a:t>Dynamic relationships are motivated by objects needing to communicate with others to do useful work</a:t>
            </a:r>
          </a:p>
          <a:p>
            <a:pPr lvl="2">
              <a:lnSpc>
                <a:spcPct val="90000"/>
              </a:lnSpc>
            </a:pPr>
            <a:r>
              <a:rPr lang="en-GB" dirty="0" smtClean="0">
                <a:solidFill>
                  <a:schemeClr val="tx2"/>
                </a:solidFill>
              </a:rPr>
              <a:t>A link with another object forms part of an object’s state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p:spPr>
        <p:txBody>
          <a:bodyPr/>
          <a:lstStyle/>
          <a:p>
            <a:fld id="{69F9A8DD-4BB5-4638-8E85-E781B54CB9B5}" type="slidenum">
              <a:rPr lang="en-US" smtClean="0"/>
              <a:pPr/>
              <a:t>45</a:t>
            </a:fld>
            <a:endParaRPr lang="en-US" smtClean="0"/>
          </a:p>
        </p:txBody>
      </p:sp>
      <p:grpSp>
        <p:nvGrpSpPr>
          <p:cNvPr id="2" name="Group 2"/>
          <p:cNvGrpSpPr>
            <a:grpSpLocks/>
          </p:cNvGrpSpPr>
          <p:nvPr/>
        </p:nvGrpSpPr>
        <p:grpSpPr bwMode="auto">
          <a:xfrm>
            <a:off x="228600" y="1981200"/>
            <a:ext cx="6400800" cy="3536950"/>
            <a:chOff x="-96" y="1248"/>
            <a:chExt cx="4032" cy="2228"/>
          </a:xfrm>
        </p:grpSpPr>
        <p:grpSp>
          <p:nvGrpSpPr>
            <p:cNvPr id="3" name="Group 3"/>
            <p:cNvGrpSpPr>
              <a:grpSpLocks/>
            </p:cNvGrpSpPr>
            <p:nvPr/>
          </p:nvGrpSpPr>
          <p:grpSpPr bwMode="auto">
            <a:xfrm>
              <a:off x="48" y="1872"/>
              <a:ext cx="1296" cy="624"/>
              <a:chOff x="4224" y="2544"/>
              <a:chExt cx="1248" cy="808"/>
            </a:xfrm>
          </p:grpSpPr>
          <p:sp>
            <p:nvSpPr>
              <p:cNvPr id="29732" name="Rectangle 4"/>
              <p:cNvSpPr>
                <a:spLocks noChangeArrowheads="1"/>
              </p:cNvSpPr>
              <p:nvPr/>
            </p:nvSpPr>
            <p:spPr bwMode="auto">
              <a:xfrm>
                <a:off x="4224" y="2544"/>
                <a:ext cx="1248" cy="808"/>
              </a:xfrm>
              <a:prstGeom prst="rect">
                <a:avLst/>
              </a:prstGeom>
              <a:noFill/>
              <a:ln w="28575">
                <a:solidFill>
                  <a:schemeClr val="tx1"/>
                </a:solidFill>
                <a:miter lim="800000"/>
                <a:headEnd/>
                <a:tailEnd/>
              </a:ln>
            </p:spPr>
            <p:txBody>
              <a:bodyPr wrap="none" anchor="ctr"/>
              <a:lstStyle/>
              <a:p>
                <a:endParaRPr lang="en-US"/>
              </a:p>
            </p:txBody>
          </p:sp>
          <p:sp>
            <p:nvSpPr>
              <p:cNvPr id="29733" name="Text Box 5"/>
              <p:cNvSpPr txBox="1">
                <a:spLocks noChangeArrowheads="1"/>
              </p:cNvSpPr>
              <p:nvPr/>
            </p:nvSpPr>
            <p:spPr bwMode="auto">
              <a:xfrm>
                <a:off x="4344" y="2591"/>
                <a:ext cx="1008" cy="373"/>
              </a:xfrm>
              <a:prstGeom prst="rect">
                <a:avLst/>
              </a:prstGeom>
              <a:noFill/>
              <a:ln w="9525">
                <a:noFill/>
                <a:miter lim="800000"/>
                <a:headEnd/>
                <a:tailEnd/>
              </a:ln>
            </p:spPr>
            <p:txBody>
              <a:bodyPr>
                <a:spAutoFit/>
              </a:bodyPr>
              <a:lstStyle/>
              <a:p>
                <a:pPr>
                  <a:spcBef>
                    <a:spcPct val="50000"/>
                  </a:spcBef>
                </a:pPr>
                <a:r>
                  <a:rPr lang="en-US"/>
                  <a:t>Professor</a:t>
                </a:r>
              </a:p>
            </p:txBody>
          </p:sp>
          <p:sp>
            <p:nvSpPr>
              <p:cNvPr id="29734" name="Line 6"/>
              <p:cNvSpPr>
                <a:spLocks noChangeShapeType="1"/>
              </p:cNvSpPr>
              <p:nvPr/>
            </p:nvSpPr>
            <p:spPr bwMode="auto">
              <a:xfrm>
                <a:off x="4224" y="2976"/>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29735" name="Line 7"/>
              <p:cNvSpPr>
                <a:spLocks noChangeShapeType="1"/>
              </p:cNvSpPr>
              <p:nvPr/>
            </p:nvSpPr>
            <p:spPr bwMode="auto">
              <a:xfrm>
                <a:off x="4224" y="3168"/>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grpSp>
        <p:grpSp>
          <p:nvGrpSpPr>
            <p:cNvPr id="4" name="Group 8"/>
            <p:cNvGrpSpPr>
              <a:grpSpLocks/>
            </p:cNvGrpSpPr>
            <p:nvPr/>
          </p:nvGrpSpPr>
          <p:grpSpPr bwMode="auto">
            <a:xfrm>
              <a:off x="2640" y="1824"/>
              <a:ext cx="1296" cy="624"/>
              <a:chOff x="4224" y="2544"/>
              <a:chExt cx="1248" cy="808"/>
            </a:xfrm>
          </p:grpSpPr>
          <p:sp>
            <p:nvSpPr>
              <p:cNvPr id="29728" name="Rectangle 9"/>
              <p:cNvSpPr>
                <a:spLocks noChangeArrowheads="1"/>
              </p:cNvSpPr>
              <p:nvPr/>
            </p:nvSpPr>
            <p:spPr bwMode="auto">
              <a:xfrm>
                <a:off x="4224" y="2544"/>
                <a:ext cx="1248" cy="808"/>
              </a:xfrm>
              <a:prstGeom prst="rect">
                <a:avLst/>
              </a:prstGeom>
              <a:noFill/>
              <a:ln w="28575">
                <a:solidFill>
                  <a:schemeClr val="tx1"/>
                </a:solidFill>
                <a:miter lim="800000"/>
                <a:headEnd/>
                <a:tailEnd/>
              </a:ln>
            </p:spPr>
            <p:txBody>
              <a:bodyPr wrap="none" anchor="ctr"/>
              <a:lstStyle/>
              <a:p>
                <a:endParaRPr lang="en-US"/>
              </a:p>
            </p:txBody>
          </p:sp>
          <p:sp>
            <p:nvSpPr>
              <p:cNvPr id="29729" name="Text Box 10"/>
              <p:cNvSpPr txBox="1">
                <a:spLocks noChangeArrowheads="1"/>
              </p:cNvSpPr>
              <p:nvPr/>
            </p:nvSpPr>
            <p:spPr bwMode="auto">
              <a:xfrm>
                <a:off x="4344" y="2591"/>
                <a:ext cx="1008" cy="373"/>
              </a:xfrm>
              <a:prstGeom prst="rect">
                <a:avLst/>
              </a:prstGeom>
              <a:noFill/>
              <a:ln w="9525">
                <a:noFill/>
                <a:miter lim="800000"/>
                <a:headEnd/>
                <a:tailEnd/>
              </a:ln>
            </p:spPr>
            <p:txBody>
              <a:bodyPr>
                <a:spAutoFit/>
              </a:bodyPr>
              <a:lstStyle/>
              <a:p>
                <a:pPr algn="ctr">
                  <a:spcBef>
                    <a:spcPct val="50000"/>
                  </a:spcBef>
                </a:pPr>
                <a:r>
                  <a:rPr lang="en-US"/>
                  <a:t>University</a:t>
                </a:r>
              </a:p>
            </p:txBody>
          </p:sp>
          <p:sp>
            <p:nvSpPr>
              <p:cNvPr id="29730" name="Line 11"/>
              <p:cNvSpPr>
                <a:spLocks noChangeShapeType="1"/>
              </p:cNvSpPr>
              <p:nvPr/>
            </p:nvSpPr>
            <p:spPr bwMode="auto">
              <a:xfrm>
                <a:off x="4224" y="2976"/>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29731" name="Line 12"/>
              <p:cNvSpPr>
                <a:spLocks noChangeShapeType="1"/>
              </p:cNvSpPr>
              <p:nvPr/>
            </p:nvSpPr>
            <p:spPr bwMode="auto">
              <a:xfrm>
                <a:off x="4224" y="3168"/>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grpSp>
        <p:sp>
          <p:nvSpPr>
            <p:cNvPr id="29720" name="Line 13"/>
            <p:cNvSpPr>
              <a:spLocks noChangeShapeType="1"/>
            </p:cNvSpPr>
            <p:nvPr/>
          </p:nvSpPr>
          <p:spPr bwMode="auto">
            <a:xfrm>
              <a:off x="1296" y="2208"/>
              <a:ext cx="1344"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29721" name="Text Box 14"/>
            <p:cNvSpPr txBox="1">
              <a:spLocks noChangeArrowheads="1"/>
            </p:cNvSpPr>
            <p:nvPr/>
          </p:nvSpPr>
          <p:spPr bwMode="auto">
            <a:xfrm>
              <a:off x="1584" y="1920"/>
              <a:ext cx="997" cy="260"/>
            </a:xfrm>
            <a:prstGeom prst="rect">
              <a:avLst/>
            </a:prstGeom>
            <a:noFill/>
            <a:ln w="9525">
              <a:noFill/>
              <a:miter lim="800000"/>
              <a:headEnd/>
              <a:tailEnd/>
            </a:ln>
          </p:spPr>
          <p:txBody>
            <a:bodyPr lIns="107950" tIns="53975" rIns="107950" bIns="53975">
              <a:spAutoFit/>
            </a:bodyPr>
            <a:lstStyle/>
            <a:p>
              <a:pPr>
                <a:spcBef>
                  <a:spcPct val="50000"/>
                </a:spcBef>
              </a:pPr>
              <a:r>
                <a:rPr lang="en-US" sz="2000" i="1">
                  <a:latin typeface="Times New Roman" charset="0"/>
                </a:rPr>
                <a:t>Works for</a:t>
              </a:r>
            </a:p>
          </p:txBody>
        </p:sp>
        <p:sp>
          <p:nvSpPr>
            <p:cNvPr id="29722" name="Text Box 15"/>
            <p:cNvSpPr txBox="1">
              <a:spLocks noChangeArrowheads="1"/>
            </p:cNvSpPr>
            <p:nvPr/>
          </p:nvSpPr>
          <p:spPr bwMode="auto">
            <a:xfrm>
              <a:off x="-96" y="3216"/>
              <a:ext cx="1344" cy="26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Class</a:t>
              </a:r>
            </a:p>
          </p:txBody>
        </p:sp>
        <p:sp>
          <p:nvSpPr>
            <p:cNvPr id="29723" name="Line 16"/>
            <p:cNvSpPr>
              <a:spLocks noChangeShapeType="1"/>
            </p:cNvSpPr>
            <p:nvPr/>
          </p:nvSpPr>
          <p:spPr bwMode="auto">
            <a:xfrm flipV="1">
              <a:off x="576" y="2544"/>
              <a:ext cx="240" cy="672"/>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29724" name="Text Box 17"/>
            <p:cNvSpPr txBox="1">
              <a:spLocks noChangeArrowheads="1"/>
            </p:cNvSpPr>
            <p:nvPr/>
          </p:nvSpPr>
          <p:spPr bwMode="auto">
            <a:xfrm>
              <a:off x="1248" y="2736"/>
              <a:ext cx="1344" cy="26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Association</a:t>
              </a:r>
            </a:p>
          </p:txBody>
        </p:sp>
        <p:sp>
          <p:nvSpPr>
            <p:cNvPr id="29725" name="Line 18"/>
            <p:cNvSpPr>
              <a:spLocks noChangeShapeType="1"/>
            </p:cNvSpPr>
            <p:nvPr/>
          </p:nvSpPr>
          <p:spPr bwMode="auto">
            <a:xfrm flipV="1">
              <a:off x="1920" y="2208"/>
              <a:ext cx="192" cy="480"/>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29726" name="Text Box 19"/>
            <p:cNvSpPr txBox="1">
              <a:spLocks noChangeArrowheads="1"/>
            </p:cNvSpPr>
            <p:nvPr/>
          </p:nvSpPr>
          <p:spPr bwMode="auto">
            <a:xfrm>
              <a:off x="624" y="1248"/>
              <a:ext cx="1344" cy="26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Association Name</a:t>
              </a:r>
            </a:p>
          </p:txBody>
        </p:sp>
        <p:sp>
          <p:nvSpPr>
            <p:cNvPr id="29727" name="Line 20"/>
            <p:cNvSpPr>
              <a:spLocks noChangeShapeType="1"/>
            </p:cNvSpPr>
            <p:nvPr/>
          </p:nvSpPr>
          <p:spPr bwMode="auto">
            <a:xfrm>
              <a:off x="1344" y="1584"/>
              <a:ext cx="432" cy="336"/>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grpSp>
      <p:grpSp>
        <p:nvGrpSpPr>
          <p:cNvPr id="5" name="Group 21"/>
          <p:cNvGrpSpPr>
            <a:grpSpLocks/>
          </p:cNvGrpSpPr>
          <p:nvPr/>
        </p:nvGrpSpPr>
        <p:grpSpPr bwMode="auto">
          <a:xfrm>
            <a:off x="2286000" y="5181600"/>
            <a:ext cx="2057400" cy="990600"/>
            <a:chOff x="4224" y="2544"/>
            <a:chExt cx="1248" cy="808"/>
          </a:xfrm>
        </p:grpSpPr>
        <p:sp>
          <p:nvSpPr>
            <p:cNvPr id="29714" name="Rectangle 22"/>
            <p:cNvSpPr>
              <a:spLocks noChangeArrowheads="1"/>
            </p:cNvSpPr>
            <p:nvPr/>
          </p:nvSpPr>
          <p:spPr bwMode="auto">
            <a:xfrm>
              <a:off x="4224" y="2544"/>
              <a:ext cx="1248" cy="808"/>
            </a:xfrm>
            <a:prstGeom prst="rect">
              <a:avLst/>
            </a:prstGeom>
            <a:noFill/>
            <a:ln w="28575">
              <a:solidFill>
                <a:schemeClr val="tx1"/>
              </a:solidFill>
              <a:miter lim="800000"/>
              <a:headEnd/>
              <a:tailEnd/>
            </a:ln>
          </p:spPr>
          <p:txBody>
            <a:bodyPr wrap="none" anchor="ctr"/>
            <a:lstStyle/>
            <a:p>
              <a:endParaRPr lang="en-US"/>
            </a:p>
          </p:txBody>
        </p:sp>
        <p:sp>
          <p:nvSpPr>
            <p:cNvPr id="29715" name="Text Box 23"/>
            <p:cNvSpPr txBox="1">
              <a:spLocks noChangeArrowheads="1"/>
            </p:cNvSpPr>
            <p:nvPr/>
          </p:nvSpPr>
          <p:spPr bwMode="auto">
            <a:xfrm>
              <a:off x="4344" y="2591"/>
              <a:ext cx="1008" cy="373"/>
            </a:xfrm>
            <a:prstGeom prst="rect">
              <a:avLst/>
            </a:prstGeom>
            <a:noFill/>
            <a:ln w="9525">
              <a:noFill/>
              <a:miter lim="800000"/>
              <a:headEnd/>
              <a:tailEnd/>
            </a:ln>
          </p:spPr>
          <p:txBody>
            <a:bodyPr>
              <a:spAutoFit/>
            </a:bodyPr>
            <a:lstStyle/>
            <a:p>
              <a:pPr>
                <a:spcBef>
                  <a:spcPct val="50000"/>
                </a:spcBef>
              </a:pPr>
              <a:r>
                <a:rPr lang="en-US"/>
                <a:t>Professor</a:t>
              </a:r>
            </a:p>
          </p:txBody>
        </p:sp>
        <p:sp>
          <p:nvSpPr>
            <p:cNvPr id="29716" name="Line 24"/>
            <p:cNvSpPr>
              <a:spLocks noChangeShapeType="1"/>
            </p:cNvSpPr>
            <p:nvPr/>
          </p:nvSpPr>
          <p:spPr bwMode="auto">
            <a:xfrm>
              <a:off x="4224" y="2976"/>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29717" name="Line 25"/>
            <p:cNvSpPr>
              <a:spLocks noChangeShapeType="1"/>
            </p:cNvSpPr>
            <p:nvPr/>
          </p:nvSpPr>
          <p:spPr bwMode="auto">
            <a:xfrm>
              <a:off x="4224" y="3168"/>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grpSp>
      <p:grpSp>
        <p:nvGrpSpPr>
          <p:cNvPr id="6" name="Group 26"/>
          <p:cNvGrpSpPr>
            <a:grpSpLocks/>
          </p:cNvGrpSpPr>
          <p:nvPr/>
        </p:nvGrpSpPr>
        <p:grpSpPr bwMode="auto">
          <a:xfrm>
            <a:off x="6858000" y="5105400"/>
            <a:ext cx="2057400" cy="990600"/>
            <a:chOff x="4224" y="2544"/>
            <a:chExt cx="1248" cy="808"/>
          </a:xfrm>
        </p:grpSpPr>
        <p:sp>
          <p:nvSpPr>
            <p:cNvPr id="29710" name="Rectangle 27"/>
            <p:cNvSpPr>
              <a:spLocks noChangeArrowheads="1"/>
            </p:cNvSpPr>
            <p:nvPr/>
          </p:nvSpPr>
          <p:spPr bwMode="auto">
            <a:xfrm>
              <a:off x="4224" y="2544"/>
              <a:ext cx="1248" cy="808"/>
            </a:xfrm>
            <a:prstGeom prst="rect">
              <a:avLst/>
            </a:prstGeom>
            <a:noFill/>
            <a:ln w="28575">
              <a:solidFill>
                <a:schemeClr val="tx1"/>
              </a:solidFill>
              <a:miter lim="800000"/>
              <a:headEnd/>
              <a:tailEnd/>
            </a:ln>
          </p:spPr>
          <p:txBody>
            <a:bodyPr wrap="none" anchor="ctr"/>
            <a:lstStyle/>
            <a:p>
              <a:endParaRPr lang="en-US"/>
            </a:p>
          </p:txBody>
        </p:sp>
        <p:sp>
          <p:nvSpPr>
            <p:cNvPr id="29711" name="Text Box 28"/>
            <p:cNvSpPr txBox="1">
              <a:spLocks noChangeArrowheads="1"/>
            </p:cNvSpPr>
            <p:nvPr/>
          </p:nvSpPr>
          <p:spPr bwMode="auto">
            <a:xfrm>
              <a:off x="4344" y="2591"/>
              <a:ext cx="1008" cy="373"/>
            </a:xfrm>
            <a:prstGeom prst="rect">
              <a:avLst/>
            </a:prstGeom>
            <a:noFill/>
            <a:ln w="9525">
              <a:noFill/>
              <a:miter lim="800000"/>
              <a:headEnd/>
              <a:tailEnd/>
            </a:ln>
          </p:spPr>
          <p:txBody>
            <a:bodyPr>
              <a:spAutoFit/>
            </a:bodyPr>
            <a:lstStyle/>
            <a:p>
              <a:pPr algn="ctr">
                <a:spcBef>
                  <a:spcPct val="50000"/>
                </a:spcBef>
              </a:pPr>
              <a:r>
                <a:rPr lang="en-US"/>
                <a:t>University</a:t>
              </a:r>
            </a:p>
          </p:txBody>
        </p:sp>
        <p:sp>
          <p:nvSpPr>
            <p:cNvPr id="29712" name="Line 29"/>
            <p:cNvSpPr>
              <a:spLocks noChangeShapeType="1"/>
            </p:cNvSpPr>
            <p:nvPr/>
          </p:nvSpPr>
          <p:spPr bwMode="auto">
            <a:xfrm>
              <a:off x="4224" y="2976"/>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29713" name="Line 30"/>
            <p:cNvSpPr>
              <a:spLocks noChangeShapeType="1"/>
            </p:cNvSpPr>
            <p:nvPr/>
          </p:nvSpPr>
          <p:spPr bwMode="auto">
            <a:xfrm>
              <a:off x="4224" y="3168"/>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grpSp>
      <p:sp>
        <p:nvSpPr>
          <p:cNvPr id="29702" name="Line 31"/>
          <p:cNvSpPr>
            <a:spLocks noChangeShapeType="1"/>
          </p:cNvSpPr>
          <p:nvPr/>
        </p:nvSpPr>
        <p:spPr bwMode="auto">
          <a:xfrm>
            <a:off x="4343400" y="5715000"/>
            <a:ext cx="2514600"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29703" name="Text Box 32"/>
          <p:cNvSpPr txBox="1">
            <a:spLocks noChangeArrowheads="1"/>
          </p:cNvSpPr>
          <p:nvPr/>
        </p:nvSpPr>
        <p:spPr bwMode="auto">
          <a:xfrm>
            <a:off x="5334000" y="5638800"/>
            <a:ext cx="1582738" cy="412750"/>
          </a:xfrm>
          <a:prstGeom prst="rect">
            <a:avLst/>
          </a:prstGeom>
          <a:noFill/>
          <a:ln w="9525">
            <a:noFill/>
            <a:miter lim="800000"/>
            <a:headEnd/>
            <a:tailEnd/>
          </a:ln>
        </p:spPr>
        <p:txBody>
          <a:bodyPr lIns="107950" tIns="53975" rIns="107950" bIns="53975">
            <a:spAutoFit/>
          </a:bodyPr>
          <a:lstStyle/>
          <a:p>
            <a:pPr algn="r">
              <a:spcBef>
                <a:spcPct val="50000"/>
              </a:spcBef>
            </a:pPr>
            <a:r>
              <a:rPr lang="en-US" sz="2000">
                <a:latin typeface="Times New Roman" charset="0"/>
              </a:rPr>
              <a:t>Employer</a:t>
            </a:r>
          </a:p>
        </p:txBody>
      </p:sp>
      <p:sp>
        <p:nvSpPr>
          <p:cNvPr id="29704" name="Text Box 33"/>
          <p:cNvSpPr txBox="1">
            <a:spLocks noChangeArrowheads="1"/>
          </p:cNvSpPr>
          <p:nvPr/>
        </p:nvSpPr>
        <p:spPr bwMode="auto">
          <a:xfrm>
            <a:off x="4267200" y="5638800"/>
            <a:ext cx="1582738" cy="412750"/>
          </a:xfrm>
          <a:prstGeom prst="rect">
            <a:avLst/>
          </a:prstGeom>
          <a:noFill/>
          <a:ln w="9525">
            <a:noFill/>
            <a:miter lim="800000"/>
            <a:headEnd/>
            <a:tailEnd/>
          </a:ln>
        </p:spPr>
        <p:txBody>
          <a:bodyPr lIns="107950" tIns="53975" rIns="107950" bIns="53975">
            <a:spAutoFit/>
          </a:bodyPr>
          <a:lstStyle/>
          <a:p>
            <a:pPr>
              <a:spcBef>
                <a:spcPct val="50000"/>
              </a:spcBef>
            </a:pPr>
            <a:r>
              <a:rPr lang="en-US" sz="2000">
                <a:latin typeface="Times New Roman" charset="0"/>
              </a:rPr>
              <a:t>Employee</a:t>
            </a:r>
          </a:p>
        </p:txBody>
      </p:sp>
      <p:sp>
        <p:nvSpPr>
          <p:cNvPr id="29705" name="Text Box 34"/>
          <p:cNvSpPr txBox="1">
            <a:spLocks noChangeArrowheads="1"/>
          </p:cNvSpPr>
          <p:nvPr/>
        </p:nvSpPr>
        <p:spPr bwMode="auto">
          <a:xfrm>
            <a:off x="4572000" y="4495800"/>
            <a:ext cx="2133600"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Role Names</a:t>
            </a:r>
          </a:p>
        </p:txBody>
      </p:sp>
      <p:sp>
        <p:nvSpPr>
          <p:cNvPr id="29706" name="Line 35"/>
          <p:cNvSpPr>
            <a:spLocks noChangeShapeType="1"/>
          </p:cNvSpPr>
          <p:nvPr/>
        </p:nvSpPr>
        <p:spPr bwMode="auto">
          <a:xfrm>
            <a:off x="5715000" y="5029200"/>
            <a:ext cx="685800" cy="533400"/>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29707" name="Line 36"/>
          <p:cNvSpPr>
            <a:spLocks noChangeShapeType="1"/>
          </p:cNvSpPr>
          <p:nvPr/>
        </p:nvSpPr>
        <p:spPr bwMode="auto">
          <a:xfrm flipH="1">
            <a:off x="4876800" y="4953000"/>
            <a:ext cx="457200" cy="685800"/>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29708" name="Rectangle 37"/>
          <p:cNvSpPr>
            <a:spLocks noGrp="1" noChangeArrowheads="1"/>
          </p:cNvSpPr>
          <p:nvPr>
            <p:ph type="title"/>
          </p:nvPr>
        </p:nvSpPr>
        <p:spPr>
          <a:xfrm>
            <a:off x="457200" y="274638"/>
            <a:ext cx="7467600" cy="792162"/>
          </a:xfrm>
        </p:spPr>
        <p:txBody>
          <a:bodyPr>
            <a:normAutofit/>
          </a:bodyPr>
          <a:lstStyle/>
          <a:p>
            <a:r>
              <a:rPr lang="en-US" dirty="0" smtClean="0"/>
              <a:t>Relationships: Association</a:t>
            </a:r>
          </a:p>
        </p:txBody>
      </p:sp>
      <p:sp>
        <p:nvSpPr>
          <p:cNvPr id="29709" name="Rectangle 38"/>
          <p:cNvSpPr>
            <a:spLocks noGrp="1" noChangeArrowheads="1"/>
          </p:cNvSpPr>
          <p:nvPr>
            <p:ph type="body" idx="1"/>
          </p:nvPr>
        </p:nvSpPr>
        <p:spPr>
          <a:xfrm>
            <a:off x="381000" y="990600"/>
            <a:ext cx="8458200" cy="4171950"/>
          </a:xfrm>
        </p:spPr>
        <p:txBody>
          <a:bodyPr/>
          <a:lstStyle/>
          <a:p>
            <a:r>
              <a:rPr lang="en-US" dirty="0" smtClean="0"/>
              <a:t>Models a semantic connection among classes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0"/>
          </p:nvPr>
        </p:nvSpPr>
        <p:spPr>
          <a:noFill/>
        </p:spPr>
        <p:txBody>
          <a:bodyPr/>
          <a:lstStyle/>
          <a:p>
            <a:fld id="{B9C29FBE-9E38-4E55-A267-312BB52EFE5B}" type="slidenum">
              <a:rPr lang="en-US" smtClean="0"/>
              <a:pPr/>
              <a:t>46</a:t>
            </a:fld>
            <a:endParaRPr lang="en-US" smtClean="0"/>
          </a:p>
        </p:txBody>
      </p:sp>
      <p:sp>
        <p:nvSpPr>
          <p:cNvPr id="30723" name="Rectangle 2"/>
          <p:cNvSpPr>
            <a:spLocks noGrp="1" noChangeArrowheads="1"/>
          </p:cNvSpPr>
          <p:nvPr>
            <p:ph type="title"/>
          </p:nvPr>
        </p:nvSpPr>
        <p:spPr/>
        <p:txBody>
          <a:bodyPr/>
          <a:lstStyle/>
          <a:p>
            <a:r>
              <a:rPr lang="en-GB" smtClean="0"/>
              <a:t>Association</a:t>
            </a:r>
          </a:p>
        </p:txBody>
      </p:sp>
      <p:sp>
        <p:nvSpPr>
          <p:cNvPr id="30724" name="Rectangle 3"/>
          <p:cNvSpPr>
            <a:spLocks noGrp="1" noChangeArrowheads="1"/>
          </p:cNvSpPr>
          <p:nvPr>
            <p:ph type="body" sz="half" idx="1"/>
          </p:nvPr>
        </p:nvSpPr>
        <p:spPr>
          <a:xfrm>
            <a:off x="395288" y="1341438"/>
            <a:ext cx="8178800" cy="3840162"/>
          </a:xfrm>
        </p:spPr>
        <p:txBody>
          <a:bodyPr>
            <a:normAutofit/>
          </a:bodyPr>
          <a:lstStyle/>
          <a:p>
            <a:pPr>
              <a:lnSpc>
                <a:spcPct val="90000"/>
              </a:lnSpc>
            </a:pPr>
            <a:r>
              <a:rPr lang="en-GB" sz="2000" dirty="0" smtClean="0">
                <a:solidFill>
                  <a:schemeClr val="tx2"/>
                </a:solidFill>
              </a:rPr>
              <a:t>Associations are, by default, bidirectional</a:t>
            </a:r>
          </a:p>
          <a:p>
            <a:pPr>
              <a:lnSpc>
                <a:spcPct val="90000"/>
              </a:lnSpc>
            </a:pPr>
            <a:r>
              <a:rPr lang="en-GB" sz="2000" dirty="0" smtClean="0">
                <a:solidFill>
                  <a:schemeClr val="tx2"/>
                </a:solidFill>
              </a:rPr>
              <a:t>However, it is not always necessary or even desirable to have a bidirectional relationship</a:t>
            </a:r>
          </a:p>
          <a:p>
            <a:pPr lvl="1">
              <a:lnSpc>
                <a:spcPct val="90000"/>
              </a:lnSpc>
            </a:pPr>
            <a:r>
              <a:rPr lang="en-GB" sz="1800" dirty="0" smtClean="0">
                <a:solidFill>
                  <a:schemeClr val="tx2"/>
                </a:solidFill>
              </a:rPr>
              <a:t>Bidirectional relationships introduce mutual dependencies</a:t>
            </a:r>
          </a:p>
          <a:p>
            <a:pPr lvl="2">
              <a:lnSpc>
                <a:spcPct val="90000"/>
              </a:lnSpc>
            </a:pPr>
            <a:r>
              <a:rPr lang="en-GB" sz="1600" dirty="0" smtClean="0">
                <a:solidFill>
                  <a:schemeClr val="tx2"/>
                </a:solidFill>
              </a:rPr>
              <a:t>Employer is dependent on Employee and vice versa</a:t>
            </a:r>
          </a:p>
          <a:p>
            <a:pPr lvl="1">
              <a:lnSpc>
                <a:spcPct val="90000"/>
              </a:lnSpc>
            </a:pPr>
            <a:r>
              <a:rPr lang="en-GB" sz="1800" dirty="0" smtClean="0">
                <a:solidFill>
                  <a:schemeClr val="tx2"/>
                </a:solidFill>
              </a:rPr>
              <a:t>Unidirectional relationships are simpler and reduce dependencies among classes</a:t>
            </a:r>
          </a:p>
          <a:p>
            <a:pPr lvl="2">
              <a:lnSpc>
                <a:spcPct val="90000"/>
              </a:lnSpc>
            </a:pPr>
            <a:r>
              <a:rPr lang="en-GB" sz="1600" dirty="0" err="1" smtClean="0">
                <a:solidFill>
                  <a:schemeClr val="tx2"/>
                </a:solidFill>
              </a:rPr>
              <a:t>LinkedList</a:t>
            </a:r>
            <a:r>
              <a:rPr lang="en-GB" sz="1600" dirty="0" smtClean="0">
                <a:solidFill>
                  <a:schemeClr val="tx2"/>
                </a:solidFill>
              </a:rPr>
              <a:t> knows nothing of </a:t>
            </a:r>
            <a:r>
              <a:rPr lang="en-GB" sz="1600" dirty="0" err="1" smtClean="0">
                <a:solidFill>
                  <a:schemeClr val="tx2"/>
                </a:solidFill>
              </a:rPr>
              <a:t>AddressBook</a:t>
            </a:r>
            <a:r>
              <a:rPr lang="en-GB" sz="1600" dirty="0" smtClean="0">
                <a:solidFill>
                  <a:schemeClr val="tx2"/>
                </a:solidFill>
              </a:rPr>
              <a:t>, but </a:t>
            </a:r>
            <a:r>
              <a:rPr lang="en-GB" sz="1600" dirty="0" err="1" smtClean="0">
                <a:solidFill>
                  <a:schemeClr val="tx2"/>
                </a:solidFill>
              </a:rPr>
              <a:t>AddressBook</a:t>
            </a:r>
            <a:r>
              <a:rPr lang="en-GB" sz="1600" dirty="0" smtClean="0">
                <a:solidFill>
                  <a:schemeClr val="tx2"/>
                </a:solidFill>
              </a:rPr>
              <a:t> knows about </a:t>
            </a:r>
            <a:r>
              <a:rPr lang="en-GB" sz="1600" dirty="0" err="1" smtClean="0">
                <a:solidFill>
                  <a:schemeClr val="tx2"/>
                </a:solidFill>
              </a:rPr>
              <a:t>LinkedList</a:t>
            </a:r>
            <a:r>
              <a:rPr lang="en-GB" sz="1600" dirty="0" smtClean="0">
                <a:solidFill>
                  <a:schemeClr val="tx2"/>
                </a:solidFill>
              </a:rPr>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BB1A8866-9B1E-4C3F-B688-5E255CE1165A}" type="slidenum">
              <a:rPr lang="en-US" smtClean="0"/>
              <a:pPr>
                <a:defRPr/>
              </a:pPr>
              <a:t>47</a:t>
            </a:fld>
            <a:endParaRPr lang="en-US"/>
          </a:p>
        </p:txBody>
      </p:sp>
      <p:pic>
        <p:nvPicPr>
          <p:cNvPr id="8194" name="Picture 2"/>
          <p:cNvPicPr>
            <a:picLocks noChangeAspect="1" noChangeArrowheads="1"/>
          </p:cNvPicPr>
          <p:nvPr/>
        </p:nvPicPr>
        <p:blipFill>
          <a:blip r:embed="rId2"/>
          <a:srcRect/>
          <a:stretch>
            <a:fillRect/>
          </a:stretch>
        </p:blipFill>
        <p:spPr bwMode="auto">
          <a:xfrm>
            <a:off x="381000" y="1600200"/>
            <a:ext cx="7848600" cy="257963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BB1A8866-9B1E-4C3F-B688-5E255CE1165A}" type="slidenum">
              <a:rPr lang="en-US" smtClean="0"/>
              <a:pPr>
                <a:defRPr/>
              </a:pPr>
              <a:t>48</a:t>
            </a:fld>
            <a:endParaRPr lang="en-US"/>
          </a:p>
        </p:txBody>
      </p:sp>
      <p:pic>
        <p:nvPicPr>
          <p:cNvPr id="12290" name="Picture 2"/>
          <p:cNvPicPr>
            <a:picLocks noChangeAspect="1" noChangeArrowheads="1"/>
          </p:cNvPicPr>
          <p:nvPr/>
        </p:nvPicPr>
        <p:blipFill>
          <a:blip r:embed="rId2"/>
          <a:srcRect/>
          <a:stretch>
            <a:fillRect/>
          </a:stretch>
        </p:blipFill>
        <p:spPr bwMode="auto">
          <a:xfrm>
            <a:off x="1447800" y="0"/>
            <a:ext cx="5105400" cy="68726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467600" cy="715962"/>
          </a:xfrm>
        </p:spPr>
        <p:txBody>
          <a:bodyPr>
            <a:normAutofit fontScale="90000"/>
          </a:bodyPr>
          <a:lstStyle/>
          <a:p>
            <a:r>
              <a:rPr lang="en-US" b="1" dirty="0" smtClean="0"/>
              <a:t>Aggregation</a:t>
            </a:r>
            <a:endParaRPr lang="en-US" dirty="0"/>
          </a:p>
        </p:txBody>
      </p:sp>
      <p:sp>
        <p:nvSpPr>
          <p:cNvPr id="3" name="Content Placeholder 2"/>
          <p:cNvSpPr>
            <a:spLocks noGrp="1"/>
          </p:cNvSpPr>
          <p:nvPr>
            <p:ph idx="1"/>
          </p:nvPr>
        </p:nvSpPr>
        <p:spPr>
          <a:xfrm>
            <a:off x="0" y="762000"/>
            <a:ext cx="8534400" cy="4495801"/>
          </a:xfrm>
        </p:spPr>
        <p:txBody>
          <a:bodyPr>
            <a:normAutofit/>
          </a:bodyPr>
          <a:lstStyle/>
          <a:p>
            <a:pPr algn="just">
              <a:buNone/>
            </a:pPr>
            <a:r>
              <a:rPr lang="en-US" sz="2400" dirty="0" smtClean="0"/>
              <a:t>Aggregation is a special form of association, which models the “part-whole” or “apart-of” relationship as an aggregate (the whole) and parts. The most considerable property of aggregation is transitivity, that is, if X is part of Y and Y is part of Z, then X is part of Z. Aggregation is seen as a relationship in which an assembly class is related to component class. In this component objects are not having separate existence, they depend on composite objects as you can see in </a:t>
            </a:r>
            <a:r>
              <a:rPr lang="en-US" sz="2400" i="1" dirty="0" smtClean="0"/>
              <a:t>Figure 7 Exam </a:t>
            </a:r>
            <a:r>
              <a:rPr lang="en-US" sz="2400" dirty="0" smtClean="0"/>
              <a:t>Schedule is not having separate existence.</a:t>
            </a:r>
            <a:endParaRPr lang="en-US" sz="2400"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117762" name="Picture 2"/>
          <p:cNvPicPr>
            <a:picLocks noChangeAspect="1" noChangeArrowheads="1"/>
          </p:cNvPicPr>
          <p:nvPr/>
        </p:nvPicPr>
        <p:blipFill>
          <a:blip r:embed="rId2"/>
          <a:srcRect/>
          <a:stretch>
            <a:fillRect/>
          </a:stretch>
        </p:blipFill>
        <p:spPr bwMode="auto">
          <a:xfrm>
            <a:off x="533400" y="4571999"/>
            <a:ext cx="7848600" cy="2140527"/>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85800" y="304800"/>
            <a:ext cx="7772400" cy="609600"/>
          </a:xfrm>
        </p:spPr>
        <p:txBody>
          <a:bodyPr>
            <a:normAutofit fontScale="90000"/>
          </a:bodyPr>
          <a:lstStyle/>
          <a:p>
            <a:r>
              <a:rPr lang="en-GB" dirty="0" smtClean="0"/>
              <a:t>Objects</a:t>
            </a:r>
          </a:p>
        </p:txBody>
      </p:sp>
      <p:sp>
        <p:nvSpPr>
          <p:cNvPr id="8196" name="Rectangle 3"/>
          <p:cNvSpPr>
            <a:spLocks noGrp="1" noChangeArrowheads="1"/>
          </p:cNvSpPr>
          <p:nvPr>
            <p:ph idx="1"/>
          </p:nvPr>
        </p:nvSpPr>
        <p:spPr>
          <a:xfrm>
            <a:off x="0" y="1143000"/>
            <a:ext cx="8915400" cy="5410200"/>
          </a:xfrm>
        </p:spPr>
        <p:txBody>
          <a:bodyPr>
            <a:normAutofit/>
          </a:bodyPr>
          <a:lstStyle/>
          <a:p>
            <a:pPr>
              <a:lnSpc>
                <a:spcPct val="90000"/>
              </a:lnSpc>
            </a:pPr>
            <a:r>
              <a:rPr lang="en-GB" sz="2400" dirty="0" smtClean="0">
                <a:solidFill>
                  <a:schemeClr val="tx2"/>
                </a:solidFill>
              </a:rPr>
              <a:t>More formally, an object has:</a:t>
            </a:r>
          </a:p>
          <a:p>
            <a:pPr lvl="1">
              <a:lnSpc>
                <a:spcPct val="90000"/>
              </a:lnSpc>
            </a:pPr>
            <a:r>
              <a:rPr lang="en-GB" sz="2400" dirty="0" smtClean="0">
                <a:solidFill>
                  <a:schemeClr val="tx2"/>
                </a:solidFill>
              </a:rPr>
              <a:t>State</a:t>
            </a:r>
          </a:p>
          <a:p>
            <a:pPr lvl="2">
              <a:lnSpc>
                <a:spcPct val="90000"/>
              </a:lnSpc>
            </a:pPr>
            <a:r>
              <a:rPr lang="en-US" dirty="0" smtClean="0">
                <a:solidFill>
                  <a:schemeClr val="tx2"/>
                </a:solidFill>
              </a:rPr>
              <a:t>The state of an object is represented by a set of attribute values, plus the links the object may have with other objects</a:t>
            </a:r>
            <a:endParaRPr lang="en-GB" dirty="0" smtClean="0">
              <a:solidFill>
                <a:schemeClr val="tx2"/>
              </a:solidFill>
            </a:endParaRPr>
          </a:p>
          <a:p>
            <a:pPr lvl="2">
              <a:lnSpc>
                <a:spcPct val="90000"/>
              </a:lnSpc>
            </a:pPr>
            <a:r>
              <a:rPr lang="en-GB" dirty="0" smtClean="0">
                <a:solidFill>
                  <a:schemeClr val="tx2"/>
                </a:solidFill>
              </a:rPr>
              <a:t>An object’s state usually changes over time</a:t>
            </a:r>
          </a:p>
          <a:p>
            <a:pPr lvl="1">
              <a:lnSpc>
                <a:spcPct val="90000"/>
              </a:lnSpc>
            </a:pPr>
            <a:r>
              <a:rPr lang="en-GB" sz="2400" dirty="0" smtClean="0">
                <a:solidFill>
                  <a:schemeClr val="tx2"/>
                </a:solidFill>
              </a:rPr>
              <a:t>Behaviour</a:t>
            </a:r>
          </a:p>
          <a:p>
            <a:pPr lvl="2">
              <a:lnSpc>
                <a:spcPct val="90000"/>
              </a:lnSpc>
            </a:pPr>
            <a:r>
              <a:rPr lang="en-US" dirty="0" smtClean="0">
                <a:solidFill>
                  <a:schemeClr val="tx2"/>
                </a:solidFill>
              </a:rPr>
              <a:t>An object’s behavior is defined by what it does in response to receiving a request (method invocation) from another object</a:t>
            </a:r>
          </a:p>
          <a:p>
            <a:pPr lvl="2">
              <a:lnSpc>
                <a:spcPct val="90000"/>
              </a:lnSpc>
            </a:pPr>
            <a:r>
              <a:rPr lang="en-GB" dirty="0" smtClean="0">
                <a:solidFill>
                  <a:schemeClr val="tx2"/>
                </a:solidFill>
              </a:rPr>
              <a:t>An object can only respond to requests that it understands, i.e. methods that appear in its interface</a:t>
            </a:r>
          </a:p>
          <a:p>
            <a:pPr lvl="1">
              <a:lnSpc>
                <a:spcPct val="90000"/>
              </a:lnSpc>
            </a:pPr>
            <a:r>
              <a:rPr lang="en-GB" sz="2400" dirty="0" smtClean="0">
                <a:solidFill>
                  <a:schemeClr val="tx2"/>
                </a:solidFill>
              </a:rPr>
              <a:t>Identity</a:t>
            </a:r>
          </a:p>
          <a:p>
            <a:pPr lvl="2">
              <a:lnSpc>
                <a:spcPct val="90000"/>
              </a:lnSpc>
            </a:pPr>
            <a:r>
              <a:rPr lang="en-GB" dirty="0" smtClean="0">
                <a:solidFill>
                  <a:schemeClr val="tx2"/>
                </a:solidFill>
              </a:rPr>
              <a:t>Each object has a unique identity, even if its state is identical to that of another object</a:t>
            </a:r>
          </a:p>
        </p:txBody>
      </p:sp>
      <p:sp>
        <p:nvSpPr>
          <p:cNvPr id="8194" name="Slide Number Placeholder 3"/>
          <p:cNvSpPr>
            <a:spLocks noGrp="1"/>
          </p:cNvSpPr>
          <p:nvPr>
            <p:ph type="sldNum" sz="quarter" idx="12"/>
          </p:nvPr>
        </p:nvSpPr>
        <p:spPr>
          <a:noFill/>
        </p:spPr>
        <p:txBody>
          <a:bodyPr/>
          <a:lstStyle/>
          <a:p>
            <a:fld id="{C09037FB-571E-4515-B1CE-2DD2D6814E7A}" type="slidenum">
              <a:rPr lang="en-US" smtClean="0"/>
              <a:pPr/>
              <a:t>5</a:t>
            </a:fld>
            <a:endParaRPr lang="en-US"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p>
            <a:fld id="{E7A8E4C8-D0A0-4F57-84AF-320CF2773271}" type="slidenum">
              <a:rPr lang="en-US" smtClean="0"/>
              <a:pPr/>
              <a:t>50</a:t>
            </a:fld>
            <a:endParaRPr lang="en-US" smtClean="0"/>
          </a:p>
        </p:txBody>
      </p:sp>
      <p:grpSp>
        <p:nvGrpSpPr>
          <p:cNvPr id="2" name="Group 2"/>
          <p:cNvGrpSpPr>
            <a:grpSpLocks/>
          </p:cNvGrpSpPr>
          <p:nvPr/>
        </p:nvGrpSpPr>
        <p:grpSpPr bwMode="auto">
          <a:xfrm>
            <a:off x="1524000" y="3886200"/>
            <a:ext cx="2057400" cy="990600"/>
            <a:chOff x="4224" y="2544"/>
            <a:chExt cx="1248" cy="808"/>
          </a:xfrm>
        </p:grpSpPr>
        <p:sp>
          <p:nvSpPr>
            <p:cNvPr id="32787" name="Rectangle 3"/>
            <p:cNvSpPr>
              <a:spLocks noChangeArrowheads="1"/>
            </p:cNvSpPr>
            <p:nvPr/>
          </p:nvSpPr>
          <p:spPr bwMode="auto">
            <a:xfrm>
              <a:off x="4224" y="2544"/>
              <a:ext cx="1248" cy="808"/>
            </a:xfrm>
            <a:prstGeom prst="rect">
              <a:avLst/>
            </a:prstGeom>
            <a:noFill/>
            <a:ln w="28575">
              <a:solidFill>
                <a:schemeClr val="tx1"/>
              </a:solidFill>
              <a:miter lim="800000"/>
              <a:headEnd/>
              <a:tailEnd/>
            </a:ln>
          </p:spPr>
          <p:txBody>
            <a:bodyPr wrap="none" anchor="ctr"/>
            <a:lstStyle/>
            <a:p>
              <a:endParaRPr lang="en-US"/>
            </a:p>
          </p:txBody>
        </p:sp>
        <p:sp>
          <p:nvSpPr>
            <p:cNvPr id="32788" name="Text Box 4"/>
            <p:cNvSpPr txBox="1">
              <a:spLocks noChangeArrowheads="1"/>
            </p:cNvSpPr>
            <p:nvPr/>
          </p:nvSpPr>
          <p:spPr bwMode="auto">
            <a:xfrm>
              <a:off x="4344" y="2591"/>
              <a:ext cx="1008" cy="373"/>
            </a:xfrm>
            <a:prstGeom prst="rect">
              <a:avLst/>
            </a:prstGeom>
            <a:noFill/>
            <a:ln w="9525">
              <a:noFill/>
              <a:miter lim="800000"/>
              <a:headEnd/>
              <a:tailEnd/>
            </a:ln>
          </p:spPr>
          <p:txBody>
            <a:bodyPr>
              <a:spAutoFit/>
            </a:bodyPr>
            <a:lstStyle/>
            <a:p>
              <a:pPr>
                <a:spcBef>
                  <a:spcPct val="50000"/>
                </a:spcBef>
              </a:pPr>
              <a:r>
                <a:rPr lang="en-US"/>
                <a:t>Student</a:t>
              </a:r>
            </a:p>
          </p:txBody>
        </p:sp>
        <p:sp>
          <p:nvSpPr>
            <p:cNvPr id="32789" name="Line 5"/>
            <p:cNvSpPr>
              <a:spLocks noChangeShapeType="1"/>
            </p:cNvSpPr>
            <p:nvPr/>
          </p:nvSpPr>
          <p:spPr bwMode="auto">
            <a:xfrm>
              <a:off x="4224" y="2976"/>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32790" name="Line 6"/>
            <p:cNvSpPr>
              <a:spLocks noChangeShapeType="1"/>
            </p:cNvSpPr>
            <p:nvPr/>
          </p:nvSpPr>
          <p:spPr bwMode="auto">
            <a:xfrm>
              <a:off x="4224" y="3168"/>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grpSp>
      <p:grpSp>
        <p:nvGrpSpPr>
          <p:cNvPr id="3" name="Group 7"/>
          <p:cNvGrpSpPr>
            <a:grpSpLocks/>
          </p:cNvGrpSpPr>
          <p:nvPr/>
        </p:nvGrpSpPr>
        <p:grpSpPr bwMode="auto">
          <a:xfrm>
            <a:off x="5638800" y="3810000"/>
            <a:ext cx="2057400" cy="990600"/>
            <a:chOff x="4224" y="2544"/>
            <a:chExt cx="1248" cy="808"/>
          </a:xfrm>
        </p:grpSpPr>
        <p:sp>
          <p:nvSpPr>
            <p:cNvPr id="32783" name="Rectangle 8"/>
            <p:cNvSpPr>
              <a:spLocks noChangeArrowheads="1"/>
            </p:cNvSpPr>
            <p:nvPr/>
          </p:nvSpPr>
          <p:spPr bwMode="auto">
            <a:xfrm>
              <a:off x="4224" y="2544"/>
              <a:ext cx="1248" cy="808"/>
            </a:xfrm>
            <a:prstGeom prst="rect">
              <a:avLst/>
            </a:prstGeom>
            <a:noFill/>
            <a:ln w="28575">
              <a:solidFill>
                <a:schemeClr val="tx1"/>
              </a:solidFill>
              <a:miter lim="800000"/>
              <a:headEnd/>
              <a:tailEnd/>
            </a:ln>
          </p:spPr>
          <p:txBody>
            <a:bodyPr wrap="none" anchor="ctr"/>
            <a:lstStyle/>
            <a:p>
              <a:endParaRPr lang="en-US"/>
            </a:p>
          </p:txBody>
        </p:sp>
        <p:sp>
          <p:nvSpPr>
            <p:cNvPr id="32784" name="Text Box 9"/>
            <p:cNvSpPr txBox="1">
              <a:spLocks noChangeArrowheads="1"/>
            </p:cNvSpPr>
            <p:nvPr/>
          </p:nvSpPr>
          <p:spPr bwMode="auto">
            <a:xfrm>
              <a:off x="4344" y="2591"/>
              <a:ext cx="1008" cy="373"/>
            </a:xfrm>
            <a:prstGeom prst="rect">
              <a:avLst/>
            </a:prstGeom>
            <a:noFill/>
            <a:ln w="9525">
              <a:noFill/>
              <a:miter lim="800000"/>
              <a:headEnd/>
              <a:tailEnd/>
            </a:ln>
          </p:spPr>
          <p:txBody>
            <a:bodyPr>
              <a:spAutoFit/>
            </a:bodyPr>
            <a:lstStyle/>
            <a:p>
              <a:pPr algn="ctr">
                <a:spcBef>
                  <a:spcPct val="50000"/>
                </a:spcBef>
              </a:pPr>
              <a:r>
                <a:rPr lang="en-US"/>
                <a:t>Schedule</a:t>
              </a:r>
            </a:p>
          </p:txBody>
        </p:sp>
        <p:sp>
          <p:nvSpPr>
            <p:cNvPr id="32785" name="Line 10"/>
            <p:cNvSpPr>
              <a:spLocks noChangeShapeType="1"/>
            </p:cNvSpPr>
            <p:nvPr/>
          </p:nvSpPr>
          <p:spPr bwMode="auto">
            <a:xfrm>
              <a:off x="4224" y="2976"/>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32786" name="Line 11"/>
            <p:cNvSpPr>
              <a:spLocks noChangeShapeType="1"/>
            </p:cNvSpPr>
            <p:nvPr/>
          </p:nvSpPr>
          <p:spPr bwMode="auto">
            <a:xfrm>
              <a:off x="4224" y="3168"/>
              <a:ext cx="1248" cy="0"/>
            </a:xfrm>
            <a:prstGeom prst="line">
              <a:avLst/>
            </a:prstGeom>
            <a:noFill/>
            <a:ln w="28575">
              <a:solidFill>
                <a:schemeClr val="tx1"/>
              </a:solidFill>
              <a:round/>
              <a:headEnd/>
              <a:tailEnd/>
            </a:ln>
          </p:spPr>
          <p:txBody>
            <a:bodyPr wrap="none" lIns="107950" tIns="53975" rIns="107950" bIns="53975" anchor="ctr"/>
            <a:lstStyle/>
            <a:p>
              <a:endParaRPr lang="en-US"/>
            </a:p>
          </p:txBody>
        </p:sp>
      </p:grpSp>
      <p:sp>
        <p:nvSpPr>
          <p:cNvPr id="32773" name="Line 12"/>
          <p:cNvSpPr>
            <a:spLocks noChangeShapeType="1"/>
          </p:cNvSpPr>
          <p:nvPr/>
        </p:nvSpPr>
        <p:spPr bwMode="auto">
          <a:xfrm>
            <a:off x="3962400" y="4419600"/>
            <a:ext cx="1676400"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32774" name="Text Box 13"/>
          <p:cNvSpPr txBox="1">
            <a:spLocks noChangeArrowheads="1"/>
          </p:cNvSpPr>
          <p:nvPr/>
        </p:nvSpPr>
        <p:spPr bwMode="auto">
          <a:xfrm>
            <a:off x="0" y="2552700"/>
            <a:ext cx="2133600"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Whole</a:t>
            </a:r>
          </a:p>
        </p:txBody>
      </p:sp>
      <p:sp>
        <p:nvSpPr>
          <p:cNvPr id="32775" name="Line 14"/>
          <p:cNvSpPr>
            <a:spLocks noChangeShapeType="1"/>
          </p:cNvSpPr>
          <p:nvPr/>
        </p:nvSpPr>
        <p:spPr bwMode="auto">
          <a:xfrm>
            <a:off x="1295400" y="2971800"/>
            <a:ext cx="838200" cy="838200"/>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32776" name="Text Box 15"/>
          <p:cNvSpPr txBox="1">
            <a:spLocks noChangeArrowheads="1"/>
          </p:cNvSpPr>
          <p:nvPr/>
        </p:nvSpPr>
        <p:spPr bwMode="auto">
          <a:xfrm>
            <a:off x="3429000" y="5257800"/>
            <a:ext cx="2133600"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Aggregation</a:t>
            </a:r>
          </a:p>
        </p:txBody>
      </p:sp>
      <p:sp>
        <p:nvSpPr>
          <p:cNvPr id="32777" name="Line 16"/>
          <p:cNvSpPr>
            <a:spLocks noChangeShapeType="1"/>
          </p:cNvSpPr>
          <p:nvPr/>
        </p:nvSpPr>
        <p:spPr bwMode="auto">
          <a:xfrm flipV="1">
            <a:off x="4495800" y="4419600"/>
            <a:ext cx="304800" cy="762000"/>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32778" name="Line 17"/>
          <p:cNvSpPr>
            <a:spLocks noChangeShapeType="1"/>
          </p:cNvSpPr>
          <p:nvPr/>
        </p:nvSpPr>
        <p:spPr bwMode="auto">
          <a:xfrm flipH="1">
            <a:off x="7239000" y="3048000"/>
            <a:ext cx="762000" cy="685800"/>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32779" name="AutoShape 18"/>
          <p:cNvSpPr>
            <a:spLocks noChangeArrowheads="1"/>
          </p:cNvSpPr>
          <p:nvPr/>
        </p:nvSpPr>
        <p:spPr bwMode="auto">
          <a:xfrm>
            <a:off x="3581400" y="4267200"/>
            <a:ext cx="381000" cy="304800"/>
          </a:xfrm>
          <a:prstGeom prst="diamond">
            <a:avLst/>
          </a:prstGeom>
          <a:solidFill>
            <a:schemeClr val="bg2"/>
          </a:solidFill>
          <a:ln w="28575">
            <a:solidFill>
              <a:schemeClr val="tx1"/>
            </a:solidFill>
            <a:miter lim="800000"/>
            <a:headEnd/>
            <a:tailEnd/>
          </a:ln>
        </p:spPr>
        <p:txBody>
          <a:bodyPr wrap="none" lIns="107950" tIns="53975" rIns="107950" bIns="53975" anchor="ctr"/>
          <a:lstStyle/>
          <a:p>
            <a:endParaRPr lang="en-US"/>
          </a:p>
        </p:txBody>
      </p:sp>
      <p:sp>
        <p:nvSpPr>
          <p:cNvPr id="32780" name="Text Box 19"/>
          <p:cNvSpPr txBox="1">
            <a:spLocks noChangeArrowheads="1"/>
          </p:cNvSpPr>
          <p:nvPr/>
        </p:nvSpPr>
        <p:spPr bwMode="auto">
          <a:xfrm>
            <a:off x="7010400" y="2514600"/>
            <a:ext cx="2133600"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Part</a:t>
            </a:r>
          </a:p>
        </p:txBody>
      </p:sp>
      <p:sp>
        <p:nvSpPr>
          <p:cNvPr id="32781" name="Rectangle 20"/>
          <p:cNvSpPr>
            <a:spLocks noGrp="1" noChangeArrowheads="1"/>
          </p:cNvSpPr>
          <p:nvPr>
            <p:ph type="title"/>
          </p:nvPr>
        </p:nvSpPr>
        <p:spPr>
          <a:xfrm>
            <a:off x="457200" y="274638"/>
            <a:ext cx="7467600" cy="715962"/>
          </a:xfrm>
        </p:spPr>
        <p:txBody>
          <a:bodyPr>
            <a:normAutofit fontScale="90000"/>
          </a:bodyPr>
          <a:lstStyle/>
          <a:p>
            <a:r>
              <a:rPr lang="en-US" dirty="0" smtClean="0"/>
              <a:t>Relationships: Composition</a:t>
            </a:r>
          </a:p>
        </p:txBody>
      </p:sp>
      <p:sp>
        <p:nvSpPr>
          <p:cNvPr id="32782" name="Rectangle 21"/>
          <p:cNvSpPr>
            <a:spLocks noGrp="1" noChangeArrowheads="1"/>
          </p:cNvSpPr>
          <p:nvPr>
            <p:ph type="body" idx="1"/>
          </p:nvPr>
        </p:nvSpPr>
        <p:spPr>
          <a:xfrm>
            <a:off x="228600" y="838200"/>
            <a:ext cx="8178800" cy="4171950"/>
          </a:xfrm>
        </p:spPr>
        <p:txBody>
          <a:bodyPr/>
          <a:lstStyle/>
          <a:p>
            <a:r>
              <a:rPr lang="en-US" dirty="0" smtClean="0">
                <a:solidFill>
                  <a:schemeClr val="tx2"/>
                </a:solidFill>
              </a:rPr>
              <a:t>A form of aggregation with strong ownership and coincident lifetimes</a:t>
            </a:r>
          </a:p>
          <a:p>
            <a:pPr lvl="1"/>
            <a:r>
              <a:rPr lang="en-US" dirty="0" smtClean="0">
                <a:solidFill>
                  <a:schemeClr val="tx2"/>
                </a:solidFill>
              </a:rPr>
              <a:t>The parts cannot survive the whole/aggregate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1"/>
          <p:cNvSpPr>
            <a:spLocks noGrp="1"/>
          </p:cNvSpPr>
          <p:nvPr>
            <p:ph type="sldNum" sz="quarter" idx="10"/>
          </p:nvPr>
        </p:nvSpPr>
        <p:spPr>
          <a:noFill/>
        </p:spPr>
        <p:txBody>
          <a:bodyPr/>
          <a:lstStyle/>
          <a:p>
            <a:fld id="{7571EF6F-94CD-4E3B-A1C8-70891970665A}" type="slidenum">
              <a:rPr lang="en-US" smtClean="0"/>
              <a:pPr/>
              <a:t>51</a:t>
            </a:fld>
            <a:endParaRPr lang="en-US" smtClean="0"/>
          </a:p>
        </p:txBody>
      </p:sp>
      <p:sp>
        <p:nvSpPr>
          <p:cNvPr id="57347" name="Text Box 2"/>
          <p:cNvSpPr txBox="1">
            <a:spLocks noChangeArrowheads="1"/>
          </p:cNvSpPr>
          <p:nvPr/>
        </p:nvSpPr>
        <p:spPr bwMode="auto">
          <a:xfrm>
            <a:off x="1981200" y="527050"/>
            <a:ext cx="3973460" cy="369332"/>
          </a:xfrm>
          <a:prstGeom prst="rect">
            <a:avLst/>
          </a:prstGeom>
          <a:noFill/>
          <a:ln w="12700">
            <a:noFill/>
            <a:miter lim="800000"/>
            <a:headEnd type="none" w="sm" len="sm"/>
            <a:tailEnd type="none" w="sm" len="sm"/>
          </a:ln>
        </p:spPr>
        <p:txBody>
          <a:bodyPr wrap="none">
            <a:spAutoFit/>
          </a:bodyPr>
          <a:lstStyle/>
          <a:p>
            <a:r>
              <a:rPr lang="en-US" dirty="0">
                <a:latin typeface="Tahoma" pitchFamily="34" charset="0"/>
                <a:cs typeface="Tahoma" pitchFamily="34" charset="0"/>
              </a:rPr>
              <a:t>Figure 14-14 Example of aggregation</a:t>
            </a:r>
          </a:p>
        </p:txBody>
      </p:sp>
      <p:pic>
        <p:nvPicPr>
          <p:cNvPr id="57348" name="Picture 3" descr="FIG14-14"/>
          <p:cNvPicPr>
            <a:picLocks noChangeAspect="1" noChangeArrowheads="1"/>
          </p:cNvPicPr>
          <p:nvPr/>
        </p:nvPicPr>
        <p:blipFill>
          <a:blip r:embed="rId2"/>
          <a:srcRect/>
          <a:stretch>
            <a:fillRect/>
          </a:stretch>
        </p:blipFill>
        <p:spPr bwMode="auto">
          <a:xfrm>
            <a:off x="533400" y="1066800"/>
            <a:ext cx="8077200" cy="4013200"/>
          </a:xfrm>
          <a:prstGeom prst="rect">
            <a:avLst/>
          </a:prstGeom>
          <a:noFill/>
          <a:ln w="9525">
            <a:noFill/>
            <a:miter lim="800000"/>
            <a:headEnd/>
            <a:tailEnd/>
          </a:ln>
        </p:spPr>
      </p:pic>
      <p:sp>
        <p:nvSpPr>
          <p:cNvPr id="57349" name="Text Box 4"/>
          <p:cNvSpPr txBox="1">
            <a:spLocks noChangeArrowheads="1"/>
          </p:cNvSpPr>
          <p:nvPr/>
        </p:nvSpPr>
        <p:spPr bwMode="auto">
          <a:xfrm>
            <a:off x="1295400" y="5105400"/>
            <a:ext cx="6721475" cy="1190625"/>
          </a:xfrm>
          <a:prstGeom prst="rect">
            <a:avLst/>
          </a:prstGeom>
          <a:noFill/>
          <a:ln w="12700">
            <a:noFill/>
            <a:miter lim="800000"/>
            <a:headEnd/>
            <a:tailEnd/>
          </a:ln>
        </p:spPr>
        <p:txBody>
          <a:bodyPr>
            <a:spAutoFit/>
          </a:bodyPr>
          <a:lstStyle/>
          <a:p>
            <a:pPr eaLnBrk="1" hangingPunct="1"/>
            <a:r>
              <a:rPr lang="en-US" sz="1800" dirty="0">
                <a:latin typeface="Tahoma" pitchFamily="34" charset="0"/>
                <a:cs typeface="Tahoma" pitchFamily="34" charset="0"/>
              </a:rPr>
              <a:t>A Personal Computer includes CPU, Hard Disk, Monitor, and Keyboard as parts. But, these parts can exist without being installed into a computer. The open diamond indicates aggregation, but not composition</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1"/>
          <p:cNvSpPr>
            <a:spLocks noGrp="1"/>
          </p:cNvSpPr>
          <p:nvPr>
            <p:ph type="sldNum" sz="quarter" idx="10"/>
          </p:nvPr>
        </p:nvSpPr>
        <p:spPr>
          <a:noFill/>
        </p:spPr>
        <p:txBody>
          <a:bodyPr/>
          <a:lstStyle/>
          <a:p>
            <a:fld id="{7383F44D-1664-41F7-8C75-07A539C0E6D7}" type="slidenum">
              <a:rPr lang="en-US" smtClean="0"/>
              <a:pPr/>
              <a:t>52</a:t>
            </a:fld>
            <a:endParaRPr lang="en-US" smtClean="0"/>
          </a:p>
        </p:txBody>
      </p:sp>
      <p:sp>
        <p:nvSpPr>
          <p:cNvPr id="58371" name="Text Box 2"/>
          <p:cNvSpPr txBox="1">
            <a:spLocks noChangeArrowheads="1"/>
          </p:cNvSpPr>
          <p:nvPr/>
        </p:nvSpPr>
        <p:spPr bwMode="auto">
          <a:xfrm>
            <a:off x="1211263" y="146050"/>
            <a:ext cx="4555799" cy="369332"/>
          </a:xfrm>
          <a:prstGeom prst="rect">
            <a:avLst/>
          </a:prstGeom>
          <a:noFill/>
          <a:ln w="12700">
            <a:noFill/>
            <a:miter lim="800000"/>
            <a:headEnd type="none" w="sm" len="sm"/>
            <a:tailEnd type="none" w="sm" len="sm"/>
          </a:ln>
        </p:spPr>
        <p:txBody>
          <a:bodyPr wrap="none">
            <a:spAutoFit/>
          </a:bodyPr>
          <a:lstStyle/>
          <a:p>
            <a:r>
              <a:rPr lang="en-US" dirty="0">
                <a:latin typeface="Tahoma" pitchFamily="34" charset="0"/>
                <a:cs typeface="Tahoma" pitchFamily="34" charset="0"/>
              </a:rPr>
              <a:t>Figure 14-15 Aggregation and Composition</a:t>
            </a:r>
          </a:p>
        </p:txBody>
      </p:sp>
      <p:sp>
        <p:nvSpPr>
          <p:cNvPr id="58372" name="Text Box 3"/>
          <p:cNvSpPr txBox="1">
            <a:spLocks noChangeArrowheads="1"/>
          </p:cNvSpPr>
          <p:nvPr/>
        </p:nvSpPr>
        <p:spPr bwMode="auto">
          <a:xfrm>
            <a:off x="4876800" y="1136650"/>
            <a:ext cx="1971245" cy="369332"/>
          </a:xfrm>
          <a:prstGeom prst="rect">
            <a:avLst/>
          </a:prstGeom>
          <a:noFill/>
          <a:ln w="12700">
            <a:noFill/>
            <a:miter lim="800000"/>
            <a:headEnd type="none" w="sm" len="sm"/>
            <a:tailEnd type="none" w="sm" len="sm"/>
          </a:ln>
        </p:spPr>
        <p:txBody>
          <a:bodyPr wrap="none">
            <a:spAutoFit/>
          </a:bodyPr>
          <a:lstStyle/>
          <a:p>
            <a:r>
              <a:rPr lang="en-US" dirty="0">
                <a:latin typeface="Tahoma" pitchFamily="34" charset="0"/>
                <a:cs typeface="Tahoma" pitchFamily="34" charset="0"/>
              </a:rPr>
              <a:t>(a) Class diagram</a:t>
            </a:r>
          </a:p>
        </p:txBody>
      </p:sp>
      <p:sp>
        <p:nvSpPr>
          <p:cNvPr id="58373" name="Text Box 4"/>
          <p:cNvSpPr txBox="1">
            <a:spLocks noChangeArrowheads="1"/>
          </p:cNvSpPr>
          <p:nvPr/>
        </p:nvSpPr>
        <p:spPr bwMode="auto">
          <a:xfrm>
            <a:off x="719138" y="5327650"/>
            <a:ext cx="2121928" cy="369332"/>
          </a:xfrm>
          <a:prstGeom prst="rect">
            <a:avLst/>
          </a:prstGeom>
          <a:noFill/>
          <a:ln w="12700">
            <a:noFill/>
            <a:miter lim="800000"/>
            <a:headEnd type="none" w="sm" len="sm"/>
            <a:tailEnd type="none" w="sm" len="sm"/>
          </a:ln>
        </p:spPr>
        <p:txBody>
          <a:bodyPr wrap="none">
            <a:spAutoFit/>
          </a:bodyPr>
          <a:lstStyle/>
          <a:p>
            <a:r>
              <a:rPr lang="en-US" dirty="0">
                <a:latin typeface="Tahoma" pitchFamily="34" charset="0"/>
                <a:cs typeface="Tahoma" pitchFamily="34" charset="0"/>
              </a:rPr>
              <a:t>(b) Object diagram</a:t>
            </a:r>
          </a:p>
        </p:txBody>
      </p:sp>
      <p:sp>
        <p:nvSpPr>
          <p:cNvPr id="407557" name="Text Box 5"/>
          <p:cNvSpPr txBox="1">
            <a:spLocks noChangeArrowheads="1"/>
          </p:cNvSpPr>
          <p:nvPr/>
        </p:nvSpPr>
        <p:spPr bwMode="auto">
          <a:xfrm>
            <a:off x="5257800" y="2057400"/>
            <a:ext cx="3124200" cy="1190625"/>
          </a:xfrm>
          <a:prstGeom prst="rect">
            <a:avLst/>
          </a:prstGeom>
          <a:noFill/>
          <a:ln w="12700">
            <a:noFill/>
            <a:miter lim="800000"/>
            <a:headEnd/>
            <a:tailEnd/>
          </a:ln>
        </p:spPr>
        <p:txBody>
          <a:bodyPr>
            <a:spAutoFit/>
          </a:bodyPr>
          <a:lstStyle/>
          <a:p>
            <a:pPr eaLnBrk="1" hangingPunct="1"/>
            <a:r>
              <a:rPr lang="en-US" sz="1800" dirty="0">
                <a:latin typeface="Tahoma" pitchFamily="34" charset="0"/>
                <a:cs typeface="Tahoma" pitchFamily="34" charset="0"/>
              </a:rPr>
              <a:t>Closed diamond indicates composition. The room cannot exist without the building</a:t>
            </a:r>
          </a:p>
        </p:txBody>
      </p:sp>
      <p:pic>
        <p:nvPicPr>
          <p:cNvPr id="58375" name="Picture 6" descr="CAP1"/>
          <p:cNvPicPr>
            <a:picLocks noChangeAspect="1" noChangeArrowheads="1"/>
          </p:cNvPicPr>
          <p:nvPr/>
        </p:nvPicPr>
        <p:blipFill>
          <a:blip r:embed="rId2"/>
          <a:srcRect/>
          <a:stretch>
            <a:fillRect/>
          </a:stretch>
        </p:blipFill>
        <p:spPr bwMode="auto">
          <a:xfrm>
            <a:off x="304800" y="628650"/>
            <a:ext cx="4343400" cy="3028950"/>
          </a:xfrm>
          <a:prstGeom prst="rect">
            <a:avLst/>
          </a:prstGeom>
          <a:noFill/>
          <a:ln w="9525">
            <a:noFill/>
            <a:miter lim="800000"/>
            <a:headEnd/>
            <a:tailEnd/>
          </a:ln>
        </p:spPr>
      </p:pic>
      <p:pic>
        <p:nvPicPr>
          <p:cNvPr id="58376" name="Picture 7" descr="CAP1"/>
          <p:cNvPicPr>
            <a:picLocks noChangeAspect="1" noChangeArrowheads="1"/>
          </p:cNvPicPr>
          <p:nvPr/>
        </p:nvPicPr>
        <p:blipFill>
          <a:blip r:embed="rId3"/>
          <a:srcRect/>
          <a:stretch>
            <a:fillRect/>
          </a:stretch>
        </p:blipFill>
        <p:spPr bwMode="auto">
          <a:xfrm>
            <a:off x="3581400" y="3733800"/>
            <a:ext cx="5334000" cy="25352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7557"/>
                                        </p:tgtEl>
                                        <p:attrNameLst>
                                          <p:attrName>style.visibility</p:attrName>
                                        </p:attrNameLst>
                                      </p:cBhvr>
                                      <p:to>
                                        <p:strVal val="visible"/>
                                      </p:to>
                                    </p:set>
                                    <p:animEffect transition="in" filter="blinds(horizontal)">
                                      <p:cBhvr>
                                        <p:cTn id="7" dur="500"/>
                                        <p:tgtEl>
                                          <p:spTgt spid="407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0"/>
          </p:nvPr>
        </p:nvSpPr>
        <p:spPr>
          <a:noFill/>
        </p:spPr>
        <p:txBody>
          <a:bodyPr/>
          <a:lstStyle/>
          <a:p>
            <a:fld id="{93937082-8014-4A02-8DFC-03598AA1B586}" type="slidenum">
              <a:rPr lang="en-US" smtClean="0"/>
              <a:pPr/>
              <a:t>53</a:t>
            </a:fld>
            <a:endParaRPr lang="en-US" smtClean="0"/>
          </a:p>
        </p:txBody>
      </p:sp>
      <p:sp>
        <p:nvSpPr>
          <p:cNvPr id="35843" name="Rectangle 2"/>
          <p:cNvSpPr>
            <a:spLocks noChangeArrowheads="1"/>
          </p:cNvSpPr>
          <p:nvPr/>
        </p:nvSpPr>
        <p:spPr bwMode="auto">
          <a:xfrm>
            <a:off x="1474788" y="3048000"/>
            <a:ext cx="1184275" cy="831850"/>
          </a:xfrm>
          <a:prstGeom prst="rect">
            <a:avLst/>
          </a:prstGeom>
          <a:noFill/>
          <a:ln w="28575">
            <a:solidFill>
              <a:schemeClr val="tx1"/>
            </a:solidFill>
            <a:miter lim="800000"/>
            <a:headEnd/>
            <a:tailEnd/>
          </a:ln>
        </p:spPr>
        <p:txBody>
          <a:bodyPr wrap="none" anchor="ctr"/>
          <a:lstStyle/>
          <a:p>
            <a:endParaRPr lang="en-US"/>
          </a:p>
        </p:txBody>
      </p:sp>
      <p:sp>
        <p:nvSpPr>
          <p:cNvPr id="35844" name="Rectangle 3"/>
          <p:cNvSpPr>
            <a:spLocks noChangeArrowheads="1"/>
          </p:cNvSpPr>
          <p:nvPr/>
        </p:nvSpPr>
        <p:spPr bwMode="auto">
          <a:xfrm>
            <a:off x="1674813" y="3136900"/>
            <a:ext cx="768350" cy="366713"/>
          </a:xfrm>
          <a:prstGeom prst="rect">
            <a:avLst/>
          </a:prstGeom>
          <a:noFill/>
          <a:ln w="9525">
            <a:noFill/>
            <a:miter lim="800000"/>
            <a:headEnd/>
            <a:tailEnd/>
          </a:ln>
        </p:spPr>
        <p:txBody>
          <a:bodyPr wrap="none" lIns="92075" tIns="46038" rIns="92075" bIns="46038">
            <a:spAutoFit/>
          </a:bodyPr>
          <a:lstStyle/>
          <a:p>
            <a:r>
              <a:rPr lang="en-US" sz="1800"/>
              <a:t>Client</a:t>
            </a:r>
          </a:p>
        </p:txBody>
      </p:sp>
      <p:sp>
        <p:nvSpPr>
          <p:cNvPr id="35845" name="Line 4"/>
          <p:cNvSpPr>
            <a:spLocks noChangeShapeType="1"/>
          </p:cNvSpPr>
          <p:nvPr/>
        </p:nvSpPr>
        <p:spPr bwMode="auto">
          <a:xfrm>
            <a:off x="1468438" y="3522663"/>
            <a:ext cx="1196975"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35846" name="Line 5"/>
          <p:cNvSpPr>
            <a:spLocks noChangeShapeType="1"/>
          </p:cNvSpPr>
          <p:nvPr/>
        </p:nvSpPr>
        <p:spPr bwMode="auto">
          <a:xfrm>
            <a:off x="1468438" y="3678238"/>
            <a:ext cx="1196975"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35847" name="Rectangle 6"/>
          <p:cNvSpPr>
            <a:spLocks noChangeArrowheads="1"/>
          </p:cNvSpPr>
          <p:nvPr/>
        </p:nvSpPr>
        <p:spPr bwMode="auto">
          <a:xfrm>
            <a:off x="4294188" y="3048000"/>
            <a:ext cx="1422400" cy="831850"/>
          </a:xfrm>
          <a:prstGeom prst="rect">
            <a:avLst/>
          </a:prstGeom>
          <a:noFill/>
          <a:ln w="28575">
            <a:solidFill>
              <a:schemeClr val="tx1"/>
            </a:solidFill>
            <a:miter lim="800000"/>
            <a:headEnd/>
            <a:tailEnd/>
          </a:ln>
        </p:spPr>
        <p:txBody>
          <a:bodyPr wrap="none" anchor="ctr"/>
          <a:lstStyle/>
          <a:p>
            <a:endParaRPr lang="en-US"/>
          </a:p>
        </p:txBody>
      </p:sp>
      <p:sp>
        <p:nvSpPr>
          <p:cNvPr id="35848" name="Rectangle 7"/>
          <p:cNvSpPr>
            <a:spLocks noChangeArrowheads="1"/>
          </p:cNvSpPr>
          <p:nvPr/>
        </p:nvSpPr>
        <p:spPr bwMode="auto">
          <a:xfrm>
            <a:off x="4467225" y="3136900"/>
            <a:ext cx="1022350" cy="366713"/>
          </a:xfrm>
          <a:prstGeom prst="rect">
            <a:avLst/>
          </a:prstGeom>
          <a:noFill/>
          <a:ln w="28575">
            <a:noFill/>
            <a:miter lim="800000"/>
            <a:headEnd/>
            <a:tailEnd/>
          </a:ln>
        </p:spPr>
        <p:txBody>
          <a:bodyPr wrap="none" lIns="92075" tIns="46038" rIns="92075" bIns="46038">
            <a:spAutoFit/>
          </a:bodyPr>
          <a:lstStyle/>
          <a:p>
            <a:r>
              <a:rPr lang="en-US" sz="1800"/>
              <a:t>Supplier</a:t>
            </a:r>
          </a:p>
        </p:txBody>
      </p:sp>
      <p:sp>
        <p:nvSpPr>
          <p:cNvPr id="35849" name="Line 8"/>
          <p:cNvSpPr>
            <a:spLocks noChangeShapeType="1"/>
          </p:cNvSpPr>
          <p:nvPr/>
        </p:nvSpPr>
        <p:spPr bwMode="auto">
          <a:xfrm>
            <a:off x="4287838" y="3522663"/>
            <a:ext cx="1435100"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35850" name="Line 9"/>
          <p:cNvSpPr>
            <a:spLocks noChangeShapeType="1"/>
          </p:cNvSpPr>
          <p:nvPr/>
        </p:nvSpPr>
        <p:spPr bwMode="auto">
          <a:xfrm>
            <a:off x="4287838" y="3678238"/>
            <a:ext cx="1435100" cy="0"/>
          </a:xfrm>
          <a:prstGeom prst="line">
            <a:avLst/>
          </a:prstGeom>
          <a:noFill/>
          <a:ln w="28575">
            <a:solidFill>
              <a:schemeClr val="tx1"/>
            </a:solidFill>
            <a:round/>
            <a:headEnd type="none" w="sm" len="sm"/>
            <a:tailEnd type="none" w="sm" len="sm"/>
          </a:ln>
        </p:spPr>
        <p:txBody>
          <a:bodyPr wrap="none" anchor="ctr"/>
          <a:lstStyle/>
          <a:p>
            <a:endParaRPr lang="en-US"/>
          </a:p>
        </p:txBody>
      </p:sp>
      <p:sp>
        <p:nvSpPr>
          <p:cNvPr id="35851" name="Line 10"/>
          <p:cNvSpPr>
            <a:spLocks noChangeShapeType="1"/>
          </p:cNvSpPr>
          <p:nvPr/>
        </p:nvSpPr>
        <p:spPr bwMode="auto">
          <a:xfrm flipV="1">
            <a:off x="2665413" y="3392488"/>
            <a:ext cx="1622425" cy="0"/>
          </a:xfrm>
          <a:prstGeom prst="line">
            <a:avLst/>
          </a:prstGeom>
          <a:noFill/>
          <a:ln w="28575">
            <a:solidFill>
              <a:schemeClr val="tx1"/>
            </a:solidFill>
            <a:prstDash val="lgDash"/>
            <a:round/>
            <a:headEnd type="none" w="sm" len="sm"/>
            <a:tailEnd type="arrow" w="med" len="med"/>
          </a:ln>
        </p:spPr>
        <p:txBody>
          <a:bodyPr wrap="none" anchor="ctr"/>
          <a:lstStyle/>
          <a:p>
            <a:endParaRPr lang="en-US"/>
          </a:p>
        </p:txBody>
      </p:sp>
      <p:sp>
        <p:nvSpPr>
          <p:cNvPr id="35852" name="Text Box 11"/>
          <p:cNvSpPr txBox="1">
            <a:spLocks noChangeArrowheads="1"/>
          </p:cNvSpPr>
          <p:nvPr/>
        </p:nvSpPr>
        <p:spPr bwMode="auto">
          <a:xfrm>
            <a:off x="152400" y="4267200"/>
            <a:ext cx="1143000" cy="412750"/>
          </a:xfrm>
          <a:prstGeom prst="rect">
            <a:avLst/>
          </a:prstGeom>
          <a:noFill/>
          <a:ln w="9525">
            <a:noFill/>
            <a:miter lim="800000"/>
            <a:headEnd/>
            <a:tailEnd/>
          </a:ln>
        </p:spPr>
        <p:txBody>
          <a:bodyPr lIns="107950" tIns="53975" rIns="107950" bIns="53975">
            <a:spAutoFit/>
          </a:bodyPr>
          <a:lstStyle/>
          <a:p>
            <a:pPr>
              <a:spcBef>
                <a:spcPct val="50000"/>
              </a:spcBef>
            </a:pPr>
            <a:r>
              <a:rPr lang="en-US" sz="2000">
                <a:solidFill>
                  <a:schemeClr val="accent2"/>
                </a:solidFill>
                <a:latin typeface="Times New Roman" charset="0"/>
              </a:rPr>
              <a:t>Package</a:t>
            </a:r>
          </a:p>
        </p:txBody>
      </p:sp>
      <p:sp>
        <p:nvSpPr>
          <p:cNvPr id="35853" name="Line 12"/>
          <p:cNvSpPr>
            <a:spLocks noChangeShapeType="1"/>
          </p:cNvSpPr>
          <p:nvPr/>
        </p:nvSpPr>
        <p:spPr bwMode="auto">
          <a:xfrm flipV="1">
            <a:off x="3348038" y="3503613"/>
            <a:ext cx="533400" cy="841375"/>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grpSp>
        <p:nvGrpSpPr>
          <p:cNvPr id="2" name="Group 13"/>
          <p:cNvGrpSpPr>
            <a:grpSpLocks/>
          </p:cNvGrpSpPr>
          <p:nvPr/>
        </p:nvGrpSpPr>
        <p:grpSpPr bwMode="auto">
          <a:xfrm>
            <a:off x="762000" y="4989513"/>
            <a:ext cx="1768475" cy="1203325"/>
            <a:chOff x="1252" y="3089"/>
            <a:chExt cx="1114" cy="758"/>
          </a:xfrm>
        </p:grpSpPr>
        <p:sp>
          <p:nvSpPr>
            <p:cNvPr id="35893" name="Rectangle 14"/>
            <p:cNvSpPr>
              <a:spLocks noChangeArrowheads="1"/>
            </p:cNvSpPr>
            <p:nvPr/>
          </p:nvSpPr>
          <p:spPr bwMode="auto">
            <a:xfrm>
              <a:off x="1252" y="3290"/>
              <a:ext cx="1114" cy="557"/>
            </a:xfrm>
            <a:prstGeom prst="rect">
              <a:avLst/>
            </a:prstGeom>
            <a:noFill/>
            <a:ln w="28575">
              <a:solidFill>
                <a:schemeClr val="tx1"/>
              </a:solidFill>
              <a:miter lim="800000"/>
              <a:headEnd/>
              <a:tailEnd/>
            </a:ln>
          </p:spPr>
          <p:txBody>
            <a:bodyPr/>
            <a:lstStyle/>
            <a:p>
              <a:endParaRPr lang="en-US"/>
            </a:p>
          </p:txBody>
        </p:sp>
        <p:sp>
          <p:nvSpPr>
            <p:cNvPr id="35894" name="Rectangle 15"/>
            <p:cNvSpPr>
              <a:spLocks noChangeArrowheads="1"/>
            </p:cNvSpPr>
            <p:nvPr/>
          </p:nvSpPr>
          <p:spPr bwMode="auto">
            <a:xfrm>
              <a:off x="1252" y="3089"/>
              <a:ext cx="445" cy="201"/>
            </a:xfrm>
            <a:prstGeom prst="rect">
              <a:avLst/>
            </a:prstGeom>
            <a:noFill/>
            <a:ln w="28575">
              <a:solidFill>
                <a:schemeClr val="tx1"/>
              </a:solidFill>
              <a:miter lim="800000"/>
              <a:headEnd/>
              <a:tailEnd/>
            </a:ln>
          </p:spPr>
          <p:txBody>
            <a:bodyPr/>
            <a:lstStyle/>
            <a:p>
              <a:endParaRPr lang="en-US"/>
            </a:p>
          </p:txBody>
        </p:sp>
      </p:grpSp>
      <p:sp>
        <p:nvSpPr>
          <p:cNvPr id="35855" name="Rectangle 16"/>
          <p:cNvSpPr>
            <a:spLocks noChangeArrowheads="1"/>
          </p:cNvSpPr>
          <p:nvPr/>
        </p:nvSpPr>
        <p:spPr bwMode="auto">
          <a:xfrm>
            <a:off x="950913" y="5343525"/>
            <a:ext cx="1395412" cy="258763"/>
          </a:xfrm>
          <a:prstGeom prst="rect">
            <a:avLst/>
          </a:prstGeom>
          <a:noFill/>
          <a:ln w="9525">
            <a:noFill/>
            <a:miter lim="800000"/>
            <a:headEnd/>
            <a:tailEnd/>
          </a:ln>
        </p:spPr>
        <p:txBody>
          <a:bodyPr wrap="none" lIns="0" tIns="0" rIns="0" bIns="0">
            <a:spAutoFit/>
          </a:bodyPr>
          <a:lstStyle/>
          <a:p>
            <a:r>
              <a:rPr lang="en-US" sz="1700"/>
              <a:t>ClientPackage</a:t>
            </a:r>
            <a:endParaRPr lang="en-US"/>
          </a:p>
        </p:txBody>
      </p:sp>
      <p:grpSp>
        <p:nvGrpSpPr>
          <p:cNvPr id="3" name="Group 17"/>
          <p:cNvGrpSpPr>
            <a:grpSpLocks/>
          </p:cNvGrpSpPr>
          <p:nvPr/>
        </p:nvGrpSpPr>
        <p:grpSpPr bwMode="auto">
          <a:xfrm>
            <a:off x="3810000" y="4989513"/>
            <a:ext cx="1768475" cy="1203325"/>
            <a:chOff x="3509" y="3089"/>
            <a:chExt cx="1114" cy="758"/>
          </a:xfrm>
        </p:grpSpPr>
        <p:sp>
          <p:nvSpPr>
            <p:cNvPr id="35891" name="Rectangle 18"/>
            <p:cNvSpPr>
              <a:spLocks noChangeArrowheads="1"/>
            </p:cNvSpPr>
            <p:nvPr/>
          </p:nvSpPr>
          <p:spPr bwMode="auto">
            <a:xfrm>
              <a:off x="3509" y="3290"/>
              <a:ext cx="1114" cy="557"/>
            </a:xfrm>
            <a:prstGeom prst="rect">
              <a:avLst/>
            </a:prstGeom>
            <a:noFill/>
            <a:ln w="28575">
              <a:solidFill>
                <a:schemeClr val="tx1"/>
              </a:solidFill>
              <a:miter lim="800000"/>
              <a:headEnd/>
              <a:tailEnd/>
            </a:ln>
          </p:spPr>
          <p:txBody>
            <a:bodyPr/>
            <a:lstStyle/>
            <a:p>
              <a:endParaRPr lang="en-US"/>
            </a:p>
          </p:txBody>
        </p:sp>
        <p:sp>
          <p:nvSpPr>
            <p:cNvPr id="35892" name="Rectangle 19"/>
            <p:cNvSpPr>
              <a:spLocks noChangeArrowheads="1"/>
            </p:cNvSpPr>
            <p:nvPr/>
          </p:nvSpPr>
          <p:spPr bwMode="auto">
            <a:xfrm>
              <a:off x="3509" y="3089"/>
              <a:ext cx="446" cy="201"/>
            </a:xfrm>
            <a:prstGeom prst="rect">
              <a:avLst/>
            </a:prstGeom>
            <a:noFill/>
            <a:ln w="28575">
              <a:solidFill>
                <a:schemeClr val="tx1"/>
              </a:solidFill>
              <a:miter lim="800000"/>
              <a:headEnd/>
              <a:tailEnd/>
            </a:ln>
          </p:spPr>
          <p:txBody>
            <a:bodyPr/>
            <a:lstStyle/>
            <a:p>
              <a:endParaRPr lang="en-US"/>
            </a:p>
          </p:txBody>
        </p:sp>
      </p:grpSp>
      <p:sp>
        <p:nvSpPr>
          <p:cNvPr id="35857" name="Rectangle 20"/>
          <p:cNvSpPr>
            <a:spLocks noChangeArrowheads="1"/>
          </p:cNvSpPr>
          <p:nvPr/>
        </p:nvSpPr>
        <p:spPr bwMode="auto">
          <a:xfrm>
            <a:off x="3881438" y="5343525"/>
            <a:ext cx="1636712" cy="258763"/>
          </a:xfrm>
          <a:prstGeom prst="rect">
            <a:avLst/>
          </a:prstGeom>
          <a:noFill/>
          <a:ln w="9525">
            <a:noFill/>
            <a:miter lim="800000"/>
            <a:headEnd/>
            <a:tailEnd/>
          </a:ln>
        </p:spPr>
        <p:txBody>
          <a:bodyPr wrap="none" lIns="0" tIns="0" rIns="0" bIns="0">
            <a:spAutoFit/>
          </a:bodyPr>
          <a:lstStyle/>
          <a:p>
            <a:r>
              <a:rPr lang="en-US" sz="1700"/>
              <a:t>SupplierPackage</a:t>
            </a:r>
            <a:endParaRPr lang="en-US"/>
          </a:p>
        </p:txBody>
      </p:sp>
      <p:sp>
        <p:nvSpPr>
          <p:cNvPr id="35858" name="Line 21"/>
          <p:cNvSpPr>
            <a:spLocks noChangeShapeType="1"/>
          </p:cNvSpPr>
          <p:nvPr/>
        </p:nvSpPr>
        <p:spPr bwMode="auto">
          <a:xfrm>
            <a:off x="2514600" y="5751513"/>
            <a:ext cx="1295400" cy="0"/>
          </a:xfrm>
          <a:prstGeom prst="line">
            <a:avLst/>
          </a:prstGeom>
          <a:noFill/>
          <a:ln w="28575">
            <a:solidFill>
              <a:schemeClr val="tx1"/>
            </a:solidFill>
            <a:prstDash val="lgDash"/>
            <a:round/>
            <a:headEnd type="none" w="sm" len="sm"/>
            <a:tailEnd type="arrow" w="med" len="med"/>
          </a:ln>
        </p:spPr>
        <p:txBody>
          <a:bodyPr wrap="none" anchor="ctr"/>
          <a:lstStyle/>
          <a:p>
            <a:endParaRPr lang="en-US"/>
          </a:p>
        </p:txBody>
      </p:sp>
      <p:sp>
        <p:nvSpPr>
          <p:cNvPr id="35859" name="Line 22"/>
          <p:cNvSpPr>
            <a:spLocks noChangeShapeType="1"/>
          </p:cNvSpPr>
          <p:nvPr/>
        </p:nvSpPr>
        <p:spPr bwMode="auto">
          <a:xfrm>
            <a:off x="1219200" y="4495800"/>
            <a:ext cx="609600" cy="457200"/>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grpSp>
        <p:nvGrpSpPr>
          <p:cNvPr id="4" name="Group 23"/>
          <p:cNvGrpSpPr>
            <a:grpSpLocks/>
          </p:cNvGrpSpPr>
          <p:nvPr/>
        </p:nvGrpSpPr>
        <p:grpSpPr bwMode="auto">
          <a:xfrm>
            <a:off x="4495800" y="4216400"/>
            <a:ext cx="1916113" cy="773113"/>
            <a:chOff x="1961" y="2928"/>
            <a:chExt cx="832" cy="336"/>
          </a:xfrm>
        </p:grpSpPr>
        <p:sp>
          <p:nvSpPr>
            <p:cNvPr id="35883" name="Line 24"/>
            <p:cNvSpPr>
              <a:spLocks noChangeShapeType="1"/>
            </p:cNvSpPr>
            <p:nvPr/>
          </p:nvSpPr>
          <p:spPr bwMode="auto">
            <a:xfrm>
              <a:off x="2793" y="2928"/>
              <a:ext cx="0" cy="336"/>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84" name="Line 25"/>
            <p:cNvSpPr>
              <a:spLocks noChangeShapeType="1"/>
            </p:cNvSpPr>
            <p:nvPr/>
          </p:nvSpPr>
          <p:spPr bwMode="auto">
            <a:xfrm flipH="1">
              <a:off x="2075" y="2928"/>
              <a:ext cx="718" cy="0"/>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85" name="Line 26"/>
            <p:cNvSpPr>
              <a:spLocks noChangeShapeType="1"/>
            </p:cNvSpPr>
            <p:nvPr/>
          </p:nvSpPr>
          <p:spPr bwMode="auto">
            <a:xfrm flipH="1">
              <a:off x="2075" y="3264"/>
              <a:ext cx="718" cy="0"/>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86" name="Line 27"/>
            <p:cNvSpPr>
              <a:spLocks noChangeShapeType="1"/>
            </p:cNvSpPr>
            <p:nvPr/>
          </p:nvSpPr>
          <p:spPr bwMode="auto">
            <a:xfrm>
              <a:off x="2075" y="2928"/>
              <a:ext cx="0" cy="72"/>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87" name="Line 28"/>
            <p:cNvSpPr>
              <a:spLocks noChangeShapeType="1"/>
            </p:cNvSpPr>
            <p:nvPr/>
          </p:nvSpPr>
          <p:spPr bwMode="auto">
            <a:xfrm flipV="1">
              <a:off x="2075" y="3192"/>
              <a:ext cx="0" cy="72"/>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88" name="Rectangle 29"/>
            <p:cNvSpPr>
              <a:spLocks noChangeArrowheads="1"/>
            </p:cNvSpPr>
            <p:nvPr/>
          </p:nvSpPr>
          <p:spPr bwMode="auto">
            <a:xfrm>
              <a:off x="1961" y="3000"/>
              <a:ext cx="235" cy="72"/>
            </a:xfrm>
            <a:prstGeom prst="rect">
              <a:avLst/>
            </a:prstGeom>
            <a:noFill/>
            <a:ln w="28575">
              <a:solidFill>
                <a:schemeClr val="tx1"/>
              </a:solidFill>
              <a:miter lim="800000"/>
              <a:headEnd type="none" w="sm" len="sm"/>
              <a:tailEnd type="none" w="lg" len="lg"/>
            </a:ln>
          </p:spPr>
          <p:txBody>
            <a:bodyPr wrap="none" anchor="ctr"/>
            <a:lstStyle/>
            <a:p>
              <a:endParaRPr lang="en-US"/>
            </a:p>
          </p:txBody>
        </p:sp>
        <p:sp>
          <p:nvSpPr>
            <p:cNvPr id="35889" name="Rectangle 30"/>
            <p:cNvSpPr>
              <a:spLocks noChangeArrowheads="1"/>
            </p:cNvSpPr>
            <p:nvPr/>
          </p:nvSpPr>
          <p:spPr bwMode="auto">
            <a:xfrm>
              <a:off x="1961" y="3120"/>
              <a:ext cx="235" cy="72"/>
            </a:xfrm>
            <a:prstGeom prst="rect">
              <a:avLst/>
            </a:prstGeom>
            <a:noFill/>
            <a:ln w="28575">
              <a:solidFill>
                <a:schemeClr val="tx1"/>
              </a:solidFill>
              <a:miter lim="800000"/>
              <a:headEnd type="none" w="sm" len="sm"/>
              <a:tailEnd type="none" w="lg" len="lg"/>
            </a:ln>
          </p:spPr>
          <p:txBody>
            <a:bodyPr wrap="none" anchor="ctr"/>
            <a:lstStyle/>
            <a:p>
              <a:endParaRPr lang="en-US"/>
            </a:p>
          </p:txBody>
        </p:sp>
        <p:sp>
          <p:nvSpPr>
            <p:cNvPr id="35890" name="Line 31"/>
            <p:cNvSpPr>
              <a:spLocks noChangeShapeType="1"/>
            </p:cNvSpPr>
            <p:nvPr/>
          </p:nvSpPr>
          <p:spPr bwMode="auto">
            <a:xfrm flipV="1">
              <a:off x="2075" y="3072"/>
              <a:ext cx="0" cy="48"/>
            </a:xfrm>
            <a:prstGeom prst="line">
              <a:avLst/>
            </a:prstGeom>
            <a:noFill/>
            <a:ln w="28575">
              <a:solidFill>
                <a:schemeClr val="tx1"/>
              </a:solidFill>
              <a:round/>
              <a:headEnd type="none" w="sm" len="sm"/>
              <a:tailEnd type="none" w="lg" len="lg"/>
            </a:ln>
          </p:spPr>
          <p:txBody>
            <a:bodyPr wrap="none" anchor="ctr"/>
            <a:lstStyle/>
            <a:p>
              <a:endParaRPr lang="en-US"/>
            </a:p>
          </p:txBody>
        </p:sp>
      </p:grpSp>
      <p:sp>
        <p:nvSpPr>
          <p:cNvPr id="35861" name="Text Box 32"/>
          <p:cNvSpPr txBox="1">
            <a:spLocks noChangeArrowheads="1"/>
          </p:cNvSpPr>
          <p:nvPr/>
        </p:nvSpPr>
        <p:spPr bwMode="auto">
          <a:xfrm>
            <a:off x="5037138" y="4252913"/>
            <a:ext cx="768350" cy="366712"/>
          </a:xfrm>
          <a:prstGeom prst="rect">
            <a:avLst/>
          </a:prstGeom>
          <a:noFill/>
          <a:ln w="28575">
            <a:noFill/>
            <a:miter lim="800000"/>
            <a:headEnd type="none" w="sm" len="sm"/>
            <a:tailEnd type="none" w="lg" len="lg"/>
          </a:ln>
        </p:spPr>
        <p:txBody>
          <a:bodyPr wrap="none">
            <a:spAutoFit/>
          </a:bodyPr>
          <a:lstStyle/>
          <a:p>
            <a:r>
              <a:rPr lang="en-US" sz="1800"/>
              <a:t>Client</a:t>
            </a:r>
          </a:p>
        </p:txBody>
      </p:sp>
      <p:grpSp>
        <p:nvGrpSpPr>
          <p:cNvPr id="5" name="Group 33"/>
          <p:cNvGrpSpPr>
            <a:grpSpLocks/>
          </p:cNvGrpSpPr>
          <p:nvPr/>
        </p:nvGrpSpPr>
        <p:grpSpPr bwMode="auto">
          <a:xfrm>
            <a:off x="7170738" y="4179888"/>
            <a:ext cx="1916112" cy="773112"/>
            <a:chOff x="1961" y="2928"/>
            <a:chExt cx="832" cy="336"/>
          </a:xfrm>
        </p:grpSpPr>
        <p:sp>
          <p:nvSpPr>
            <p:cNvPr id="35875" name="Line 34"/>
            <p:cNvSpPr>
              <a:spLocks noChangeShapeType="1"/>
            </p:cNvSpPr>
            <p:nvPr/>
          </p:nvSpPr>
          <p:spPr bwMode="auto">
            <a:xfrm>
              <a:off x="2793" y="2928"/>
              <a:ext cx="0" cy="336"/>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76" name="Line 35"/>
            <p:cNvSpPr>
              <a:spLocks noChangeShapeType="1"/>
            </p:cNvSpPr>
            <p:nvPr/>
          </p:nvSpPr>
          <p:spPr bwMode="auto">
            <a:xfrm flipH="1">
              <a:off x="2075" y="2928"/>
              <a:ext cx="718" cy="0"/>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77" name="Line 36"/>
            <p:cNvSpPr>
              <a:spLocks noChangeShapeType="1"/>
            </p:cNvSpPr>
            <p:nvPr/>
          </p:nvSpPr>
          <p:spPr bwMode="auto">
            <a:xfrm flipH="1">
              <a:off x="2075" y="3264"/>
              <a:ext cx="718" cy="0"/>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78" name="Line 37"/>
            <p:cNvSpPr>
              <a:spLocks noChangeShapeType="1"/>
            </p:cNvSpPr>
            <p:nvPr/>
          </p:nvSpPr>
          <p:spPr bwMode="auto">
            <a:xfrm>
              <a:off x="2075" y="2928"/>
              <a:ext cx="0" cy="72"/>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79" name="Line 38"/>
            <p:cNvSpPr>
              <a:spLocks noChangeShapeType="1"/>
            </p:cNvSpPr>
            <p:nvPr/>
          </p:nvSpPr>
          <p:spPr bwMode="auto">
            <a:xfrm flipV="1">
              <a:off x="2075" y="3192"/>
              <a:ext cx="0" cy="72"/>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5880" name="Rectangle 39"/>
            <p:cNvSpPr>
              <a:spLocks noChangeArrowheads="1"/>
            </p:cNvSpPr>
            <p:nvPr/>
          </p:nvSpPr>
          <p:spPr bwMode="auto">
            <a:xfrm>
              <a:off x="1961" y="3000"/>
              <a:ext cx="235" cy="72"/>
            </a:xfrm>
            <a:prstGeom prst="rect">
              <a:avLst/>
            </a:prstGeom>
            <a:noFill/>
            <a:ln w="28575">
              <a:solidFill>
                <a:schemeClr val="tx1"/>
              </a:solidFill>
              <a:miter lim="800000"/>
              <a:headEnd type="none" w="sm" len="sm"/>
              <a:tailEnd type="none" w="lg" len="lg"/>
            </a:ln>
          </p:spPr>
          <p:txBody>
            <a:bodyPr wrap="none" anchor="ctr"/>
            <a:lstStyle/>
            <a:p>
              <a:endParaRPr lang="en-US"/>
            </a:p>
          </p:txBody>
        </p:sp>
        <p:sp>
          <p:nvSpPr>
            <p:cNvPr id="35881" name="Rectangle 40"/>
            <p:cNvSpPr>
              <a:spLocks noChangeArrowheads="1"/>
            </p:cNvSpPr>
            <p:nvPr/>
          </p:nvSpPr>
          <p:spPr bwMode="auto">
            <a:xfrm>
              <a:off x="1961" y="3120"/>
              <a:ext cx="235" cy="72"/>
            </a:xfrm>
            <a:prstGeom prst="rect">
              <a:avLst/>
            </a:prstGeom>
            <a:noFill/>
            <a:ln w="28575">
              <a:solidFill>
                <a:schemeClr val="tx1"/>
              </a:solidFill>
              <a:miter lim="800000"/>
              <a:headEnd type="none" w="sm" len="sm"/>
              <a:tailEnd type="none" w="lg" len="lg"/>
            </a:ln>
          </p:spPr>
          <p:txBody>
            <a:bodyPr wrap="none" anchor="ctr"/>
            <a:lstStyle/>
            <a:p>
              <a:endParaRPr lang="en-US"/>
            </a:p>
          </p:txBody>
        </p:sp>
        <p:sp>
          <p:nvSpPr>
            <p:cNvPr id="35882" name="Line 41"/>
            <p:cNvSpPr>
              <a:spLocks noChangeShapeType="1"/>
            </p:cNvSpPr>
            <p:nvPr/>
          </p:nvSpPr>
          <p:spPr bwMode="auto">
            <a:xfrm flipV="1">
              <a:off x="2075" y="3072"/>
              <a:ext cx="0" cy="48"/>
            </a:xfrm>
            <a:prstGeom prst="line">
              <a:avLst/>
            </a:prstGeom>
            <a:noFill/>
            <a:ln w="28575">
              <a:solidFill>
                <a:schemeClr val="tx1"/>
              </a:solidFill>
              <a:round/>
              <a:headEnd type="none" w="sm" len="sm"/>
              <a:tailEnd type="none" w="lg" len="lg"/>
            </a:ln>
          </p:spPr>
          <p:txBody>
            <a:bodyPr wrap="none" anchor="ctr"/>
            <a:lstStyle/>
            <a:p>
              <a:endParaRPr lang="en-US"/>
            </a:p>
          </p:txBody>
        </p:sp>
      </p:grpSp>
      <p:sp>
        <p:nvSpPr>
          <p:cNvPr id="35863" name="Text Box 42"/>
          <p:cNvSpPr txBox="1">
            <a:spLocks noChangeArrowheads="1"/>
          </p:cNvSpPr>
          <p:nvPr/>
        </p:nvSpPr>
        <p:spPr bwMode="auto">
          <a:xfrm>
            <a:off x="7712075" y="4216400"/>
            <a:ext cx="1022350" cy="366713"/>
          </a:xfrm>
          <a:prstGeom prst="rect">
            <a:avLst/>
          </a:prstGeom>
          <a:noFill/>
          <a:ln w="28575">
            <a:noFill/>
            <a:miter lim="800000"/>
            <a:headEnd type="none" w="sm" len="sm"/>
            <a:tailEnd type="none" w="lg" len="lg"/>
          </a:ln>
        </p:spPr>
        <p:txBody>
          <a:bodyPr wrap="none">
            <a:spAutoFit/>
          </a:bodyPr>
          <a:lstStyle/>
          <a:p>
            <a:r>
              <a:rPr lang="en-US" sz="1800"/>
              <a:t>Supplier</a:t>
            </a:r>
          </a:p>
        </p:txBody>
      </p:sp>
      <p:sp>
        <p:nvSpPr>
          <p:cNvPr id="35864" name="Line 43"/>
          <p:cNvSpPr>
            <a:spLocks noChangeShapeType="1"/>
          </p:cNvSpPr>
          <p:nvPr/>
        </p:nvSpPr>
        <p:spPr bwMode="auto">
          <a:xfrm>
            <a:off x="6416675" y="4606925"/>
            <a:ext cx="754063" cy="0"/>
          </a:xfrm>
          <a:prstGeom prst="line">
            <a:avLst/>
          </a:prstGeom>
          <a:noFill/>
          <a:ln w="28575">
            <a:solidFill>
              <a:schemeClr val="tx1"/>
            </a:solidFill>
            <a:prstDash val="lgDash"/>
            <a:round/>
            <a:headEnd type="none" w="sm" len="sm"/>
            <a:tailEnd type="arrow" w="med" len="med"/>
          </a:ln>
        </p:spPr>
        <p:txBody>
          <a:bodyPr wrap="none" anchor="ctr"/>
          <a:lstStyle/>
          <a:p>
            <a:endParaRPr lang="en-US"/>
          </a:p>
        </p:txBody>
      </p:sp>
      <p:sp>
        <p:nvSpPr>
          <p:cNvPr id="35865" name="Text Box 44"/>
          <p:cNvSpPr txBox="1">
            <a:spLocks noChangeArrowheads="1"/>
          </p:cNvSpPr>
          <p:nvPr/>
        </p:nvSpPr>
        <p:spPr bwMode="auto">
          <a:xfrm>
            <a:off x="152400" y="3265488"/>
            <a:ext cx="1143000" cy="412750"/>
          </a:xfrm>
          <a:prstGeom prst="rect">
            <a:avLst/>
          </a:prstGeom>
          <a:noFill/>
          <a:ln w="9525">
            <a:noFill/>
            <a:miter lim="800000"/>
            <a:headEnd/>
            <a:tailEnd/>
          </a:ln>
        </p:spPr>
        <p:txBody>
          <a:bodyPr lIns="107950" tIns="53975" rIns="107950" bIns="53975">
            <a:spAutoFit/>
          </a:bodyPr>
          <a:lstStyle/>
          <a:p>
            <a:pPr>
              <a:spcBef>
                <a:spcPct val="50000"/>
              </a:spcBef>
            </a:pPr>
            <a:r>
              <a:rPr lang="en-US" sz="2000">
                <a:solidFill>
                  <a:schemeClr val="accent2"/>
                </a:solidFill>
                <a:latin typeface="Times New Roman" charset="0"/>
              </a:rPr>
              <a:t>Class</a:t>
            </a:r>
          </a:p>
        </p:txBody>
      </p:sp>
      <p:sp>
        <p:nvSpPr>
          <p:cNvPr id="35866" name="Line 45"/>
          <p:cNvSpPr>
            <a:spLocks noChangeShapeType="1"/>
          </p:cNvSpPr>
          <p:nvPr/>
        </p:nvSpPr>
        <p:spPr bwMode="auto">
          <a:xfrm>
            <a:off x="950913" y="3522663"/>
            <a:ext cx="517525" cy="0"/>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35867" name="Text Box 46"/>
          <p:cNvSpPr txBox="1">
            <a:spLocks noChangeArrowheads="1"/>
          </p:cNvSpPr>
          <p:nvPr/>
        </p:nvSpPr>
        <p:spPr bwMode="auto">
          <a:xfrm>
            <a:off x="2443163" y="4381500"/>
            <a:ext cx="1671637" cy="717550"/>
          </a:xfrm>
          <a:prstGeom prst="rect">
            <a:avLst/>
          </a:prstGeom>
          <a:noFill/>
          <a:ln w="9525">
            <a:noFill/>
            <a:miter lim="800000"/>
            <a:headEnd/>
            <a:tailEnd/>
          </a:ln>
        </p:spPr>
        <p:txBody>
          <a:bodyPr lIns="107950" tIns="53975" rIns="107950" bIns="53975">
            <a:spAutoFit/>
          </a:bodyPr>
          <a:lstStyle/>
          <a:p>
            <a:pPr>
              <a:spcBef>
                <a:spcPct val="50000"/>
              </a:spcBef>
            </a:pPr>
            <a:r>
              <a:rPr lang="en-US" sz="2000">
                <a:solidFill>
                  <a:schemeClr val="accent2"/>
                </a:solidFill>
                <a:latin typeface="Times New Roman" charset="0"/>
              </a:rPr>
              <a:t>Dependency relationship</a:t>
            </a:r>
          </a:p>
        </p:txBody>
      </p:sp>
      <p:sp>
        <p:nvSpPr>
          <p:cNvPr id="35868" name="Text Box 47"/>
          <p:cNvSpPr txBox="1">
            <a:spLocks noChangeArrowheads="1"/>
          </p:cNvSpPr>
          <p:nvPr/>
        </p:nvSpPr>
        <p:spPr bwMode="auto">
          <a:xfrm>
            <a:off x="6411913" y="5475288"/>
            <a:ext cx="1671637" cy="717550"/>
          </a:xfrm>
          <a:prstGeom prst="rect">
            <a:avLst/>
          </a:prstGeom>
          <a:noFill/>
          <a:ln w="9525">
            <a:noFill/>
            <a:miter lim="800000"/>
            <a:headEnd/>
            <a:tailEnd/>
          </a:ln>
        </p:spPr>
        <p:txBody>
          <a:bodyPr lIns="107950" tIns="53975" rIns="107950" bIns="53975">
            <a:spAutoFit/>
          </a:bodyPr>
          <a:lstStyle/>
          <a:p>
            <a:pPr>
              <a:spcBef>
                <a:spcPct val="50000"/>
              </a:spcBef>
            </a:pPr>
            <a:r>
              <a:rPr lang="en-US" sz="2000">
                <a:solidFill>
                  <a:schemeClr val="accent2"/>
                </a:solidFill>
                <a:latin typeface="Times New Roman" charset="0"/>
              </a:rPr>
              <a:t>Dependency relationship</a:t>
            </a:r>
          </a:p>
        </p:txBody>
      </p:sp>
      <p:sp>
        <p:nvSpPr>
          <p:cNvPr id="35869" name="Line 48"/>
          <p:cNvSpPr>
            <a:spLocks noChangeShapeType="1"/>
          </p:cNvSpPr>
          <p:nvPr/>
        </p:nvSpPr>
        <p:spPr bwMode="auto">
          <a:xfrm>
            <a:off x="3276600" y="5186363"/>
            <a:ext cx="228600" cy="565150"/>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35870" name="Line 49"/>
          <p:cNvSpPr>
            <a:spLocks noChangeShapeType="1"/>
          </p:cNvSpPr>
          <p:nvPr/>
        </p:nvSpPr>
        <p:spPr bwMode="auto">
          <a:xfrm flipV="1">
            <a:off x="6637338" y="4679950"/>
            <a:ext cx="220662" cy="795338"/>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35871" name="Text Box 50"/>
          <p:cNvSpPr txBox="1">
            <a:spLocks noChangeArrowheads="1"/>
          </p:cNvSpPr>
          <p:nvPr/>
        </p:nvSpPr>
        <p:spPr bwMode="auto">
          <a:xfrm>
            <a:off x="6365875" y="3136900"/>
            <a:ext cx="1482725" cy="412750"/>
          </a:xfrm>
          <a:prstGeom prst="rect">
            <a:avLst/>
          </a:prstGeom>
          <a:noFill/>
          <a:ln w="9525">
            <a:noFill/>
            <a:miter lim="800000"/>
            <a:headEnd/>
            <a:tailEnd/>
          </a:ln>
        </p:spPr>
        <p:txBody>
          <a:bodyPr lIns="107950" tIns="53975" rIns="107950" bIns="53975">
            <a:spAutoFit/>
          </a:bodyPr>
          <a:lstStyle/>
          <a:p>
            <a:pPr>
              <a:spcBef>
                <a:spcPct val="50000"/>
              </a:spcBef>
            </a:pPr>
            <a:r>
              <a:rPr lang="en-US" sz="2000">
                <a:solidFill>
                  <a:schemeClr val="accent2"/>
                </a:solidFill>
                <a:latin typeface="Times New Roman" charset="0"/>
              </a:rPr>
              <a:t>Component</a:t>
            </a:r>
          </a:p>
        </p:txBody>
      </p:sp>
      <p:sp>
        <p:nvSpPr>
          <p:cNvPr id="35872" name="Line 51"/>
          <p:cNvSpPr>
            <a:spLocks noChangeShapeType="1"/>
          </p:cNvSpPr>
          <p:nvPr/>
        </p:nvSpPr>
        <p:spPr bwMode="auto">
          <a:xfrm flipH="1">
            <a:off x="6365875" y="3549650"/>
            <a:ext cx="492125" cy="630238"/>
          </a:xfrm>
          <a:prstGeom prst="line">
            <a:avLst/>
          </a:prstGeom>
          <a:noFill/>
          <a:ln w="28575">
            <a:solidFill>
              <a:schemeClr val="accent2"/>
            </a:solidFill>
            <a:round/>
            <a:headEnd/>
            <a:tailEnd type="triangle" w="med" len="med"/>
          </a:ln>
        </p:spPr>
        <p:txBody>
          <a:bodyPr wrap="none" lIns="107950" tIns="53975" rIns="107950" bIns="53975" anchor="ctr"/>
          <a:lstStyle/>
          <a:p>
            <a:endParaRPr lang="en-US"/>
          </a:p>
        </p:txBody>
      </p:sp>
      <p:sp>
        <p:nvSpPr>
          <p:cNvPr id="35873" name="Rectangle 52"/>
          <p:cNvSpPr>
            <a:spLocks noGrp="1" noChangeArrowheads="1"/>
          </p:cNvSpPr>
          <p:nvPr>
            <p:ph type="title"/>
          </p:nvPr>
        </p:nvSpPr>
        <p:spPr>
          <a:xfrm>
            <a:off x="457200" y="274638"/>
            <a:ext cx="7467600" cy="563562"/>
          </a:xfrm>
        </p:spPr>
        <p:txBody>
          <a:bodyPr>
            <a:normAutofit fontScale="90000"/>
          </a:bodyPr>
          <a:lstStyle/>
          <a:p>
            <a:r>
              <a:rPr lang="en-US" dirty="0" smtClean="0"/>
              <a:t>Relationships: Dependency</a:t>
            </a:r>
          </a:p>
        </p:txBody>
      </p:sp>
      <p:sp>
        <p:nvSpPr>
          <p:cNvPr id="35874" name="Rectangle 53"/>
          <p:cNvSpPr>
            <a:spLocks noGrp="1" noChangeArrowheads="1"/>
          </p:cNvSpPr>
          <p:nvPr>
            <p:ph type="body" idx="1"/>
          </p:nvPr>
        </p:nvSpPr>
        <p:spPr>
          <a:xfrm>
            <a:off x="228600" y="914400"/>
            <a:ext cx="8178800" cy="3679825"/>
          </a:xfrm>
        </p:spPr>
        <p:txBody>
          <a:bodyPr>
            <a:normAutofit/>
          </a:bodyPr>
          <a:lstStyle/>
          <a:p>
            <a:r>
              <a:rPr lang="en-US" sz="2800" dirty="0" smtClean="0">
                <a:solidFill>
                  <a:schemeClr val="tx2"/>
                </a:solidFill>
              </a:rPr>
              <a:t>A relationship between two model elements where a change in one </a:t>
            </a:r>
            <a:r>
              <a:rPr lang="en-US" sz="2800" b="1" u="sng" dirty="0" smtClean="0">
                <a:solidFill>
                  <a:schemeClr val="tx2"/>
                </a:solidFill>
              </a:rPr>
              <a:t>may</a:t>
            </a:r>
            <a:r>
              <a:rPr lang="en-US" sz="2800" dirty="0" smtClean="0">
                <a:solidFill>
                  <a:schemeClr val="tx2"/>
                </a:solidFill>
              </a:rPr>
              <a:t> cause a change in the other</a:t>
            </a:r>
          </a:p>
          <a:p>
            <a:r>
              <a:rPr lang="en-US" sz="2800" dirty="0" smtClean="0">
                <a:solidFill>
                  <a:schemeClr val="tx2"/>
                </a:solidFill>
              </a:rPr>
              <a:t>Non-structural, “using” relationship</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124200" y="6248400"/>
            <a:ext cx="2895600" cy="457200"/>
          </a:xfrm>
          <a:prstGeom prst="rect">
            <a:avLst/>
          </a:prstGeom>
          <a:noFill/>
          <a:ln w="9525">
            <a:noFill/>
            <a:miter lim="800000"/>
            <a:headEnd/>
            <a:tailEnd/>
          </a:ln>
        </p:spPr>
        <p:txBody>
          <a:bodyPr wrap="none" anchor="ctr"/>
          <a:lstStyle/>
          <a:p>
            <a:endParaRPr lang="en-US"/>
          </a:p>
        </p:txBody>
      </p:sp>
      <p:sp>
        <p:nvSpPr>
          <p:cNvPr id="36867" name="Rectangle 3"/>
          <p:cNvSpPr>
            <a:spLocks noGrp="1" noChangeArrowheads="1"/>
          </p:cNvSpPr>
          <p:nvPr>
            <p:ph type="title"/>
          </p:nvPr>
        </p:nvSpPr>
        <p:spPr/>
        <p:txBody>
          <a:bodyPr>
            <a:normAutofit/>
          </a:bodyPr>
          <a:lstStyle/>
          <a:p>
            <a:r>
              <a:rPr lang="en-US" smtClean="0"/>
              <a:t>Relationships: Generalization</a:t>
            </a:r>
          </a:p>
        </p:txBody>
      </p:sp>
      <p:sp>
        <p:nvSpPr>
          <p:cNvPr id="36868" name="Rectangle 4"/>
          <p:cNvSpPr>
            <a:spLocks noGrp="1" noChangeArrowheads="1"/>
          </p:cNvSpPr>
          <p:nvPr>
            <p:ph type="body" idx="1"/>
          </p:nvPr>
        </p:nvSpPr>
        <p:spPr>
          <a:xfrm>
            <a:off x="457200" y="1600200"/>
            <a:ext cx="8382000" cy="4525963"/>
          </a:xfrm>
        </p:spPr>
        <p:txBody>
          <a:bodyPr>
            <a:normAutofit lnSpcReduction="10000"/>
          </a:bodyPr>
          <a:lstStyle/>
          <a:p>
            <a:r>
              <a:rPr lang="en-US" dirty="0" smtClean="0">
                <a:solidFill>
                  <a:schemeClr val="tx2"/>
                </a:solidFill>
              </a:rPr>
              <a:t>A relationship among classes where one class shares the structure and/or behavior of one or more classes</a:t>
            </a:r>
          </a:p>
          <a:p>
            <a:r>
              <a:rPr lang="en-US" dirty="0" smtClean="0">
                <a:solidFill>
                  <a:schemeClr val="tx2"/>
                </a:solidFill>
              </a:rPr>
              <a:t>Defines a hierarchy of abstractions in which a subclass inherits from one or more super classes</a:t>
            </a:r>
          </a:p>
          <a:p>
            <a:pPr lvl="1"/>
            <a:r>
              <a:rPr lang="en-US" dirty="0" smtClean="0">
                <a:solidFill>
                  <a:schemeClr val="tx2"/>
                </a:solidFill>
              </a:rPr>
              <a:t>Single inheritance</a:t>
            </a:r>
          </a:p>
          <a:p>
            <a:pPr lvl="1"/>
            <a:r>
              <a:rPr lang="en-US" dirty="0" smtClean="0">
                <a:solidFill>
                  <a:schemeClr val="tx2"/>
                </a:solidFill>
              </a:rPr>
              <a:t>Multiple inheritance</a:t>
            </a:r>
          </a:p>
          <a:p>
            <a:r>
              <a:rPr lang="en-US" dirty="0" smtClean="0">
                <a:solidFill>
                  <a:schemeClr val="tx2"/>
                </a:solidFill>
              </a:rPr>
              <a:t>Generalization is an “is-a-kind of” relationship</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Slide Number Placeholder 3"/>
          <p:cNvSpPr>
            <a:spLocks noGrp="1"/>
          </p:cNvSpPr>
          <p:nvPr>
            <p:ph type="sldNum" sz="quarter" idx="10"/>
          </p:nvPr>
        </p:nvSpPr>
        <p:spPr>
          <a:noFill/>
        </p:spPr>
        <p:txBody>
          <a:bodyPr/>
          <a:lstStyle/>
          <a:p>
            <a:fld id="{4552D369-FF79-4A64-9E48-E747ABA4E6E0}" type="slidenum">
              <a:rPr lang="en-US" smtClean="0"/>
              <a:pPr/>
              <a:t>55</a:t>
            </a:fld>
            <a:endParaRPr lang="en-US" smtClean="0"/>
          </a:p>
        </p:txBody>
      </p:sp>
      <p:sp>
        <p:nvSpPr>
          <p:cNvPr id="49155" name="Rectangle 2"/>
          <p:cNvSpPr>
            <a:spLocks noGrp="1" noChangeArrowheads="1"/>
          </p:cNvSpPr>
          <p:nvPr>
            <p:ph type="title"/>
          </p:nvPr>
        </p:nvSpPr>
        <p:spPr/>
        <p:txBody>
          <a:bodyPr>
            <a:normAutofit/>
          </a:bodyPr>
          <a:lstStyle/>
          <a:p>
            <a:r>
              <a:rPr lang="en-US" smtClean="0"/>
              <a:t>Generalization/Specialization</a:t>
            </a:r>
          </a:p>
        </p:txBody>
      </p:sp>
      <p:sp>
        <p:nvSpPr>
          <p:cNvPr id="394243" name="Rectangle 3"/>
          <p:cNvSpPr>
            <a:spLocks noGrp="1" noChangeArrowheads="1"/>
          </p:cNvSpPr>
          <p:nvPr>
            <p:ph type="body" idx="1"/>
          </p:nvPr>
        </p:nvSpPr>
        <p:spPr/>
        <p:txBody>
          <a:bodyPr/>
          <a:lstStyle/>
          <a:p>
            <a:pPr algn="just">
              <a:lnSpc>
                <a:spcPct val="80000"/>
              </a:lnSpc>
            </a:pPr>
            <a:r>
              <a:rPr lang="en-US" sz="2400" dirty="0" smtClean="0">
                <a:solidFill>
                  <a:schemeClr val="tx2"/>
                </a:solidFill>
              </a:rPr>
              <a:t>Subclass, </a:t>
            </a:r>
            <a:r>
              <a:rPr lang="en-US" sz="2400" dirty="0" err="1" smtClean="0">
                <a:solidFill>
                  <a:schemeClr val="tx2"/>
                </a:solidFill>
              </a:rPr>
              <a:t>superclass</a:t>
            </a:r>
            <a:endParaRPr lang="en-US" sz="2400" dirty="0" smtClean="0">
              <a:solidFill>
                <a:schemeClr val="tx2"/>
              </a:solidFill>
            </a:endParaRPr>
          </a:p>
          <a:p>
            <a:pPr lvl="1" algn="just">
              <a:lnSpc>
                <a:spcPct val="80000"/>
              </a:lnSpc>
              <a:buFont typeface="Monotype Sorts" pitchFamily="2" charset="2"/>
              <a:buNone/>
            </a:pPr>
            <a:r>
              <a:rPr lang="en-US" sz="2000" dirty="0" smtClean="0">
                <a:solidFill>
                  <a:schemeClr val="tx2"/>
                </a:solidFill>
              </a:rPr>
              <a:t>similar to subtype/</a:t>
            </a:r>
            <a:r>
              <a:rPr lang="en-US" sz="2000" dirty="0" err="1" smtClean="0">
                <a:solidFill>
                  <a:schemeClr val="tx2"/>
                </a:solidFill>
              </a:rPr>
              <a:t>supertype</a:t>
            </a:r>
            <a:r>
              <a:rPr lang="en-US" sz="2000" dirty="0" smtClean="0">
                <a:solidFill>
                  <a:schemeClr val="tx2"/>
                </a:solidFill>
              </a:rPr>
              <a:t> in EER</a:t>
            </a:r>
          </a:p>
          <a:p>
            <a:pPr algn="just">
              <a:lnSpc>
                <a:spcPct val="80000"/>
              </a:lnSpc>
            </a:pPr>
            <a:r>
              <a:rPr lang="en-US" sz="2400" dirty="0" smtClean="0">
                <a:solidFill>
                  <a:schemeClr val="tx2"/>
                </a:solidFill>
              </a:rPr>
              <a:t>Common attributes, relationships, and</a:t>
            </a:r>
            <a:r>
              <a:rPr lang="en-US" sz="2400" b="1" i="1" dirty="0" smtClean="0">
                <a:solidFill>
                  <a:schemeClr val="tx2"/>
                </a:solidFill>
              </a:rPr>
              <a:t> operations</a:t>
            </a:r>
          </a:p>
          <a:p>
            <a:pPr algn="just">
              <a:lnSpc>
                <a:spcPct val="80000"/>
              </a:lnSpc>
            </a:pPr>
            <a:r>
              <a:rPr lang="en-US" sz="2400" dirty="0" smtClean="0">
                <a:solidFill>
                  <a:schemeClr val="tx2"/>
                </a:solidFill>
              </a:rPr>
              <a:t>Disjoint vs. Overlapping</a:t>
            </a:r>
          </a:p>
          <a:p>
            <a:pPr algn="just">
              <a:lnSpc>
                <a:spcPct val="80000"/>
              </a:lnSpc>
            </a:pPr>
            <a:r>
              <a:rPr lang="en-US" sz="2400" dirty="0" smtClean="0">
                <a:solidFill>
                  <a:schemeClr val="tx2"/>
                </a:solidFill>
              </a:rPr>
              <a:t>Complete (total specialization) vs. incomplete (partial specialization)</a:t>
            </a:r>
          </a:p>
          <a:p>
            <a:pPr algn="just">
              <a:lnSpc>
                <a:spcPct val="80000"/>
              </a:lnSpc>
            </a:pPr>
            <a:r>
              <a:rPr lang="en-US" sz="2400" dirty="0" smtClean="0">
                <a:solidFill>
                  <a:schemeClr val="tx2"/>
                </a:solidFill>
              </a:rPr>
              <a:t>Abstract Class: no direct instances possible, but subclasses may have direct instances</a:t>
            </a:r>
          </a:p>
          <a:p>
            <a:pPr algn="just">
              <a:lnSpc>
                <a:spcPct val="80000"/>
              </a:lnSpc>
            </a:pPr>
            <a:r>
              <a:rPr lang="en-US" sz="2400" dirty="0" smtClean="0">
                <a:solidFill>
                  <a:schemeClr val="tx2"/>
                </a:solidFill>
              </a:rPr>
              <a:t>Concrete Class: direct instances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4243">
                                            <p:txEl>
                                              <p:pRg st="0" end="0"/>
                                            </p:txEl>
                                          </p:spTgt>
                                        </p:tgtEl>
                                        <p:attrNameLst>
                                          <p:attrName>style.visibility</p:attrName>
                                        </p:attrNameLst>
                                      </p:cBhvr>
                                      <p:to>
                                        <p:strVal val="visible"/>
                                      </p:to>
                                    </p:set>
                                    <p:animEffect transition="in" filter="checkerboard(across)">
                                      <p:cBhvr>
                                        <p:cTn id="7" dur="500"/>
                                        <p:tgtEl>
                                          <p:spTgt spid="394243">
                                            <p:txEl>
                                              <p:pRg st="0" end="0"/>
                                            </p:txEl>
                                          </p:spTgt>
                                        </p:tgtEl>
                                      </p:cBhvr>
                                    </p:animEffect>
                                  </p:childTnLst>
                                  <p:subTnLst>
                                    <p:animClr>
                                      <p:cBhvr override="childStyle">
                                        <p:cTn dur="1" fill="hold" display="0" masterRel="nextClick" afterEffect="1"/>
                                        <p:tgtEl>
                                          <p:spTgt spid="394243">
                                            <p:txEl>
                                              <p:pRg st="0" end="0"/>
                                            </p:txEl>
                                          </p:spTgt>
                                        </p:tgtEl>
                                        <p:attrNameLst>
                                          <p:attrName>ppt_c</p:attrName>
                                        </p:attrNameLst>
                                      </p:cBhvr>
                                      <p:to>
                                        <a:schemeClr val="accent1"/>
                                      </p:to>
                                    </p:animClr>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94243">
                                            <p:txEl>
                                              <p:pRg st="1" end="1"/>
                                            </p:txEl>
                                          </p:spTgt>
                                        </p:tgtEl>
                                        <p:attrNameLst>
                                          <p:attrName>style.visibility</p:attrName>
                                        </p:attrNameLst>
                                      </p:cBhvr>
                                      <p:to>
                                        <p:strVal val="visible"/>
                                      </p:to>
                                    </p:set>
                                    <p:animEffect transition="in" filter="checkerboard(across)">
                                      <p:cBhvr>
                                        <p:cTn id="12" dur="500"/>
                                        <p:tgtEl>
                                          <p:spTgt spid="394243">
                                            <p:txEl>
                                              <p:pRg st="1" end="1"/>
                                            </p:txEl>
                                          </p:spTgt>
                                        </p:tgtEl>
                                      </p:cBhvr>
                                    </p:animEffect>
                                  </p:childTnLst>
                                  <p:subTnLst>
                                    <p:animClr>
                                      <p:cBhvr override="childStyle">
                                        <p:cTn dur="1" fill="hold" display="0" masterRel="nextClick" afterEffect="1"/>
                                        <p:tgtEl>
                                          <p:spTgt spid="394243">
                                            <p:txEl>
                                              <p:pRg st="1" end="1"/>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94243">
                                            <p:txEl>
                                              <p:pRg st="2" end="2"/>
                                            </p:txEl>
                                          </p:spTgt>
                                        </p:tgtEl>
                                        <p:attrNameLst>
                                          <p:attrName>style.visibility</p:attrName>
                                        </p:attrNameLst>
                                      </p:cBhvr>
                                      <p:to>
                                        <p:strVal val="visible"/>
                                      </p:to>
                                    </p:set>
                                    <p:animEffect transition="in" filter="checkerboard(across)">
                                      <p:cBhvr>
                                        <p:cTn id="17" dur="500"/>
                                        <p:tgtEl>
                                          <p:spTgt spid="394243">
                                            <p:txEl>
                                              <p:pRg st="2" end="2"/>
                                            </p:txEl>
                                          </p:spTgt>
                                        </p:tgtEl>
                                      </p:cBhvr>
                                    </p:animEffect>
                                  </p:childTnLst>
                                  <p:subTnLst>
                                    <p:animClr>
                                      <p:cBhvr override="childStyle">
                                        <p:cTn dur="1" fill="hold" display="0" masterRel="nextClick" afterEffect="1"/>
                                        <p:tgtEl>
                                          <p:spTgt spid="394243">
                                            <p:txEl>
                                              <p:pRg st="2" end="2"/>
                                            </p:txEl>
                                          </p:spTgt>
                                        </p:tgtEl>
                                        <p:attrNameLst>
                                          <p:attrName>ppt_c</p:attrName>
                                        </p:attrNameLst>
                                      </p:cBhvr>
                                      <p:to>
                                        <a:schemeClr val="accent1"/>
                                      </p:to>
                                    </p:animClr>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94243">
                                            <p:txEl>
                                              <p:pRg st="3" end="3"/>
                                            </p:txEl>
                                          </p:spTgt>
                                        </p:tgtEl>
                                        <p:attrNameLst>
                                          <p:attrName>style.visibility</p:attrName>
                                        </p:attrNameLst>
                                      </p:cBhvr>
                                      <p:to>
                                        <p:strVal val="visible"/>
                                      </p:to>
                                    </p:set>
                                    <p:animEffect transition="in" filter="checkerboard(across)">
                                      <p:cBhvr>
                                        <p:cTn id="22" dur="500"/>
                                        <p:tgtEl>
                                          <p:spTgt spid="394243">
                                            <p:txEl>
                                              <p:pRg st="3" end="3"/>
                                            </p:txEl>
                                          </p:spTgt>
                                        </p:tgtEl>
                                      </p:cBhvr>
                                    </p:animEffect>
                                  </p:childTnLst>
                                  <p:subTnLst>
                                    <p:animClr>
                                      <p:cBhvr override="childStyle">
                                        <p:cTn dur="1" fill="hold" display="0" masterRel="nextClick" afterEffect="1"/>
                                        <p:tgtEl>
                                          <p:spTgt spid="394243">
                                            <p:txEl>
                                              <p:pRg st="3" end="3"/>
                                            </p:txEl>
                                          </p:spTgt>
                                        </p:tgtEl>
                                        <p:attrNameLst>
                                          <p:attrName>ppt_c</p:attrName>
                                        </p:attrNameLst>
                                      </p:cBhvr>
                                      <p:to>
                                        <a:schemeClr val="accent1"/>
                                      </p:to>
                                    </p:animClr>
                                  </p:sub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94243">
                                            <p:txEl>
                                              <p:pRg st="4" end="4"/>
                                            </p:txEl>
                                          </p:spTgt>
                                        </p:tgtEl>
                                        <p:attrNameLst>
                                          <p:attrName>style.visibility</p:attrName>
                                        </p:attrNameLst>
                                      </p:cBhvr>
                                      <p:to>
                                        <p:strVal val="visible"/>
                                      </p:to>
                                    </p:set>
                                    <p:animEffect transition="in" filter="checkerboard(across)">
                                      <p:cBhvr>
                                        <p:cTn id="27" dur="500"/>
                                        <p:tgtEl>
                                          <p:spTgt spid="394243">
                                            <p:txEl>
                                              <p:pRg st="4" end="4"/>
                                            </p:txEl>
                                          </p:spTgt>
                                        </p:tgtEl>
                                      </p:cBhvr>
                                    </p:animEffect>
                                  </p:childTnLst>
                                  <p:subTnLst>
                                    <p:animClr>
                                      <p:cBhvr override="childStyle">
                                        <p:cTn dur="1" fill="hold" display="0" masterRel="nextClick" afterEffect="1"/>
                                        <p:tgtEl>
                                          <p:spTgt spid="394243">
                                            <p:txEl>
                                              <p:pRg st="4" end="4"/>
                                            </p:txEl>
                                          </p:spTgt>
                                        </p:tgtEl>
                                        <p:attrNameLst>
                                          <p:attrName>ppt_c</p:attrName>
                                        </p:attrNameLst>
                                      </p:cBhvr>
                                      <p:to>
                                        <a:schemeClr val="accent1"/>
                                      </p:to>
                                    </p:animClr>
                                  </p:sub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94243">
                                            <p:txEl>
                                              <p:pRg st="5" end="5"/>
                                            </p:txEl>
                                          </p:spTgt>
                                        </p:tgtEl>
                                        <p:attrNameLst>
                                          <p:attrName>style.visibility</p:attrName>
                                        </p:attrNameLst>
                                      </p:cBhvr>
                                      <p:to>
                                        <p:strVal val="visible"/>
                                      </p:to>
                                    </p:set>
                                    <p:animEffect transition="in" filter="checkerboard(across)">
                                      <p:cBhvr>
                                        <p:cTn id="32" dur="500"/>
                                        <p:tgtEl>
                                          <p:spTgt spid="394243">
                                            <p:txEl>
                                              <p:pRg st="5" end="5"/>
                                            </p:txEl>
                                          </p:spTgt>
                                        </p:tgtEl>
                                      </p:cBhvr>
                                    </p:animEffect>
                                  </p:childTnLst>
                                  <p:subTnLst>
                                    <p:animClr>
                                      <p:cBhvr override="childStyle">
                                        <p:cTn dur="1" fill="hold" display="0" masterRel="nextClick" afterEffect="1"/>
                                        <p:tgtEl>
                                          <p:spTgt spid="394243">
                                            <p:txEl>
                                              <p:pRg st="5" end="5"/>
                                            </p:txEl>
                                          </p:spTgt>
                                        </p:tgtEl>
                                        <p:attrNameLst>
                                          <p:attrName>ppt_c</p:attrName>
                                        </p:attrNameLst>
                                      </p:cBhvr>
                                      <p:to>
                                        <a:schemeClr val="accent1"/>
                                      </p:to>
                                    </p:animClr>
                                  </p:sub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94243">
                                            <p:txEl>
                                              <p:pRg st="6" end="6"/>
                                            </p:txEl>
                                          </p:spTgt>
                                        </p:tgtEl>
                                        <p:attrNameLst>
                                          <p:attrName>style.visibility</p:attrName>
                                        </p:attrNameLst>
                                      </p:cBhvr>
                                      <p:to>
                                        <p:strVal val="visible"/>
                                      </p:to>
                                    </p:set>
                                    <p:animEffect transition="in" filter="checkerboard(across)">
                                      <p:cBhvr>
                                        <p:cTn id="37" dur="500"/>
                                        <p:tgtEl>
                                          <p:spTgt spid="394243">
                                            <p:txEl>
                                              <p:pRg st="6" end="6"/>
                                            </p:txEl>
                                          </p:spTgt>
                                        </p:tgtEl>
                                      </p:cBhvr>
                                    </p:animEffect>
                                  </p:childTnLst>
                                  <p:subTnLst>
                                    <p:animClr>
                                      <p:cBhvr override="childStyle">
                                        <p:cTn dur="1" fill="hold" display="0" masterRel="nextClick" afterEffect="1"/>
                                        <p:tgtEl>
                                          <p:spTgt spid="394243">
                                            <p:txEl>
                                              <p:pRg st="6" end="6"/>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build="p" bldLvl="2"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a:t>
            </a:r>
            <a:endParaRPr lang="en-IN" dirty="0"/>
          </a:p>
        </p:txBody>
      </p:sp>
      <p:sp>
        <p:nvSpPr>
          <p:cNvPr id="3" name="Content Placeholder 2"/>
          <p:cNvSpPr>
            <a:spLocks noGrp="1"/>
          </p:cNvSpPr>
          <p:nvPr>
            <p:ph idx="1"/>
          </p:nvPr>
        </p:nvSpPr>
        <p:spPr/>
        <p:txBody>
          <a:bodyPr>
            <a:normAutofit/>
          </a:bodyPr>
          <a:lstStyle/>
          <a:p>
            <a:r>
              <a:rPr lang="en-US" dirty="0" smtClean="0"/>
              <a:t>A constraint is a Boolean condition involving model elements such as objects, classes, link, attribute ,association </a:t>
            </a:r>
            <a:r>
              <a:rPr lang="en-US" dirty="0" smtClean="0"/>
              <a:t>and generalization </a:t>
            </a:r>
            <a:r>
              <a:rPr lang="en-US" dirty="0" smtClean="0"/>
              <a:t>set.</a:t>
            </a:r>
            <a:r>
              <a:rPr lang="en-US" dirty="0" smtClean="0"/>
              <a:t> A constraint </a:t>
            </a:r>
            <a:r>
              <a:rPr lang="en-US" dirty="0" smtClean="0"/>
              <a:t>restrict the values that </a:t>
            </a:r>
            <a:r>
              <a:rPr lang="en-US" dirty="0" smtClean="0"/>
              <a:t>elements </a:t>
            </a:r>
            <a:r>
              <a:rPr lang="en-US" dirty="0" smtClean="0"/>
              <a:t>can assume.</a:t>
            </a:r>
            <a:endParaRPr lang="en-US" dirty="0" smtClean="0"/>
          </a:p>
          <a:p>
            <a:r>
              <a:rPr lang="en-US" dirty="0" smtClean="0"/>
              <a:t>Constraints </a:t>
            </a:r>
            <a:r>
              <a:rPr lang="en-US" dirty="0" smtClean="0"/>
              <a:t>on objects</a:t>
            </a:r>
          </a:p>
          <a:p>
            <a:r>
              <a:rPr lang="en-US" dirty="0" smtClean="0"/>
              <a:t>Constraints on generalization set</a:t>
            </a:r>
          </a:p>
          <a:p>
            <a:r>
              <a:rPr lang="en-US" dirty="0" smtClean="0"/>
              <a:t>Constraints on </a:t>
            </a:r>
            <a:r>
              <a:rPr lang="en-US" dirty="0" smtClean="0"/>
              <a:t>links</a:t>
            </a:r>
            <a:endParaRPr lang="en-US" dirty="0" smtClean="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685800" y="533400"/>
            <a:ext cx="7772400" cy="1143000"/>
          </a:xfrm>
        </p:spPr>
        <p:txBody>
          <a:bodyPr/>
          <a:lstStyle/>
          <a:p>
            <a:r>
              <a:rPr lang="en-US" b="1" u="sng"/>
              <a:t>Inheritance</a:t>
            </a:r>
          </a:p>
        </p:txBody>
      </p:sp>
      <p:sp>
        <p:nvSpPr>
          <p:cNvPr id="13315" name="Rectangle 3"/>
          <p:cNvSpPr>
            <a:spLocks noGrp="1" noChangeArrowheads="1"/>
          </p:cNvSpPr>
          <p:nvPr>
            <p:ph type="subTitle" idx="1"/>
          </p:nvPr>
        </p:nvSpPr>
        <p:spPr>
          <a:xfrm>
            <a:off x="1219200" y="1600200"/>
            <a:ext cx="6400800" cy="3962400"/>
          </a:xfrm>
        </p:spPr>
        <p:txBody>
          <a:bodyPr/>
          <a:lstStyle/>
          <a:p>
            <a:pPr algn="l"/>
            <a:r>
              <a:rPr lang="en-US" dirty="0">
                <a:solidFill>
                  <a:schemeClr val="tx2"/>
                </a:solidFill>
              </a:rPr>
              <a:t> One class inherit the property </a:t>
            </a:r>
          </a:p>
          <a:p>
            <a:pPr algn="l"/>
            <a:r>
              <a:rPr lang="en-US" dirty="0">
                <a:solidFill>
                  <a:schemeClr val="tx2"/>
                </a:solidFill>
              </a:rPr>
              <a:t>  of   another class</a:t>
            </a:r>
          </a:p>
        </p:txBody>
      </p:sp>
      <p:sp>
        <p:nvSpPr>
          <p:cNvPr id="13316" name="Rectangle 4"/>
          <p:cNvSpPr>
            <a:spLocks noChangeArrowheads="1"/>
          </p:cNvSpPr>
          <p:nvPr/>
        </p:nvSpPr>
        <p:spPr bwMode="auto">
          <a:xfrm>
            <a:off x="2667000" y="3276600"/>
            <a:ext cx="27432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Main Class</a:t>
            </a:r>
          </a:p>
        </p:txBody>
      </p:sp>
      <p:sp>
        <p:nvSpPr>
          <p:cNvPr id="13317" name="Rectangle 5"/>
          <p:cNvSpPr>
            <a:spLocks noChangeArrowheads="1"/>
          </p:cNvSpPr>
          <p:nvPr/>
        </p:nvSpPr>
        <p:spPr bwMode="auto">
          <a:xfrm>
            <a:off x="2667000" y="4800600"/>
            <a:ext cx="27432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a:t>Sub Class</a:t>
            </a:r>
          </a:p>
        </p:txBody>
      </p:sp>
      <p:sp>
        <p:nvSpPr>
          <p:cNvPr id="13318" name="Line 6"/>
          <p:cNvSpPr>
            <a:spLocks noChangeShapeType="1"/>
          </p:cNvSpPr>
          <p:nvPr/>
        </p:nvSpPr>
        <p:spPr bwMode="auto">
          <a:xfrm>
            <a:off x="3962400" y="3962400"/>
            <a:ext cx="0" cy="838200"/>
          </a:xfrm>
          <a:prstGeom prst="line">
            <a:avLst/>
          </a:prstGeom>
          <a:noFill/>
          <a:ln w="9525">
            <a:solidFill>
              <a:schemeClr val="tx1"/>
            </a:solidFill>
            <a:miter lim="800000"/>
            <a:headEnd/>
            <a:tailEnd/>
          </a:ln>
          <a:effectLst/>
        </p:spPr>
        <p:txBody>
          <a:bodyPr wrap="none"/>
          <a:lstStyle/>
          <a:p>
            <a:endParaRPr lang="en-US"/>
          </a:p>
        </p:txBody>
      </p:sp>
      <p:sp>
        <p:nvSpPr>
          <p:cNvPr id="13320" name="Text Box 8"/>
          <p:cNvSpPr txBox="1">
            <a:spLocks noChangeArrowheads="1"/>
          </p:cNvSpPr>
          <p:nvPr/>
        </p:nvSpPr>
        <p:spPr bwMode="auto">
          <a:xfrm>
            <a:off x="6308725" y="3317875"/>
            <a:ext cx="1512888" cy="457200"/>
          </a:xfrm>
          <a:prstGeom prst="rect">
            <a:avLst/>
          </a:prstGeom>
          <a:noFill/>
          <a:ln w="9525">
            <a:noFill/>
            <a:miter lim="800000"/>
            <a:headEnd/>
            <a:tailEnd/>
          </a:ln>
          <a:effectLst/>
        </p:spPr>
        <p:txBody>
          <a:bodyPr wrap="none">
            <a:spAutoFit/>
          </a:bodyPr>
          <a:lstStyle/>
          <a:p>
            <a:r>
              <a:rPr lang="en-US"/>
              <a:t>Base Class</a:t>
            </a:r>
          </a:p>
        </p:txBody>
      </p:sp>
      <p:sp>
        <p:nvSpPr>
          <p:cNvPr id="13321" name="Text Box 9"/>
          <p:cNvSpPr txBox="1">
            <a:spLocks noChangeArrowheads="1"/>
          </p:cNvSpPr>
          <p:nvPr/>
        </p:nvSpPr>
        <p:spPr bwMode="auto">
          <a:xfrm>
            <a:off x="6477000" y="4876800"/>
            <a:ext cx="1901825" cy="457200"/>
          </a:xfrm>
          <a:prstGeom prst="rect">
            <a:avLst/>
          </a:prstGeom>
          <a:noFill/>
          <a:ln w="9525">
            <a:noFill/>
            <a:miter lim="800000"/>
            <a:headEnd/>
            <a:tailEnd/>
          </a:ln>
          <a:effectLst/>
        </p:spPr>
        <p:txBody>
          <a:bodyPr>
            <a:spAutoFit/>
          </a:bodyPr>
          <a:lstStyle/>
          <a:p>
            <a:r>
              <a:rPr lang="en-US"/>
              <a:t>Derived Class</a:t>
            </a:r>
          </a:p>
        </p:txBody>
      </p:sp>
      <p:sp>
        <p:nvSpPr>
          <p:cNvPr id="13323" name="Line 11"/>
          <p:cNvSpPr>
            <a:spLocks noChangeShapeType="1"/>
          </p:cNvSpPr>
          <p:nvPr/>
        </p:nvSpPr>
        <p:spPr bwMode="auto">
          <a:xfrm>
            <a:off x="5410200" y="5105400"/>
            <a:ext cx="914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13324" name="Line 12"/>
          <p:cNvSpPr>
            <a:spLocks noChangeShapeType="1"/>
          </p:cNvSpPr>
          <p:nvPr/>
        </p:nvSpPr>
        <p:spPr bwMode="auto">
          <a:xfrm>
            <a:off x="5410200" y="3505200"/>
            <a:ext cx="762000" cy="0"/>
          </a:xfrm>
          <a:prstGeom prst="line">
            <a:avLst/>
          </a:prstGeom>
          <a:noFill/>
          <a:ln w="9525">
            <a:solidFill>
              <a:schemeClr val="tx1"/>
            </a:solidFill>
            <a:miter lim="800000"/>
            <a:headEnd/>
            <a:tailEnd type="triangle" w="med" len="med"/>
          </a:ln>
          <a:effectLst/>
        </p:spPr>
        <p:txBody>
          <a:bodyPr wrap="none"/>
          <a:lstStyle/>
          <a:p>
            <a:endParaRPr 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rmAutofit fontScale="90000"/>
          </a:bodyPr>
          <a:lstStyle/>
          <a:p>
            <a:r>
              <a:rPr lang="en-US" b="1" dirty="0" smtClean="0"/>
              <a:t>Inheritance</a:t>
            </a:r>
            <a:endParaRPr lang="en-US" dirty="0"/>
          </a:p>
        </p:txBody>
      </p:sp>
      <p:sp>
        <p:nvSpPr>
          <p:cNvPr id="3" name="Content Placeholder 2"/>
          <p:cNvSpPr>
            <a:spLocks noGrp="1"/>
          </p:cNvSpPr>
          <p:nvPr>
            <p:ph idx="1"/>
          </p:nvPr>
        </p:nvSpPr>
        <p:spPr>
          <a:xfrm>
            <a:off x="152400" y="1066800"/>
            <a:ext cx="8534400" cy="5562600"/>
          </a:xfrm>
        </p:spPr>
        <p:txBody>
          <a:bodyPr>
            <a:normAutofit fontScale="85000" lnSpcReduction="10000"/>
          </a:bodyPr>
          <a:lstStyle/>
          <a:p>
            <a:pPr algn="just">
              <a:buNone/>
            </a:pPr>
            <a:r>
              <a:rPr lang="en-US" dirty="0" smtClean="0"/>
              <a:t>Inheritance is a way to form new classes using classes that have already been defined. Inheritance is intended to help reuse existing code with little or no modification. The new classes, known as derived classes (or child classes or sub classes), inherit attributes and behavior of the pre-existing classes, which are referred to as base classes (or parent classes or super classes) as shown in Figure below . The inheritance relationship of sub- and super classes gives rise to a hierarchy.</a:t>
            </a:r>
          </a:p>
          <a:p>
            <a:pPr>
              <a:buNone/>
            </a:pPr>
            <a:r>
              <a:rPr lang="en-US" dirty="0" smtClean="0"/>
              <a:t>Inheritance is a “is-a” relationship between two classes. For example, Student is a Person; Chair is Furniture; Parrot is a Bird etc. in all these examples, first class (i.e. Student, Chair, Parrot) inherits properties from the second class (i.e. Person, Furniture, Bird).</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ctrTitle"/>
          </p:nvPr>
        </p:nvSpPr>
        <p:spPr>
          <a:xfrm>
            <a:off x="685800" y="533400"/>
            <a:ext cx="7772400" cy="1143000"/>
          </a:xfrm>
        </p:spPr>
        <p:txBody>
          <a:bodyPr>
            <a:normAutofit/>
          </a:bodyPr>
          <a:lstStyle/>
          <a:p>
            <a:r>
              <a:rPr lang="en-US" b="1" u="sng">
                <a:solidFill>
                  <a:srgbClr val="FFFF00"/>
                </a:solidFill>
              </a:rPr>
              <a:t>Example of Inheritance</a:t>
            </a:r>
          </a:p>
        </p:txBody>
      </p:sp>
      <p:sp>
        <p:nvSpPr>
          <p:cNvPr id="1036" name="Rectangle 12"/>
          <p:cNvSpPr>
            <a:spLocks noChangeArrowheads="1"/>
          </p:cNvSpPr>
          <p:nvPr/>
        </p:nvSpPr>
        <p:spPr bwMode="auto">
          <a:xfrm>
            <a:off x="3581400" y="2133600"/>
            <a:ext cx="2362200" cy="762000"/>
          </a:xfrm>
          <a:prstGeom prst="rect">
            <a:avLst/>
          </a:prstGeom>
          <a:solidFill>
            <a:schemeClr val="bg2"/>
          </a:solidFill>
          <a:ln w="9525">
            <a:solidFill>
              <a:schemeClr val="tx1"/>
            </a:solidFill>
            <a:miter lim="800000"/>
            <a:headEnd/>
            <a:tailEnd/>
          </a:ln>
          <a:effectLst/>
        </p:spPr>
        <p:txBody>
          <a:bodyPr wrap="none" anchor="ctr"/>
          <a:lstStyle/>
          <a:p>
            <a:pPr algn="ctr"/>
            <a:endParaRPr lang="en-US"/>
          </a:p>
        </p:txBody>
      </p:sp>
      <p:sp>
        <p:nvSpPr>
          <p:cNvPr id="1038" name="Rectangle 14"/>
          <p:cNvSpPr>
            <a:spLocks noChangeArrowheads="1"/>
          </p:cNvSpPr>
          <p:nvPr/>
        </p:nvSpPr>
        <p:spPr bwMode="auto">
          <a:xfrm>
            <a:off x="228600" y="4953000"/>
            <a:ext cx="1676400" cy="838200"/>
          </a:xfrm>
          <a:prstGeom prst="rect">
            <a:avLst/>
          </a:prstGeom>
          <a:solidFill>
            <a:schemeClr val="bg2"/>
          </a:solidFill>
          <a:ln w="9525">
            <a:solidFill>
              <a:schemeClr val="tx1"/>
            </a:solidFill>
            <a:miter lim="800000"/>
            <a:headEnd/>
            <a:tailEnd/>
          </a:ln>
          <a:effectLst/>
        </p:spPr>
        <p:txBody>
          <a:bodyPr wrap="none" anchor="ctr"/>
          <a:lstStyle/>
          <a:p>
            <a:pPr algn="ctr"/>
            <a:r>
              <a:rPr lang="en-US"/>
              <a:t>Child</a:t>
            </a:r>
          </a:p>
        </p:txBody>
      </p:sp>
      <p:sp>
        <p:nvSpPr>
          <p:cNvPr id="1039" name="Rectangle 15"/>
          <p:cNvSpPr>
            <a:spLocks noChangeArrowheads="1"/>
          </p:cNvSpPr>
          <p:nvPr/>
        </p:nvSpPr>
        <p:spPr bwMode="auto">
          <a:xfrm>
            <a:off x="2362200" y="4953000"/>
            <a:ext cx="1676400" cy="838200"/>
          </a:xfrm>
          <a:prstGeom prst="rect">
            <a:avLst/>
          </a:prstGeom>
          <a:solidFill>
            <a:schemeClr val="bg2"/>
          </a:solidFill>
          <a:ln w="9525">
            <a:solidFill>
              <a:schemeClr val="tx1"/>
            </a:solidFill>
            <a:miter lim="800000"/>
            <a:headEnd/>
            <a:tailEnd/>
          </a:ln>
          <a:effectLst/>
        </p:spPr>
        <p:txBody>
          <a:bodyPr wrap="none" anchor="ctr"/>
          <a:lstStyle/>
          <a:p>
            <a:pPr algn="ctr"/>
            <a:r>
              <a:rPr lang="en-US"/>
              <a:t>Child</a:t>
            </a:r>
          </a:p>
        </p:txBody>
      </p:sp>
      <p:sp>
        <p:nvSpPr>
          <p:cNvPr id="1040" name="Rectangle 16"/>
          <p:cNvSpPr>
            <a:spLocks noChangeArrowheads="1"/>
          </p:cNvSpPr>
          <p:nvPr/>
        </p:nvSpPr>
        <p:spPr bwMode="auto">
          <a:xfrm>
            <a:off x="4800600" y="4953000"/>
            <a:ext cx="1676400" cy="838200"/>
          </a:xfrm>
          <a:prstGeom prst="rect">
            <a:avLst/>
          </a:prstGeom>
          <a:solidFill>
            <a:schemeClr val="bg2"/>
          </a:solidFill>
          <a:ln w="9525">
            <a:solidFill>
              <a:schemeClr val="tx1"/>
            </a:solidFill>
            <a:miter lim="800000"/>
            <a:headEnd/>
            <a:tailEnd/>
          </a:ln>
          <a:effectLst/>
        </p:spPr>
        <p:txBody>
          <a:bodyPr wrap="none" anchor="ctr"/>
          <a:lstStyle/>
          <a:p>
            <a:pPr algn="ctr"/>
            <a:r>
              <a:rPr lang="en-US"/>
              <a:t>Child</a:t>
            </a:r>
          </a:p>
        </p:txBody>
      </p:sp>
      <p:sp>
        <p:nvSpPr>
          <p:cNvPr id="1041" name="Rectangle 17"/>
          <p:cNvSpPr>
            <a:spLocks noChangeArrowheads="1"/>
          </p:cNvSpPr>
          <p:nvPr/>
        </p:nvSpPr>
        <p:spPr bwMode="auto">
          <a:xfrm>
            <a:off x="7467600" y="4953000"/>
            <a:ext cx="1676400" cy="838200"/>
          </a:xfrm>
          <a:prstGeom prst="rect">
            <a:avLst/>
          </a:prstGeom>
          <a:solidFill>
            <a:schemeClr val="bg2"/>
          </a:solidFill>
          <a:ln w="9525">
            <a:solidFill>
              <a:schemeClr val="tx1"/>
            </a:solidFill>
            <a:miter lim="800000"/>
            <a:headEnd/>
            <a:tailEnd/>
          </a:ln>
          <a:effectLst/>
        </p:spPr>
        <p:txBody>
          <a:bodyPr wrap="none" anchor="ctr"/>
          <a:lstStyle/>
          <a:p>
            <a:pPr algn="ctr"/>
            <a:r>
              <a:rPr lang="en-US"/>
              <a:t>Child</a:t>
            </a:r>
          </a:p>
        </p:txBody>
      </p:sp>
      <p:sp>
        <p:nvSpPr>
          <p:cNvPr id="1042" name="Rectangle 18"/>
          <p:cNvSpPr>
            <a:spLocks noChangeArrowheads="1"/>
          </p:cNvSpPr>
          <p:nvPr/>
        </p:nvSpPr>
        <p:spPr bwMode="auto">
          <a:xfrm>
            <a:off x="6629400" y="3124200"/>
            <a:ext cx="2057400" cy="990600"/>
          </a:xfrm>
          <a:prstGeom prst="rect">
            <a:avLst/>
          </a:prstGeom>
          <a:solidFill>
            <a:schemeClr val="bg2"/>
          </a:solidFill>
          <a:ln w="9525">
            <a:solidFill>
              <a:schemeClr val="tx1"/>
            </a:solidFill>
            <a:miter lim="800000"/>
            <a:headEnd/>
            <a:tailEnd/>
          </a:ln>
          <a:effectLst/>
        </p:spPr>
        <p:txBody>
          <a:bodyPr wrap="none" anchor="ctr"/>
          <a:lstStyle/>
          <a:p>
            <a:pPr algn="ctr"/>
            <a:r>
              <a:rPr lang="en-US"/>
              <a:t>Father</a:t>
            </a:r>
          </a:p>
        </p:txBody>
      </p:sp>
      <p:sp>
        <p:nvSpPr>
          <p:cNvPr id="1043" name="Rectangle 19"/>
          <p:cNvSpPr>
            <a:spLocks noChangeArrowheads="1"/>
          </p:cNvSpPr>
          <p:nvPr/>
        </p:nvSpPr>
        <p:spPr bwMode="auto">
          <a:xfrm>
            <a:off x="1219200" y="3276600"/>
            <a:ext cx="1676400" cy="838200"/>
          </a:xfrm>
          <a:prstGeom prst="rect">
            <a:avLst/>
          </a:prstGeom>
          <a:solidFill>
            <a:schemeClr val="bg2"/>
          </a:solidFill>
          <a:ln w="9525">
            <a:solidFill>
              <a:schemeClr val="tx1"/>
            </a:solidFill>
            <a:miter lim="800000"/>
            <a:headEnd/>
            <a:tailEnd/>
          </a:ln>
          <a:effectLst/>
        </p:spPr>
        <p:txBody>
          <a:bodyPr wrap="none" anchor="ctr"/>
          <a:lstStyle/>
          <a:p>
            <a:pPr algn="ctr"/>
            <a:r>
              <a:rPr lang="en-US"/>
              <a:t>Father</a:t>
            </a:r>
          </a:p>
        </p:txBody>
      </p:sp>
      <p:sp>
        <p:nvSpPr>
          <p:cNvPr id="1044" name="Text Box 20"/>
          <p:cNvSpPr txBox="1">
            <a:spLocks noChangeArrowheads="1"/>
          </p:cNvSpPr>
          <p:nvPr/>
        </p:nvSpPr>
        <p:spPr bwMode="auto">
          <a:xfrm>
            <a:off x="4022725" y="2251075"/>
            <a:ext cx="1800225" cy="457200"/>
          </a:xfrm>
          <a:prstGeom prst="rect">
            <a:avLst/>
          </a:prstGeom>
          <a:noFill/>
          <a:ln w="9525">
            <a:noFill/>
            <a:miter lim="800000"/>
            <a:headEnd/>
            <a:tailEnd/>
          </a:ln>
          <a:effectLst/>
        </p:spPr>
        <p:txBody>
          <a:bodyPr wrap="none">
            <a:spAutoFit/>
          </a:bodyPr>
          <a:lstStyle/>
          <a:p>
            <a:r>
              <a:rPr lang="en-US"/>
              <a:t>Grand Father</a:t>
            </a:r>
          </a:p>
        </p:txBody>
      </p:sp>
      <p:sp>
        <p:nvSpPr>
          <p:cNvPr id="1052" name="Line 28"/>
          <p:cNvSpPr>
            <a:spLocks noChangeShapeType="1"/>
          </p:cNvSpPr>
          <p:nvPr/>
        </p:nvSpPr>
        <p:spPr bwMode="auto">
          <a:xfrm flipH="1">
            <a:off x="2667000" y="2743200"/>
            <a:ext cx="914400" cy="533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53" name="Line 29"/>
          <p:cNvSpPr>
            <a:spLocks noChangeShapeType="1"/>
          </p:cNvSpPr>
          <p:nvPr/>
        </p:nvSpPr>
        <p:spPr bwMode="auto">
          <a:xfrm>
            <a:off x="6019800" y="2743200"/>
            <a:ext cx="990600" cy="3810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54" name="Line 30"/>
          <p:cNvSpPr>
            <a:spLocks noChangeShapeType="1"/>
          </p:cNvSpPr>
          <p:nvPr/>
        </p:nvSpPr>
        <p:spPr bwMode="auto">
          <a:xfrm flipH="1">
            <a:off x="1219200" y="4114800"/>
            <a:ext cx="533400" cy="914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55" name="Line 31"/>
          <p:cNvSpPr>
            <a:spLocks noChangeShapeType="1"/>
          </p:cNvSpPr>
          <p:nvPr/>
        </p:nvSpPr>
        <p:spPr bwMode="auto">
          <a:xfrm>
            <a:off x="2590800" y="4114800"/>
            <a:ext cx="152400" cy="8382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56" name="Line 32"/>
          <p:cNvSpPr>
            <a:spLocks noChangeShapeType="1"/>
          </p:cNvSpPr>
          <p:nvPr/>
        </p:nvSpPr>
        <p:spPr bwMode="auto">
          <a:xfrm flipH="1">
            <a:off x="5410200" y="4038600"/>
            <a:ext cx="1219200" cy="914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57" name="Line 33"/>
          <p:cNvSpPr>
            <a:spLocks noChangeShapeType="1"/>
          </p:cNvSpPr>
          <p:nvPr/>
        </p:nvSpPr>
        <p:spPr bwMode="auto">
          <a:xfrm>
            <a:off x="8001000" y="4114800"/>
            <a:ext cx="304800" cy="7620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58" name="Line 34"/>
          <p:cNvSpPr>
            <a:spLocks noChangeShapeType="1"/>
          </p:cNvSpPr>
          <p:nvPr/>
        </p:nvSpPr>
        <p:spPr bwMode="auto">
          <a:xfrm>
            <a:off x="5943600" y="2286000"/>
            <a:ext cx="533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59" name="Line 35"/>
          <p:cNvSpPr>
            <a:spLocks noChangeShapeType="1"/>
          </p:cNvSpPr>
          <p:nvPr/>
        </p:nvSpPr>
        <p:spPr bwMode="auto">
          <a:xfrm>
            <a:off x="2971800" y="3429000"/>
            <a:ext cx="533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60" name="Line 36"/>
          <p:cNvSpPr>
            <a:spLocks noChangeShapeType="1"/>
          </p:cNvSpPr>
          <p:nvPr/>
        </p:nvSpPr>
        <p:spPr bwMode="auto">
          <a:xfrm flipH="1">
            <a:off x="6172200" y="3429000"/>
            <a:ext cx="5334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61" name="Text Box 37"/>
          <p:cNvSpPr txBox="1">
            <a:spLocks noChangeArrowheads="1"/>
          </p:cNvSpPr>
          <p:nvPr/>
        </p:nvSpPr>
        <p:spPr bwMode="auto">
          <a:xfrm>
            <a:off x="6461125" y="2098675"/>
            <a:ext cx="1512888" cy="457200"/>
          </a:xfrm>
          <a:prstGeom prst="rect">
            <a:avLst/>
          </a:prstGeom>
          <a:noFill/>
          <a:ln w="9525">
            <a:noFill/>
            <a:miter lim="800000"/>
            <a:headEnd/>
            <a:tailEnd/>
          </a:ln>
          <a:effectLst/>
        </p:spPr>
        <p:txBody>
          <a:bodyPr wrap="none">
            <a:spAutoFit/>
          </a:bodyPr>
          <a:lstStyle/>
          <a:p>
            <a:r>
              <a:rPr lang="en-US"/>
              <a:t>Base Class</a:t>
            </a:r>
          </a:p>
        </p:txBody>
      </p:sp>
      <p:sp>
        <p:nvSpPr>
          <p:cNvPr id="1062" name="Text Box 38"/>
          <p:cNvSpPr txBox="1">
            <a:spLocks noChangeArrowheads="1"/>
          </p:cNvSpPr>
          <p:nvPr/>
        </p:nvSpPr>
        <p:spPr bwMode="auto">
          <a:xfrm>
            <a:off x="3581400" y="3124200"/>
            <a:ext cx="2536825" cy="822325"/>
          </a:xfrm>
          <a:prstGeom prst="rect">
            <a:avLst/>
          </a:prstGeom>
          <a:noFill/>
          <a:ln w="9525">
            <a:noFill/>
            <a:miter lim="800000"/>
            <a:headEnd/>
            <a:tailEnd/>
          </a:ln>
          <a:effectLst/>
        </p:spPr>
        <p:txBody>
          <a:bodyPr wrap="none">
            <a:spAutoFit/>
          </a:bodyPr>
          <a:lstStyle/>
          <a:p>
            <a:r>
              <a:rPr lang="en-US"/>
              <a:t>Derived Class for </a:t>
            </a:r>
          </a:p>
          <a:p>
            <a:r>
              <a:rPr lang="en-US"/>
              <a:t>Grand Father Class</a:t>
            </a:r>
          </a:p>
        </p:txBody>
      </p:sp>
      <p:sp>
        <p:nvSpPr>
          <p:cNvPr id="1063" name="Text Box 39"/>
          <p:cNvSpPr txBox="1">
            <a:spLocks noChangeArrowheads="1"/>
          </p:cNvSpPr>
          <p:nvPr/>
        </p:nvSpPr>
        <p:spPr bwMode="auto">
          <a:xfrm>
            <a:off x="2971800" y="6096000"/>
            <a:ext cx="3992563" cy="457200"/>
          </a:xfrm>
          <a:prstGeom prst="rect">
            <a:avLst/>
          </a:prstGeom>
          <a:noFill/>
          <a:ln w="9525">
            <a:noFill/>
            <a:miter lim="800000"/>
            <a:headEnd/>
            <a:tailEnd/>
          </a:ln>
          <a:effectLst/>
        </p:spPr>
        <p:txBody>
          <a:bodyPr wrap="none">
            <a:spAutoFit/>
          </a:bodyPr>
          <a:lstStyle/>
          <a:p>
            <a:r>
              <a:rPr lang="en-US"/>
              <a:t>Derived Class For Father Class</a:t>
            </a:r>
          </a:p>
        </p:txBody>
      </p:sp>
      <p:sp>
        <p:nvSpPr>
          <p:cNvPr id="1065" name="Line 41"/>
          <p:cNvSpPr>
            <a:spLocks noChangeShapeType="1"/>
          </p:cNvSpPr>
          <p:nvPr/>
        </p:nvSpPr>
        <p:spPr bwMode="auto">
          <a:xfrm>
            <a:off x="1524000" y="5791200"/>
            <a:ext cx="1371600" cy="5334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66" name="Line 42"/>
          <p:cNvSpPr>
            <a:spLocks noChangeShapeType="1"/>
          </p:cNvSpPr>
          <p:nvPr/>
        </p:nvSpPr>
        <p:spPr bwMode="auto">
          <a:xfrm>
            <a:off x="3429000" y="5791200"/>
            <a:ext cx="381000" cy="3810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67" name="Line 43"/>
          <p:cNvSpPr>
            <a:spLocks noChangeShapeType="1"/>
          </p:cNvSpPr>
          <p:nvPr/>
        </p:nvSpPr>
        <p:spPr bwMode="auto">
          <a:xfrm flipH="1">
            <a:off x="5105400" y="5791200"/>
            <a:ext cx="457200" cy="3810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68" name="Line 44"/>
          <p:cNvSpPr>
            <a:spLocks noChangeShapeType="1"/>
          </p:cNvSpPr>
          <p:nvPr/>
        </p:nvSpPr>
        <p:spPr bwMode="auto">
          <a:xfrm flipH="1">
            <a:off x="6705600" y="5791200"/>
            <a:ext cx="1219200" cy="3048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69" name="Text Box 45"/>
          <p:cNvSpPr txBox="1">
            <a:spLocks noChangeArrowheads="1"/>
          </p:cNvSpPr>
          <p:nvPr/>
        </p:nvSpPr>
        <p:spPr bwMode="auto">
          <a:xfrm>
            <a:off x="3581400" y="3886200"/>
            <a:ext cx="2536825" cy="822325"/>
          </a:xfrm>
          <a:prstGeom prst="rect">
            <a:avLst/>
          </a:prstGeom>
          <a:noFill/>
          <a:ln w="9525">
            <a:noFill/>
            <a:miter lim="800000"/>
            <a:headEnd/>
            <a:tailEnd/>
          </a:ln>
          <a:effectLst/>
        </p:spPr>
        <p:txBody>
          <a:bodyPr wrap="none">
            <a:spAutoFit/>
          </a:bodyPr>
          <a:lstStyle/>
          <a:p>
            <a:r>
              <a:rPr lang="en-US"/>
              <a:t>Base Class for </a:t>
            </a:r>
          </a:p>
          <a:p>
            <a:r>
              <a:rPr lang="en-US"/>
              <a:t>Grand Father Class</a:t>
            </a:r>
          </a:p>
        </p:txBody>
      </p:sp>
      <p:sp>
        <p:nvSpPr>
          <p:cNvPr id="1070" name="Line 46"/>
          <p:cNvSpPr>
            <a:spLocks noChangeShapeType="1"/>
          </p:cNvSpPr>
          <p:nvPr/>
        </p:nvSpPr>
        <p:spPr bwMode="auto">
          <a:xfrm>
            <a:off x="2895600" y="4038600"/>
            <a:ext cx="762000" cy="76200"/>
          </a:xfrm>
          <a:prstGeom prst="line">
            <a:avLst/>
          </a:prstGeom>
          <a:noFill/>
          <a:ln w="9525">
            <a:solidFill>
              <a:schemeClr val="tx1"/>
            </a:solidFill>
            <a:miter lim="800000"/>
            <a:headEnd/>
            <a:tailEnd type="triangle" w="med" len="med"/>
          </a:ln>
          <a:effectLst/>
        </p:spPr>
        <p:txBody>
          <a:bodyPr wrap="none"/>
          <a:lstStyle/>
          <a:p>
            <a:endParaRPr lang="en-US"/>
          </a:p>
        </p:txBody>
      </p:sp>
      <p:sp>
        <p:nvSpPr>
          <p:cNvPr id="1071" name="Line 47"/>
          <p:cNvSpPr>
            <a:spLocks noChangeShapeType="1"/>
          </p:cNvSpPr>
          <p:nvPr/>
        </p:nvSpPr>
        <p:spPr bwMode="auto">
          <a:xfrm flipH="1">
            <a:off x="5638800" y="3810000"/>
            <a:ext cx="990600" cy="304800"/>
          </a:xfrm>
          <a:prstGeom prst="line">
            <a:avLst/>
          </a:prstGeom>
          <a:noFill/>
          <a:ln w="9525">
            <a:solidFill>
              <a:schemeClr val="tx1"/>
            </a:solidFill>
            <a:miter lim="800000"/>
            <a:headEnd/>
            <a:tailEnd type="triangle" w="med" len="med"/>
          </a:ln>
          <a:effectLst/>
        </p:spPr>
        <p:txBody>
          <a:bodyPr wrap="none"/>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wd">
                                    <p:tmPct val="100000"/>
                                  </p:iterate>
                                  <p:childTnLst>
                                    <p:set>
                                      <p:cBhvr>
                                        <p:cTn id="6" dur="1" fill="hold">
                                          <p:stCondLst>
                                            <p:cond delay="0"/>
                                          </p:stCondLst>
                                        </p:cTn>
                                        <p:tgtEl>
                                          <p:spTgt spid="1062"/>
                                        </p:tgtEl>
                                        <p:attrNameLst>
                                          <p:attrName>style.visibility</p:attrName>
                                        </p:attrNameLst>
                                      </p:cBhvr>
                                      <p:to>
                                        <p:strVal val="visible"/>
                                      </p:to>
                                    </p:set>
                                    <p:anim calcmode="lin" valueType="num">
                                      <p:cBhvr additive="base">
                                        <p:cTn id="7" dur="300" fill="hold"/>
                                        <p:tgtEl>
                                          <p:spTgt spid="1062"/>
                                        </p:tgtEl>
                                        <p:attrNameLst>
                                          <p:attrName>ppt_x</p:attrName>
                                        </p:attrNameLst>
                                      </p:cBhvr>
                                      <p:tavLst>
                                        <p:tav tm="0">
                                          <p:val>
                                            <p:strVal val="#ppt_x"/>
                                          </p:val>
                                        </p:tav>
                                        <p:tav tm="100000">
                                          <p:val>
                                            <p:strVal val="#ppt_x"/>
                                          </p:val>
                                        </p:tav>
                                      </p:tavLst>
                                    </p:anim>
                                    <p:anim calcmode="lin" valueType="num">
                                      <p:cBhvr additive="base">
                                        <p:cTn id="8" dur="300" fill="hold"/>
                                        <p:tgtEl>
                                          <p:spTgt spid="10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type="wd">
                                    <p:tmPct val="100000"/>
                                  </p:iterate>
                                  <p:childTnLst>
                                    <p:set>
                                      <p:cBhvr>
                                        <p:cTn id="12" dur="1" fill="hold">
                                          <p:stCondLst>
                                            <p:cond delay="0"/>
                                          </p:stCondLst>
                                        </p:cTn>
                                        <p:tgtEl>
                                          <p:spTgt spid="1069"/>
                                        </p:tgtEl>
                                        <p:attrNameLst>
                                          <p:attrName>style.visibility</p:attrName>
                                        </p:attrNameLst>
                                      </p:cBhvr>
                                      <p:to>
                                        <p:strVal val="visible"/>
                                      </p:to>
                                    </p:set>
                                    <p:anim calcmode="lin" valueType="num">
                                      <p:cBhvr additive="base">
                                        <p:cTn id="13" dur="300" fill="hold"/>
                                        <p:tgtEl>
                                          <p:spTgt spid="1069"/>
                                        </p:tgtEl>
                                        <p:attrNameLst>
                                          <p:attrName>ppt_x</p:attrName>
                                        </p:attrNameLst>
                                      </p:cBhvr>
                                      <p:tavLst>
                                        <p:tav tm="0">
                                          <p:val>
                                            <p:strVal val="#ppt_x"/>
                                          </p:val>
                                        </p:tav>
                                        <p:tav tm="100000">
                                          <p:val>
                                            <p:strVal val="#ppt_x"/>
                                          </p:val>
                                        </p:tav>
                                      </p:tavLst>
                                    </p:anim>
                                    <p:anim calcmode="lin" valueType="num">
                                      <p:cBhvr additive="base">
                                        <p:cTn id="14" dur="300" fill="hold"/>
                                        <p:tgtEl>
                                          <p:spTgt spid="10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6"/>
                                        </p:tgtEl>
                                        <p:attrNameLst>
                                          <p:attrName>style.visibility</p:attrName>
                                        </p:attrNameLst>
                                      </p:cBhvr>
                                      <p:to>
                                        <p:strVal val="visible"/>
                                      </p:to>
                                    </p:set>
                                    <p:anim calcmode="lin" valueType="num">
                                      <p:cBhvr additive="base">
                                        <p:cTn id="19" dur="500" fill="hold"/>
                                        <p:tgtEl>
                                          <p:spTgt spid="1066"/>
                                        </p:tgtEl>
                                        <p:attrNameLst>
                                          <p:attrName>ppt_x</p:attrName>
                                        </p:attrNameLst>
                                      </p:cBhvr>
                                      <p:tavLst>
                                        <p:tav tm="0">
                                          <p:val>
                                            <p:strVal val="#ppt_x"/>
                                          </p:val>
                                        </p:tav>
                                        <p:tav tm="100000">
                                          <p:val>
                                            <p:strVal val="#ppt_x"/>
                                          </p:val>
                                        </p:tav>
                                      </p:tavLst>
                                    </p:anim>
                                    <p:anim calcmode="lin" valueType="num">
                                      <p:cBhvr additive="base">
                                        <p:cTn id="20" dur="500" fill="hold"/>
                                        <p:tgtEl>
                                          <p:spTgt spid="10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5"/>
                                        </p:tgtEl>
                                        <p:attrNameLst>
                                          <p:attrName>style.visibility</p:attrName>
                                        </p:attrNameLst>
                                      </p:cBhvr>
                                      <p:to>
                                        <p:strVal val="visible"/>
                                      </p:to>
                                    </p:set>
                                    <p:anim calcmode="lin" valueType="num">
                                      <p:cBhvr additive="base">
                                        <p:cTn id="25" dur="500" fill="hold"/>
                                        <p:tgtEl>
                                          <p:spTgt spid="1065"/>
                                        </p:tgtEl>
                                        <p:attrNameLst>
                                          <p:attrName>ppt_x</p:attrName>
                                        </p:attrNameLst>
                                      </p:cBhvr>
                                      <p:tavLst>
                                        <p:tav tm="0">
                                          <p:val>
                                            <p:strVal val="#ppt_x"/>
                                          </p:val>
                                        </p:tav>
                                        <p:tav tm="100000">
                                          <p:val>
                                            <p:strVal val="#ppt_x"/>
                                          </p:val>
                                        </p:tav>
                                      </p:tavLst>
                                    </p:anim>
                                    <p:anim calcmode="lin" valueType="num">
                                      <p:cBhvr additive="base">
                                        <p:cTn id="26" dur="500" fill="hold"/>
                                        <p:tgtEl>
                                          <p:spTgt spid="106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67"/>
                                        </p:tgtEl>
                                        <p:attrNameLst>
                                          <p:attrName>style.visibility</p:attrName>
                                        </p:attrNameLst>
                                      </p:cBhvr>
                                      <p:to>
                                        <p:strVal val="visible"/>
                                      </p:to>
                                    </p:set>
                                    <p:anim calcmode="lin" valueType="num">
                                      <p:cBhvr additive="base">
                                        <p:cTn id="31" dur="500" fill="hold"/>
                                        <p:tgtEl>
                                          <p:spTgt spid="1067"/>
                                        </p:tgtEl>
                                        <p:attrNameLst>
                                          <p:attrName>ppt_x</p:attrName>
                                        </p:attrNameLst>
                                      </p:cBhvr>
                                      <p:tavLst>
                                        <p:tav tm="0">
                                          <p:val>
                                            <p:strVal val="#ppt_x"/>
                                          </p:val>
                                        </p:tav>
                                        <p:tav tm="100000">
                                          <p:val>
                                            <p:strVal val="#ppt_x"/>
                                          </p:val>
                                        </p:tav>
                                      </p:tavLst>
                                    </p:anim>
                                    <p:anim calcmode="lin" valueType="num">
                                      <p:cBhvr additive="base">
                                        <p:cTn id="32" dur="500" fill="hold"/>
                                        <p:tgtEl>
                                          <p:spTgt spid="106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68"/>
                                        </p:tgtEl>
                                        <p:attrNameLst>
                                          <p:attrName>style.visibility</p:attrName>
                                        </p:attrNameLst>
                                      </p:cBhvr>
                                      <p:to>
                                        <p:strVal val="visible"/>
                                      </p:to>
                                    </p:set>
                                    <p:anim calcmode="lin" valueType="num">
                                      <p:cBhvr additive="base">
                                        <p:cTn id="37" dur="500" fill="hold"/>
                                        <p:tgtEl>
                                          <p:spTgt spid="1068"/>
                                        </p:tgtEl>
                                        <p:attrNameLst>
                                          <p:attrName>ppt_x</p:attrName>
                                        </p:attrNameLst>
                                      </p:cBhvr>
                                      <p:tavLst>
                                        <p:tav tm="0">
                                          <p:val>
                                            <p:strVal val="#ppt_x"/>
                                          </p:val>
                                        </p:tav>
                                        <p:tav tm="100000">
                                          <p:val>
                                            <p:strVal val="#ppt_x"/>
                                          </p:val>
                                        </p:tav>
                                      </p:tavLst>
                                    </p:anim>
                                    <p:anim calcmode="lin" valueType="num">
                                      <p:cBhvr additive="base">
                                        <p:cTn id="38" dur="500" fill="hold"/>
                                        <p:tgtEl>
                                          <p:spTgt spid="106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iterate type="wd">
                                    <p:tmPct val="100000"/>
                                  </p:iterate>
                                  <p:childTnLst>
                                    <p:set>
                                      <p:cBhvr>
                                        <p:cTn id="42" dur="1" fill="hold">
                                          <p:stCondLst>
                                            <p:cond delay="0"/>
                                          </p:stCondLst>
                                        </p:cTn>
                                        <p:tgtEl>
                                          <p:spTgt spid="1063"/>
                                        </p:tgtEl>
                                        <p:attrNameLst>
                                          <p:attrName>style.visibility</p:attrName>
                                        </p:attrNameLst>
                                      </p:cBhvr>
                                      <p:to>
                                        <p:strVal val="visible"/>
                                      </p:to>
                                    </p:set>
                                    <p:anim calcmode="lin" valueType="num">
                                      <p:cBhvr additive="base">
                                        <p:cTn id="43" dur="300" fill="hold"/>
                                        <p:tgtEl>
                                          <p:spTgt spid="1063"/>
                                        </p:tgtEl>
                                        <p:attrNameLst>
                                          <p:attrName>ppt_x</p:attrName>
                                        </p:attrNameLst>
                                      </p:cBhvr>
                                      <p:tavLst>
                                        <p:tav tm="0">
                                          <p:val>
                                            <p:strVal val="#ppt_x"/>
                                          </p:val>
                                        </p:tav>
                                        <p:tav tm="100000">
                                          <p:val>
                                            <p:strVal val="#ppt_x"/>
                                          </p:val>
                                        </p:tav>
                                      </p:tavLst>
                                    </p:anim>
                                    <p:anim calcmode="lin" valueType="num">
                                      <p:cBhvr additive="base">
                                        <p:cTn id="44" dur="300" fill="hold"/>
                                        <p:tgtEl>
                                          <p:spTgt spid="10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 grpId="0" autoUpdateAnimBg="0"/>
      <p:bldP spid="1063" grpId="0" autoUpdateAnimBg="0"/>
      <p:bldP spid="1065" grpId="0" animBg="1"/>
      <p:bldP spid="1066" grpId="0" animBg="1"/>
      <p:bldP spid="1067" grpId="0" animBg="1"/>
      <p:bldP spid="1068" grpId="0" animBg="1"/>
      <p:bldP spid="106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smtClean="0">
                <a:latin typeface="Times New Roman" pitchFamily="18" charset="0"/>
                <a:cs typeface="Times New Roman" pitchFamily="18" charset="0"/>
              </a:rPr>
              <a:t>State, Behavior, Identity</a:t>
            </a:r>
          </a:p>
        </p:txBody>
      </p:sp>
      <p:sp>
        <p:nvSpPr>
          <p:cNvPr id="382979" name="Rectangle 3"/>
          <p:cNvSpPr>
            <a:spLocks noGrp="1" noChangeArrowheads="1"/>
          </p:cNvSpPr>
          <p:nvPr>
            <p:ph idx="1"/>
          </p:nvPr>
        </p:nvSpPr>
        <p:spPr>
          <a:xfrm>
            <a:off x="304800" y="1600200"/>
            <a:ext cx="8534400" cy="4525963"/>
          </a:xfrm>
        </p:spPr>
        <p:txBody>
          <a:bodyPr/>
          <a:lstStyle/>
          <a:p>
            <a:r>
              <a:rPr lang="en-US" dirty="0" smtClean="0">
                <a:solidFill>
                  <a:schemeClr val="tx2"/>
                </a:solidFill>
                <a:latin typeface="Times New Roman" pitchFamily="18" charset="0"/>
                <a:cs typeface="Times New Roman" pitchFamily="18" charset="0"/>
              </a:rPr>
              <a:t>State: attribute types and values</a:t>
            </a:r>
          </a:p>
          <a:p>
            <a:r>
              <a:rPr lang="en-US" dirty="0" smtClean="0">
                <a:solidFill>
                  <a:schemeClr val="tx2"/>
                </a:solidFill>
                <a:latin typeface="Times New Roman" pitchFamily="18" charset="0"/>
                <a:cs typeface="Times New Roman" pitchFamily="18" charset="0"/>
              </a:rPr>
              <a:t>Behavior: how an object acts and reacts</a:t>
            </a:r>
          </a:p>
          <a:p>
            <a:pPr lvl="1">
              <a:buFont typeface="Monotype Sorts" pitchFamily="2" charset="2"/>
              <a:buNone/>
            </a:pPr>
            <a:r>
              <a:rPr lang="en-US" sz="3000" dirty="0" smtClean="0">
                <a:solidFill>
                  <a:schemeClr val="tx2"/>
                </a:solidFill>
                <a:latin typeface="Times New Roman" pitchFamily="18" charset="0"/>
                <a:cs typeface="Times New Roman" pitchFamily="18" charset="0"/>
              </a:rPr>
              <a:t>Behavior is expressed through operations that can be performed on it</a:t>
            </a:r>
          </a:p>
          <a:p>
            <a:r>
              <a:rPr lang="en-US" dirty="0" smtClean="0">
                <a:solidFill>
                  <a:schemeClr val="tx2"/>
                </a:solidFill>
                <a:latin typeface="Times New Roman" pitchFamily="18" charset="0"/>
                <a:cs typeface="Times New Roman" pitchFamily="18" charset="0"/>
              </a:rPr>
              <a:t>Identity: every object has a unique identity, even if all of its attribute values are the same</a:t>
            </a:r>
          </a:p>
        </p:txBody>
      </p:sp>
      <p:sp>
        <p:nvSpPr>
          <p:cNvPr id="9218" name="Slide Number Placeholder 3"/>
          <p:cNvSpPr>
            <a:spLocks noGrp="1"/>
          </p:cNvSpPr>
          <p:nvPr>
            <p:ph type="sldNum" sz="quarter" idx="12"/>
          </p:nvPr>
        </p:nvSpPr>
        <p:spPr>
          <a:noFill/>
        </p:spPr>
        <p:txBody>
          <a:bodyPr/>
          <a:lstStyle/>
          <a:p>
            <a:fld id="{B953DEE0-AC58-4E73-82C1-1D6290F81BDA}" type="slidenum">
              <a:rPr lang="en-US" smtClean="0"/>
              <a:pPr/>
              <a:t>6</a:t>
            </a:fld>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82979">
                                            <p:txEl>
                                              <p:pRg st="0" end="0"/>
                                            </p:txEl>
                                          </p:spTgt>
                                        </p:tgtEl>
                                        <p:attrNameLst>
                                          <p:attrName>style.visibility</p:attrName>
                                        </p:attrNameLst>
                                      </p:cBhvr>
                                      <p:to>
                                        <p:strVal val="visible"/>
                                      </p:to>
                                    </p:set>
                                    <p:animEffect transition="in" filter="checkerboard(across)">
                                      <p:cBhvr>
                                        <p:cTn id="7" dur="500"/>
                                        <p:tgtEl>
                                          <p:spTgt spid="382979">
                                            <p:txEl>
                                              <p:pRg st="0" end="0"/>
                                            </p:txEl>
                                          </p:spTgt>
                                        </p:tgtEl>
                                      </p:cBhvr>
                                    </p:animEffect>
                                  </p:childTnLst>
                                  <p:subTnLst>
                                    <p:animClr>
                                      <p:cBhvr override="childStyle">
                                        <p:cTn dur="1" fill="hold" display="0" masterRel="nextClick" afterEffect="1"/>
                                        <p:tgtEl>
                                          <p:spTgt spid="382979">
                                            <p:txEl>
                                              <p:pRg st="0" end="0"/>
                                            </p:txEl>
                                          </p:spTgt>
                                        </p:tgtEl>
                                        <p:attrNameLst>
                                          <p:attrName>ppt_c</p:attrName>
                                        </p:attrNameLst>
                                      </p:cBhvr>
                                      <p:to>
                                        <a:schemeClr val="accent1"/>
                                      </p:to>
                                    </p:animClr>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82979">
                                            <p:txEl>
                                              <p:pRg st="1" end="1"/>
                                            </p:txEl>
                                          </p:spTgt>
                                        </p:tgtEl>
                                        <p:attrNameLst>
                                          <p:attrName>style.visibility</p:attrName>
                                        </p:attrNameLst>
                                      </p:cBhvr>
                                      <p:to>
                                        <p:strVal val="visible"/>
                                      </p:to>
                                    </p:set>
                                    <p:animEffect transition="in" filter="checkerboard(across)">
                                      <p:cBhvr>
                                        <p:cTn id="12" dur="500"/>
                                        <p:tgtEl>
                                          <p:spTgt spid="382979">
                                            <p:txEl>
                                              <p:pRg st="1" end="1"/>
                                            </p:txEl>
                                          </p:spTgt>
                                        </p:tgtEl>
                                      </p:cBhvr>
                                    </p:animEffect>
                                  </p:childTnLst>
                                  <p:subTnLst>
                                    <p:animClr>
                                      <p:cBhvr override="childStyle">
                                        <p:cTn dur="1" fill="hold" display="0" masterRel="nextClick" afterEffect="1"/>
                                        <p:tgtEl>
                                          <p:spTgt spid="382979">
                                            <p:txEl>
                                              <p:pRg st="1" end="1"/>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82979">
                                            <p:txEl>
                                              <p:pRg st="2" end="2"/>
                                            </p:txEl>
                                          </p:spTgt>
                                        </p:tgtEl>
                                        <p:attrNameLst>
                                          <p:attrName>style.visibility</p:attrName>
                                        </p:attrNameLst>
                                      </p:cBhvr>
                                      <p:to>
                                        <p:strVal val="visible"/>
                                      </p:to>
                                    </p:set>
                                    <p:animEffect transition="in" filter="checkerboard(across)">
                                      <p:cBhvr>
                                        <p:cTn id="17" dur="500"/>
                                        <p:tgtEl>
                                          <p:spTgt spid="382979">
                                            <p:txEl>
                                              <p:pRg st="2" end="2"/>
                                            </p:txEl>
                                          </p:spTgt>
                                        </p:tgtEl>
                                      </p:cBhvr>
                                    </p:animEffect>
                                  </p:childTnLst>
                                  <p:subTnLst>
                                    <p:animClr>
                                      <p:cBhvr override="childStyle">
                                        <p:cTn dur="1" fill="hold" display="0" masterRel="nextClick" afterEffect="1"/>
                                        <p:tgtEl>
                                          <p:spTgt spid="382979">
                                            <p:txEl>
                                              <p:pRg st="2" end="2"/>
                                            </p:txEl>
                                          </p:spTgt>
                                        </p:tgtEl>
                                        <p:attrNameLst>
                                          <p:attrName>ppt_c</p:attrName>
                                        </p:attrNameLst>
                                      </p:cBhvr>
                                      <p:to>
                                        <a:schemeClr val="accent1"/>
                                      </p:to>
                                    </p:animClr>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82979">
                                            <p:txEl>
                                              <p:pRg st="3" end="3"/>
                                            </p:txEl>
                                          </p:spTgt>
                                        </p:tgtEl>
                                        <p:attrNameLst>
                                          <p:attrName>style.visibility</p:attrName>
                                        </p:attrNameLst>
                                      </p:cBhvr>
                                      <p:to>
                                        <p:strVal val="visible"/>
                                      </p:to>
                                    </p:set>
                                    <p:animEffect transition="in" filter="checkerboard(across)">
                                      <p:cBhvr>
                                        <p:cTn id="22" dur="500"/>
                                        <p:tgtEl>
                                          <p:spTgt spid="382979">
                                            <p:txEl>
                                              <p:pRg st="3" end="3"/>
                                            </p:txEl>
                                          </p:spTgt>
                                        </p:tgtEl>
                                      </p:cBhvr>
                                    </p:animEffect>
                                  </p:childTnLst>
                                  <p:subTnLst>
                                    <p:animClr>
                                      <p:cBhvr override="childStyle">
                                        <p:cTn dur="1" fill="hold" display="0" masterRel="nextClick" afterEffect="1"/>
                                        <p:tgtEl>
                                          <p:spTgt spid="382979">
                                            <p:txEl>
                                              <p:pRg st="3" end="3"/>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79" grpId="0" build="p" bldLvl="2"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05800" cy="4525963"/>
          </a:xfrm>
        </p:spPr>
        <p:txBody>
          <a:bodyPr/>
          <a:lstStyle/>
          <a:p>
            <a:r>
              <a:rPr lang="en-US" dirty="0" smtClean="0"/>
              <a:t>There are several reasons to use inheritance as enumerated below</a:t>
            </a:r>
          </a:p>
          <a:p>
            <a:r>
              <a:rPr lang="en-US" dirty="0" smtClean="0"/>
              <a:t>• Inheritance for specialization</a:t>
            </a:r>
          </a:p>
          <a:p>
            <a:r>
              <a:rPr lang="en-US" dirty="0" smtClean="0"/>
              <a:t>• Inheritance for generalization</a:t>
            </a:r>
          </a:p>
          <a:p>
            <a:r>
              <a:rPr lang="en-US" dirty="0" smtClean="0"/>
              <a:t>• Inheritance for extension</a:t>
            </a:r>
          </a:p>
          <a:p>
            <a:r>
              <a:rPr lang="en-US" dirty="0" smtClean="0"/>
              <a:t>• Inheritance for restriction</a:t>
            </a:r>
          </a:p>
          <a:p>
            <a:r>
              <a:rPr lang="en-US" dirty="0" smtClean="0"/>
              <a:t>• Inheritance for overriding</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Types of Inheritance</a:t>
            </a:r>
            <a:br>
              <a:rPr lang="en-US" b="1" dirty="0" smtClean="0"/>
            </a:br>
            <a:endParaRPr lang="en-US" dirty="0"/>
          </a:p>
        </p:txBody>
      </p:sp>
      <p:sp>
        <p:nvSpPr>
          <p:cNvPr id="3" name="Content Placeholder 2"/>
          <p:cNvSpPr>
            <a:spLocks noGrp="1"/>
          </p:cNvSpPr>
          <p:nvPr>
            <p:ph idx="1"/>
          </p:nvPr>
        </p:nvSpPr>
        <p:spPr>
          <a:xfrm>
            <a:off x="304800" y="1600200"/>
            <a:ext cx="8534400" cy="4525963"/>
          </a:xfrm>
        </p:spPr>
        <p:txBody>
          <a:bodyPr>
            <a:normAutofit fontScale="92500" lnSpcReduction="10000"/>
          </a:bodyPr>
          <a:lstStyle/>
          <a:p>
            <a:pPr>
              <a:buNone/>
            </a:pPr>
            <a:r>
              <a:rPr lang="en-US" dirty="0" smtClean="0"/>
              <a:t>There are many ways a derived class inherits properties from the base class.</a:t>
            </a:r>
          </a:p>
          <a:p>
            <a:pPr>
              <a:buNone/>
            </a:pPr>
            <a:r>
              <a:rPr lang="en-US" dirty="0" smtClean="0"/>
              <a:t>Following are the types of inheritance:</a:t>
            </a:r>
          </a:p>
          <a:p>
            <a:pPr>
              <a:buNone/>
            </a:pPr>
            <a:endParaRPr lang="en-US" dirty="0" smtClean="0"/>
          </a:p>
          <a:p>
            <a:pPr>
              <a:buNone/>
            </a:pPr>
            <a:r>
              <a:rPr lang="en-US" dirty="0" smtClean="0"/>
              <a:t>• Single Inheritance</a:t>
            </a:r>
          </a:p>
          <a:p>
            <a:pPr>
              <a:buNone/>
            </a:pPr>
            <a:r>
              <a:rPr lang="en-US" dirty="0" smtClean="0"/>
              <a:t>• Multiple Inheritance</a:t>
            </a:r>
          </a:p>
          <a:p>
            <a:pPr>
              <a:buNone/>
            </a:pPr>
            <a:r>
              <a:rPr lang="en-US" dirty="0" smtClean="0"/>
              <a:t>• Multilevel Inheritance</a:t>
            </a:r>
          </a:p>
          <a:p>
            <a:pPr>
              <a:buNone/>
            </a:pPr>
            <a:r>
              <a:rPr lang="en-US" dirty="0" smtClean="0"/>
              <a:t>• Hierarchical Inheritance</a:t>
            </a:r>
          </a:p>
          <a:p>
            <a:pPr>
              <a:buNone/>
            </a:pPr>
            <a:r>
              <a:rPr lang="en-US" dirty="0" smtClean="0"/>
              <a:t>• </a:t>
            </a:r>
            <a:r>
              <a:rPr lang="en-US" dirty="0" smtClean="0"/>
              <a:t>Multipath/ Hybrid </a:t>
            </a:r>
            <a:r>
              <a:rPr lang="en-US" dirty="0" smtClean="0"/>
              <a:t>Inheritance</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1026" name="Picture 2"/>
          <p:cNvPicPr>
            <a:picLocks noChangeAspect="1" noChangeArrowheads="1"/>
          </p:cNvPicPr>
          <p:nvPr/>
        </p:nvPicPr>
        <p:blipFill>
          <a:blip r:embed="rId2"/>
          <a:srcRect/>
          <a:stretch>
            <a:fillRect/>
          </a:stretch>
        </p:blipFill>
        <p:spPr bwMode="auto">
          <a:xfrm>
            <a:off x="4695825" y="460801"/>
            <a:ext cx="4448175" cy="6397199"/>
          </a:xfrm>
          <a:prstGeom prst="rect">
            <a:avLst/>
          </a:prstGeom>
          <a:noFill/>
          <a:ln w="9525">
            <a:noFill/>
            <a:miter lim="800000"/>
            <a:headEnd/>
            <a:tailEnd/>
          </a:ln>
          <a:effectLst/>
        </p:spPr>
      </p:pic>
      <p:sp>
        <p:nvSpPr>
          <p:cNvPr id="7" name="Rectangle 6"/>
          <p:cNvSpPr/>
          <p:nvPr/>
        </p:nvSpPr>
        <p:spPr>
          <a:xfrm>
            <a:off x="304800" y="838200"/>
            <a:ext cx="4876800" cy="5693866"/>
          </a:xfrm>
          <a:prstGeom prst="rect">
            <a:avLst/>
          </a:prstGeom>
        </p:spPr>
        <p:txBody>
          <a:bodyPr wrap="square">
            <a:spAutoFit/>
          </a:bodyPr>
          <a:lstStyle/>
          <a:p>
            <a:pPr algn="just"/>
            <a:r>
              <a:rPr lang="en-US" sz="2800" dirty="0" smtClean="0"/>
              <a:t>When a (derived) class inherits properties (data and operations) from a </a:t>
            </a:r>
            <a:r>
              <a:rPr lang="en-US" sz="2800" dirty="0" smtClean="0"/>
              <a:t>single base </a:t>
            </a:r>
            <a:r>
              <a:rPr lang="en-US" sz="2800" dirty="0" smtClean="0"/>
              <a:t>class, it is called as single inheritance</a:t>
            </a:r>
            <a:r>
              <a:rPr lang="en-US" sz="2800" dirty="0" smtClean="0"/>
              <a:t>.</a:t>
            </a:r>
          </a:p>
          <a:p>
            <a:pPr algn="just"/>
            <a:r>
              <a:rPr lang="en-US" sz="2800" dirty="0" smtClean="0"/>
              <a:t> </a:t>
            </a:r>
            <a:endParaRPr lang="en-US" sz="2800" dirty="0" smtClean="0"/>
          </a:p>
          <a:p>
            <a:pPr algn="just"/>
            <a:r>
              <a:rPr lang="en-US" sz="2800" dirty="0" smtClean="0"/>
              <a:t>In </a:t>
            </a:r>
            <a:r>
              <a:rPr lang="en-US" sz="2800" dirty="0" smtClean="0"/>
              <a:t>single inheritance, a class is allowed to inherit from only one class. i.e. one sub class is inherited by one base class only</a:t>
            </a:r>
            <a:r>
              <a:rPr lang="en-US" sz="2800" dirty="0" smtClean="0"/>
              <a:t>.</a:t>
            </a:r>
          </a:p>
          <a:p>
            <a:pPr algn="just"/>
            <a:endParaRPr lang="en-US" sz="2800" dirty="0" smtClean="0"/>
          </a:p>
          <a:p>
            <a:pPr algn="just"/>
            <a:r>
              <a:rPr lang="en-US" sz="2800" dirty="0" smtClean="0"/>
              <a:t> </a:t>
            </a:r>
            <a:r>
              <a:rPr lang="en-US" sz="2800" dirty="0" smtClean="0"/>
              <a:t>For example, Student class inherits properties from Person class as shown in Figure</a:t>
            </a:r>
            <a:endParaRPr lang="en-US" sz="2800" dirty="0"/>
          </a:p>
        </p:txBody>
      </p:sp>
      <p:sp>
        <p:nvSpPr>
          <p:cNvPr id="8" name="Rectangle 7"/>
          <p:cNvSpPr/>
          <p:nvPr/>
        </p:nvSpPr>
        <p:spPr>
          <a:xfrm>
            <a:off x="304800" y="228600"/>
            <a:ext cx="3712876" cy="584775"/>
          </a:xfrm>
          <a:prstGeom prst="rect">
            <a:avLst/>
          </a:prstGeom>
        </p:spPr>
        <p:txBody>
          <a:bodyPr wrap="none">
            <a:spAutoFit/>
          </a:bodyPr>
          <a:lstStyle/>
          <a:p>
            <a:r>
              <a:rPr lang="en-US" sz="3200" b="1" dirty="0" smtClean="0"/>
              <a:t>Single Inheritance</a:t>
            </a:r>
            <a:endParaRPr lang="en-US" sz="32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p:spPr>
        <p:txBody>
          <a:bodyPr/>
          <a:lstStyle/>
          <a:p>
            <a:fld id="{5F7EA184-6682-4F54-8E89-E4D614036790}" type="slidenum">
              <a:rPr lang="en-US" smtClean="0"/>
              <a:pPr/>
              <a:t>63</a:t>
            </a:fld>
            <a:endParaRPr lang="en-US" smtClean="0"/>
          </a:p>
        </p:txBody>
      </p:sp>
      <p:grpSp>
        <p:nvGrpSpPr>
          <p:cNvPr id="2" name="Group 2"/>
          <p:cNvGrpSpPr>
            <a:grpSpLocks/>
          </p:cNvGrpSpPr>
          <p:nvPr/>
        </p:nvGrpSpPr>
        <p:grpSpPr bwMode="auto">
          <a:xfrm>
            <a:off x="2743200" y="2133600"/>
            <a:ext cx="3046413" cy="3962400"/>
            <a:chOff x="1733" y="1220"/>
            <a:chExt cx="2209" cy="2810"/>
          </a:xfrm>
        </p:grpSpPr>
        <p:grpSp>
          <p:nvGrpSpPr>
            <p:cNvPr id="3" name="Group 3"/>
            <p:cNvGrpSpPr>
              <a:grpSpLocks/>
            </p:cNvGrpSpPr>
            <p:nvPr/>
          </p:nvGrpSpPr>
          <p:grpSpPr bwMode="auto">
            <a:xfrm>
              <a:off x="2160" y="1220"/>
              <a:ext cx="1168" cy="1215"/>
              <a:chOff x="2160" y="1220"/>
              <a:chExt cx="1168" cy="1215"/>
            </a:xfrm>
          </p:grpSpPr>
          <p:sp>
            <p:nvSpPr>
              <p:cNvPr id="37926" name="Rectangle 4"/>
              <p:cNvSpPr>
                <a:spLocks noChangeArrowheads="1"/>
              </p:cNvSpPr>
              <p:nvPr/>
            </p:nvSpPr>
            <p:spPr bwMode="auto">
              <a:xfrm>
                <a:off x="2160" y="1220"/>
                <a:ext cx="1168" cy="1215"/>
              </a:xfrm>
              <a:prstGeom prst="rect">
                <a:avLst/>
              </a:prstGeom>
              <a:noFill/>
              <a:ln w="28575">
                <a:solidFill>
                  <a:schemeClr val="tx1"/>
                </a:solidFill>
                <a:miter lim="800000"/>
                <a:headEnd/>
                <a:tailEnd/>
              </a:ln>
            </p:spPr>
            <p:txBody>
              <a:bodyPr/>
              <a:lstStyle/>
              <a:p>
                <a:endParaRPr lang="en-US"/>
              </a:p>
            </p:txBody>
          </p:sp>
          <p:sp>
            <p:nvSpPr>
              <p:cNvPr id="37927" name="Rectangle 5"/>
              <p:cNvSpPr>
                <a:spLocks noChangeArrowheads="1"/>
              </p:cNvSpPr>
              <p:nvPr/>
            </p:nvSpPr>
            <p:spPr bwMode="auto">
              <a:xfrm>
                <a:off x="2160" y="1974"/>
                <a:ext cx="1168" cy="461"/>
              </a:xfrm>
              <a:prstGeom prst="rect">
                <a:avLst/>
              </a:prstGeom>
              <a:noFill/>
              <a:ln w="28575">
                <a:solidFill>
                  <a:schemeClr val="tx1"/>
                </a:solidFill>
                <a:miter lim="800000"/>
                <a:headEnd/>
                <a:tailEnd/>
              </a:ln>
            </p:spPr>
            <p:txBody>
              <a:bodyPr/>
              <a:lstStyle/>
              <a:p>
                <a:endParaRPr lang="en-US"/>
              </a:p>
            </p:txBody>
          </p:sp>
        </p:grpSp>
        <p:sp>
          <p:nvSpPr>
            <p:cNvPr id="37901" name="Rectangle 6"/>
            <p:cNvSpPr>
              <a:spLocks noChangeArrowheads="1"/>
            </p:cNvSpPr>
            <p:nvPr/>
          </p:nvSpPr>
          <p:spPr bwMode="auto">
            <a:xfrm>
              <a:off x="2452" y="1257"/>
              <a:ext cx="553" cy="162"/>
            </a:xfrm>
            <a:prstGeom prst="rect">
              <a:avLst/>
            </a:prstGeom>
            <a:noFill/>
            <a:ln w="9525">
              <a:noFill/>
              <a:miter lim="800000"/>
              <a:headEnd/>
              <a:tailEnd/>
            </a:ln>
          </p:spPr>
          <p:txBody>
            <a:bodyPr wrap="none" lIns="0" tIns="0" rIns="0" bIns="0">
              <a:spAutoFit/>
            </a:bodyPr>
            <a:lstStyle/>
            <a:p>
              <a:r>
                <a:rPr lang="en-US" sz="1500" b="1"/>
                <a:t>Account</a:t>
              </a:r>
              <a:endParaRPr lang="en-US" b="1"/>
            </a:p>
          </p:txBody>
        </p:sp>
        <p:sp>
          <p:nvSpPr>
            <p:cNvPr id="37902" name="Rectangle 7"/>
            <p:cNvSpPr>
              <a:spLocks noChangeArrowheads="1"/>
            </p:cNvSpPr>
            <p:nvPr/>
          </p:nvSpPr>
          <p:spPr bwMode="auto">
            <a:xfrm>
              <a:off x="2160" y="1413"/>
              <a:ext cx="1168" cy="1022"/>
            </a:xfrm>
            <a:prstGeom prst="rect">
              <a:avLst/>
            </a:prstGeom>
            <a:noFill/>
            <a:ln w="0">
              <a:solidFill>
                <a:schemeClr val="tx1"/>
              </a:solidFill>
              <a:miter lim="800000"/>
              <a:headEnd/>
              <a:tailEnd/>
            </a:ln>
          </p:spPr>
          <p:txBody>
            <a:bodyPr/>
            <a:lstStyle/>
            <a:p>
              <a:endParaRPr lang="en-US"/>
            </a:p>
          </p:txBody>
        </p:sp>
        <p:sp>
          <p:nvSpPr>
            <p:cNvPr id="37903" name="Rectangle 8"/>
            <p:cNvSpPr>
              <a:spLocks noChangeArrowheads="1"/>
            </p:cNvSpPr>
            <p:nvPr/>
          </p:nvSpPr>
          <p:spPr bwMode="auto">
            <a:xfrm>
              <a:off x="2188" y="1432"/>
              <a:ext cx="514" cy="162"/>
            </a:xfrm>
            <a:prstGeom prst="rect">
              <a:avLst/>
            </a:prstGeom>
            <a:noFill/>
            <a:ln w="9525">
              <a:noFill/>
              <a:miter lim="800000"/>
              <a:headEnd/>
              <a:tailEnd/>
            </a:ln>
          </p:spPr>
          <p:txBody>
            <a:bodyPr wrap="none" lIns="0" tIns="0" rIns="0" bIns="0">
              <a:spAutoFit/>
            </a:bodyPr>
            <a:lstStyle/>
            <a:p>
              <a:r>
                <a:rPr lang="en-US" sz="1500" b="1"/>
                <a:t>balance</a:t>
              </a:r>
              <a:endParaRPr lang="en-US" b="1"/>
            </a:p>
          </p:txBody>
        </p:sp>
        <p:sp>
          <p:nvSpPr>
            <p:cNvPr id="37904" name="Rectangle 9"/>
            <p:cNvSpPr>
              <a:spLocks noChangeArrowheads="1"/>
            </p:cNvSpPr>
            <p:nvPr/>
          </p:nvSpPr>
          <p:spPr bwMode="auto">
            <a:xfrm>
              <a:off x="2188" y="1579"/>
              <a:ext cx="361" cy="162"/>
            </a:xfrm>
            <a:prstGeom prst="rect">
              <a:avLst/>
            </a:prstGeom>
            <a:noFill/>
            <a:ln w="9525">
              <a:noFill/>
              <a:miter lim="800000"/>
              <a:headEnd/>
              <a:tailEnd/>
            </a:ln>
          </p:spPr>
          <p:txBody>
            <a:bodyPr wrap="none" lIns="0" tIns="0" rIns="0" bIns="0">
              <a:spAutoFit/>
            </a:bodyPr>
            <a:lstStyle/>
            <a:p>
              <a:r>
                <a:rPr lang="en-US" sz="1500" b="1"/>
                <a:t>name</a:t>
              </a:r>
              <a:endParaRPr lang="en-US" b="1"/>
            </a:p>
          </p:txBody>
        </p:sp>
        <p:sp>
          <p:nvSpPr>
            <p:cNvPr id="37905" name="Rectangle 10"/>
            <p:cNvSpPr>
              <a:spLocks noChangeArrowheads="1"/>
            </p:cNvSpPr>
            <p:nvPr/>
          </p:nvSpPr>
          <p:spPr bwMode="auto">
            <a:xfrm>
              <a:off x="2188" y="1725"/>
              <a:ext cx="506" cy="163"/>
            </a:xfrm>
            <a:prstGeom prst="rect">
              <a:avLst/>
            </a:prstGeom>
            <a:noFill/>
            <a:ln w="9525">
              <a:noFill/>
              <a:miter lim="800000"/>
              <a:headEnd/>
              <a:tailEnd/>
            </a:ln>
          </p:spPr>
          <p:txBody>
            <a:bodyPr wrap="none" lIns="0" tIns="0" rIns="0" bIns="0">
              <a:spAutoFit/>
            </a:bodyPr>
            <a:lstStyle/>
            <a:p>
              <a:r>
                <a:rPr lang="en-US" sz="1500" b="1"/>
                <a:t>number</a:t>
              </a:r>
              <a:endParaRPr lang="en-US" b="1"/>
            </a:p>
          </p:txBody>
        </p:sp>
        <p:sp>
          <p:nvSpPr>
            <p:cNvPr id="37906" name="Rectangle 11"/>
            <p:cNvSpPr>
              <a:spLocks noChangeArrowheads="1"/>
            </p:cNvSpPr>
            <p:nvPr/>
          </p:nvSpPr>
          <p:spPr bwMode="auto">
            <a:xfrm>
              <a:off x="2188" y="2020"/>
              <a:ext cx="712" cy="163"/>
            </a:xfrm>
            <a:prstGeom prst="rect">
              <a:avLst/>
            </a:prstGeom>
            <a:noFill/>
            <a:ln w="9525">
              <a:noFill/>
              <a:miter lim="800000"/>
              <a:headEnd/>
              <a:tailEnd/>
            </a:ln>
          </p:spPr>
          <p:txBody>
            <a:bodyPr wrap="none" lIns="0" tIns="0" rIns="0" bIns="0">
              <a:spAutoFit/>
            </a:bodyPr>
            <a:lstStyle/>
            <a:p>
              <a:r>
                <a:rPr lang="en-US" sz="1500" b="1"/>
                <a:t>Withdraw()</a:t>
              </a:r>
              <a:endParaRPr lang="en-US" b="1"/>
            </a:p>
          </p:txBody>
        </p:sp>
        <p:sp>
          <p:nvSpPr>
            <p:cNvPr id="37907" name="Rectangle 12"/>
            <p:cNvSpPr>
              <a:spLocks noChangeArrowheads="1"/>
            </p:cNvSpPr>
            <p:nvPr/>
          </p:nvSpPr>
          <p:spPr bwMode="auto">
            <a:xfrm>
              <a:off x="2188" y="2168"/>
              <a:ext cx="1192" cy="162"/>
            </a:xfrm>
            <a:prstGeom prst="rect">
              <a:avLst/>
            </a:prstGeom>
            <a:noFill/>
            <a:ln w="9525">
              <a:noFill/>
              <a:miter lim="800000"/>
              <a:headEnd/>
              <a:tailEnd/>
            </a:ln>
          </p:spPr>
          <p:txBody>
            <a:bodyPr wrap="none" lIns="0" tIns="0" rIns="0" bIns="0">
              <a:spAutoFit/>
            </a:bodyPr>
            <a:lstStyle/>
            <a:p>
              <a:r>
                <a:rPr lang="en-US" sz="1500" b="1"/>
                <a:t>CreateStatement()</a:t>
              </a:r>
              <a:endParaRPr lang="en-US" b="1"/>
            </a:p>
          </p:txBody>
        </p:sp>
        <p:sp>
          <p:nvSpPr>
            <p:cNvPr id="37908" name="Rectangle 13"/>
            <p:cNvSpPr>
              <a:spLocks noChangeArrowheads="1"/>
            </p:cNvSpPr>
            <p:nvPr/>
          </p:nvSpPr>
          <p:spPr bwMode="auto">
            <a:xfrm>
              <a:off x="1806" y="3328"/>
              <a:ext cx="621" cy="162"/>
            </a:xfrm>
            <a:prstGeom prst="rect">
              <a:avLst/>
            </a:prstGeom>
            <a:noFill/>
            <a:ln w="9525">
              <a:noFill/>
              <a:miter lim="800000"/>
              <a:headEnd/>
              <a:tailEnd/>
            </a:ln>
          </p:spPr>
          <p:txBody>
            <a:bodyPr wrap="none" lIns="0" tIns="0" rIns="0" bIns="0">
              <a:spAutoFit/>
            </a:bodyPr>
            <a:lstStyle/>
            <a:p>
              <a:r>
                <a:rPr lang="en-US" sz="1500" b="1"/>
                <a:t>Checking</a:t>
              </a:r>
              <a:endParaRPr lang="en-US" b="1"/>
            </a:p>
          </p:txBody>
        </p:sp>
        <p:sp>
          <p:nvSpPr>
            <p:cNvPr id="37909" name="Rectangle 14"/>
            <p:cNvSpPr>
              <a:spLocks noChangeArrowheads="1"/>
            </p:cNvSpPr>
            <p:nvPr/>
          </p:nvSpPr>
          <p:spPr bwMode="auto">
            <a:xfrm>
              <a:off x="1761" y="3649"/>
              <a:ext cx="712" cy="163"/>
            </a:xfrm>
            <a:prstGeom prst="rect">
              <a:avLst/>
            </a:prstGeom>
            <a:noFill/>
            <a:ln w="9525">
              <a:noFill/>
              <a:miter lim="800000"/>
              <a:headEnd/>
              <a:tailEnd/>
            </a:ln>
          </p:spPr>
          <p:txBody>
            <a:bodyPr wrap="none" lIns="0" tIns="0" rIns="0" bIns="0">
              <a:spAutoFit/>
            </a:bodyPr>
            <a:lstStyle/>
            <a:p>
              <a:r>
                <a:rPr lang="en-US" sz="1500" b="1"/>
                <a:t>Withdraw()</a:t>
              </a:r>
              <a:endParaRPr lang="en-US" b="1"/>
            </a:p>
          </p:txBody>
        </p:sp>
        <p:sp>
          <p:nvSpPr>
            <p:cNvPr id="37910" name="Rectangle 15"/>
            <p:cNvSpPr>
              <a:spLocks noChangeArrowheads="1"/>
            </p:cNvSpPr>
            <p:nvPr/>
          </p:nvSpPr>
          <p:spPr bwMode="auto">
            <a:xfrm>
              <a:off x="3248" y="3299"/>
              <a:ext cx="529" cy="162"/>
            </a:xfrm>
            <a:prstGeom prst="rect">
              <a:avLst/>
            </a:prstGeom>
            <a:noFill/>
            <a:ln w="9525">
              <a:noFill/>
              <a:miter lim="800000"/>
              <a:headEnd/>
              <a:tailEnd/>
            </a:ln>
          </p:spPr>
          <p:txBody>
            <a:bodyPr wrap="none" lIns="0" tIns="0" rIns="0" bIns="0">
              <a:spAutoFit/>
            </a:bodyPr>
            <a:lstStyle/>
            <a:p>
              <a:r>
                <a:rPr lang="en-US" sz="1500" b="1"/>
                <a:t>Savings</a:t>
              </a:r>
              <a:endParaRPr lang="en-US" b="1"/>
            </a:p>
          </p:txBody>
        </p:sp>
        <p:sp>
          <p:nvSpPr>
            <p:cNvPr id="37911" name="Rectangle 16"/>
            <p:cNvSpPr>
              <a:spLocks noChangeArrowheads="1"/>
            </p:cNvSpPr>
            <p:nvPr/>
          </p:nvSpPr>
          <p:spPr bwMode="auto">
            <a:xfrm>
              <a:off x="3120" y="3621"/>
              <a:ext cx="822" cy="162"/>
            </a:xfrm>
            <a:prstGeom prst="rect">
              <a:avLst/>
            </a:prstGeom>
            <a:noFill/>
            <a:ln w="9525">
              <a:noFill/>
              <a:miter lim="800000"/>
              <a:headEnd/>
              <a:tailEnd/>
            </a:ln>
          </p:spPr>
          <p:txBody>
            <a:bodyPr wrap="none" lIns="0" tIns="0" rIns="0" bIns="0">
              <a:spAutoFit/>
            </a:bodyPr>
            <a:lstStyle/>
            <a:p>
              <a:r>
                <a:rPr lang="en-US" sz="1500" b="1"/>
                <a:t>GetInterest()</a:t>
              </a:r>
              <a:endParaRPr lang="en-US" b="1"/>
            </a:p>
          </p:txBody>
        </p:sp>
        <p:sp>
          <p:nvSpPr>
            <p:cNvPr id="37912" name="Rectangle 17"/>
            <p:cNvSpPr>
              <a:spLocks noChangeArrowheads="1"/>
            </p:cNvSpPr>
            <p:nvPr/>
          </p:nvSpPr>
          <p:spPr bwMode="auto">
            <a:xfrm>
              <a:off x="3120" y="3770"/>
              <a:ext cx="713" cy="162"/>
            </a:xfrm>
            <a:prstGeom prst="rect">
              <a:avLst/>
            </a:prstGeom>
            <a:noFill/>
            <a:ln w="9525">
              <a:noFill/>
              <a:miter lim="800000"/>
              <a:headEnd/>
              <a:tailEnd/>
            </a:ln>
          </p:spPr>
          <p:txBody>
            <a:bodyPr wrap="none" lIns="0" tIns="0" rIns="0" bIns="0">
              <a:spAutoFit/>
            </a:bodyPr>
            <a:lstStyle/>
            <a:p>
              <a:r>
                <a:rPr lang="en-US" sz="1500" b="1"/>
                <a:t>Withdraw()</a:t>
              </a:r>
              <a:endParaRPr lang="en-US" b="1"/>
            </a:p>
          </p:txBody>
        </p:sp>
        <p:sp>
          <p:nvSpPr>
            <p:cNvPr id="37913" name="Line 18"/>
            <p:cNvSpPr>
              <a:spLocks noChangeShapeType="1"/>
            </p:cNvSpPr>
            <p:nvPr/>
          </p:nvSpPr>
          <p:spPr bwMode="auto">
            <a:xfrm>
              <a:off x="2018" y="2885"/>
              <a:ext cx="1387" cy="1"/>
            </a:xfrm>
            <a:prstGeom prst="line">
              <a:avLst/>
            </a:prstGeom>
            <a:noFill/>
            <a:ln w="28575">
              <a:solidFill>
                <a:schemeClr val="tx1"/>
              </a:solidFill>
              <a:round/>
              <a:headEnd/>
              <a:tailEnd/>
            </a:ln>
          </p:spPr>
          <p:txBody>
            <a:bodyPr/>
            <a:lstStyle/>
            <a:p>
              <a:endParaRPr lang="en-US"/>
            </a:p>
          </p:txBody>
        </p:sp>
        <p:sp>
          <p:nvSpPr>
            <p:cNvPr id="37914" name="Freeform 19"/>
            <p:cNvSpPr>
              <a:spLocks/>
            </p:cNvSpPr>
            <p:nvPr/>
          </p:nvSpPr>
          <p:spPr bwMode="auto">
            <a:xfrm>
              <a:off x="2596" y="2443"/>
              <a:ext cx="129" cy="175"/>
            </a:xfrm>
            <a:custGeom>
              <a:avLst/>
              <a:gdLst>
                <a:gd name="T0" fmla="*/ 65 w 129"/>
                <a:gd name="T1" fmla="*/ 0 h 175"/>
                <a:gd name="T2" fmla="*/ 129 w 129"/>
                <a:gd name="T3" fmla="*/ 175 h 175"/>
                <a:gd name="T4" fmla="*/ 0 w 129"/>
                <a:gd name="T5" fmla="*/ 175 h 175"/>
                <a:gd name="T6" fmla="*/ 65 w 129"/>
                <a:gd name="T7" fmla="*/ 0 h 175"/>
                <a:gd name="T8" fmla="*/ 0 60000 65536"/>
                <a:gd name="T9" fmla="*/ 0 60000 65536"/>
                <a:gd name="T10" fmla="*/ 0 60000 65536"/>
                <a:gd name="T11" fmla="*/ 0 60000 65536"/>
                <a:gd name="T12" fmla="*/ 0 w 129"/>
                <a:gd name="T13" fmla="*/ 0 h 175"/>
                <a:gd name="T14" fmla="*/ 129 w 129"/>
                <a:gd name="T15" fmla="*/ 175 h 175"/>
              </a:gdLst>
              <a:ahLst/>
              <a:cxnLst>
                <a:cxn ang="T8">
                  <a:pos x="T0" y="T1"/>
                </a:cxn>
                <a:cxn ang="T9">
                  <a:pos x="T2" y="T3"/>
                </a:cxn>
                <a:cxn ang="T10">
                  <a:pos x="T4" y="T5"/>
                </a:cxn>
                <a:cxn ang="T11">
                  <a:pos x="T6" y="T7"/>
                </a:cxn>
              </a:cxnLst>
              <a:rect l="T12" t="T13" r="T14" b="T15"/>
              <a:pathLst>
                <a:path w="129" h="175">
                  <a:moveTo>
                    <a:pt x="65" y="0"/>
                  </a:moveTo>
                  <a:lnTo>
                    <a:pt x="129" y="175"/>
                  </a:lnTo>
                  <a:lnTo>
                    <a:pt x="0" y="175"/>
                  </a:lnTo>
                  <a:lnTo>
                    <a:pt x="65" y="0"/>
                  </a:lnTo>
                  <a:close/>
                </a:path>
              </a:pathLst>
            </a:custGeom>
            <a:noFill/>
            <a:ln w="28575">
              <a:solidFill>
                <a:schemeClr val="tx1"/>
              </a:solidFill>
              <a:round/>
              <a:headEnd/>
              <a:tailEnd/>
            </a:ln>
          </p:spPr>
          <p:txBody>
            <a:bodyPr/>
            <a:lstStyle/>
            <a:p>
              <a:endParaRPr lang="en-US"/>
            </a:p>
          </p:txBody>
        </p:sp>
        <p:sp>
          <p:nvSpPr>
            <p:cNvPr id="37915" name="Line 20"/>
            <p:cNvSpPr>
              <a:spLocks noChangeShapeType="1"/>
            </p:cNvSpPr>
            <p:nvPr/>
          </p:nvSpPr>
          <p:spPr bwMode="auto">
            <a:xfrm flipV="1">
              <a:off x="3405" y="2885"/>
              <a:ext cx="1" cy="377"/>
            </a:xfrm>
            <a:prstGeom prst="line">
              <a:avLst/>
            </a:prstGeom>
            <a:noFill/>
            <a:ln w="28575">
              <a:solidFill>
                <a:schemeClr val="tx1"/>
              </a:solidFill>
              <a:round/>
              <a:headEnd/>
              <a:tailEnd/>
            </a:ln>
          </p:spPr>
          <p:txBody>
            <a:bodyPr/>
            <a:lstStyle/>
            <a:p>
              <a:endParaRPr lang="en-US"/>
            </a:p>
          </p:txBody>
        </p:sp>
        <p:sp>
          <p:nvSpPr>
            <p:cNvPr id="37916" name="Line 21"/>
            <p:cNvSpPr>
              <a:spLocks noChangeShapeType="1"/>
            </p:cNvSpPr>
            <p:nvPr/>
          </p:nvSpPr>
          <p:spPr bwMode="auto">
            <a:xfrm flipV="1">
              <a:off x="2018" y="2885"/>
              <a:ext cx="1" cy="405"/>
            </a:xfrm>
            <a:prstGeom prst="line">
              <a:avLst/>
            </a:prstGeom>
            <a:noFill/>
            <a:ln w="28575">
              <a:solidFill>
                <a:schemeClr val="tx1"/>
              </a:solidFill>
              <a:round/>
              <a:headEnd/>
              <a:tailEnd/>
            </a:ln>
          </p:spPr>
          <p:txBody>
            <a:bodyPr/>
            <a:lstStyle/>
            <a:p>
              <a:endParaRPr lang="en-US"/>
            </a:p>
          </p:txBody>
        </p:sp>
        <p:sp>
          <p:nvSpPr>
            <p:cNvPr id="37917" name="Line 22"/>
            <p:cNvSpPr>
              <a:spLocks noChangeShapeType="1"/>
            </p:cNvSpPr>
            <p:nvPr/>
          </p:nvSpPr>
          <p:spPr bwMode="auto">
            <a:xfrm>
              <a:off x="2660" y="2612"/>
              <a:ext cx="0" cy="288"/>
            </a:xfrm>
            <a:prstGeom prst="line">
              <a:avLst/>
            </a:prstGeom>
            <a:noFill/>
            <a:ln w="28575">
              <a:solidFill>
                <a:schemeClr val="tx1"/>
              </a:solidFill>
              <a:round/>
              <a:headEnd/>
              <a:tailEnd/>
            </a:ln>
          </p:spPr>
          <p:txBody>
            <a:bodyPr wrap="none" lIns="107950" tIns="53975" rIns="107950" bIns="53975" anchor="ctr"/>
            <a:lstStyle/>
            <a:p>
              <a:endParaRPr lang="en-US"/>
            </a:p>
          </p:txBody>
        </p:sp>
        <p:grpSp>
          <p:nvGrpSpPr>
            <p:cNvPr id="4" name="Group 23"/>
            <p:cNvGrpSpPr>
              <a:grpSpLocks/>
            </p:cNvGrpSpPr>
            <p:nvPr/>
          </p:nvGrpSpPr>
          <p:grpSpPr bwMode="auto">
            <a:xfrm>
              <a:off x="3092" y="3262"/>
              <a:ext cx="796" cy="768"/>
              <a:chOff x="3092" y="3262"/>
              <a:chExt cx="796" cy="768"/>
            </a:xfrm>
          </p:grpSpPr>
          <p:sp>
            <p:nvSpPr>
              <p:cNvPr id="37923" name="Rectangle 24"/>
              <p:cNvSpPr>
                <a:spLocks noChangeArrowheads="1"/>
              </p:cNvSpPr>
              <p:nvPr/>
            </p:nvSpPr>
            <p:spPr bwMode="auto">
              <a:xfrm>
                <a:off x="3092" y="3262"/>
                <a:ext cx="796" cy="768"/>
              </a:xfrm>
              <a:prstGeom prst="rect">
                <a:avLst/>
              </a:prstGeom>
              <a:noFill/>
              <a:ln w="28575">
                <a:solidFill>
                  <a:schemeClr val="tx1"/>
                </a:solidFill>
                <a:miter lim="800000"/>
                <a:headEnd/>
                <a:tailEnd/>
              </a:ln>
            </p:spPr>
            <p:txBody>
              <a:bodyPr/>
              <a:lstStyle/>
              <a:p>
                <a:endParaRPr lang="en-US"/>
              </a:p>
            </p:txBody>
          </p:sp>
          <p:sp>
            <p:nvSpPr>
              <p:cNvPr id="37924" name="Line 25"/>
              <p:cNvSpPr>
                <a:spLocks noChangeShapeType="1"/>
              </p:cNvSpPr>
              <p:nvPr/>
            </p:nvSpPr>
            <p:spPr bwMode="auto">
              <a:xfrm>
                <a:off x="3092" y="3476"/>
                <a:ext cx="796"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37925" name="Line 26"/>
              <p:cNvSpPr>
                <a:spLocks noChangeShapeType="1"/>
              </p:cNvSpPr>
              <p:nvPr/>
            </p:nvSpPr>
            <p:spPr bwMode="auto">
              <a:xfrm>
                <a:off x="3092" y="3557"/>
                <a:ext cx="796" cy="0"/>
              </a:xfrm>
              <a:prstGeom prst="line">
                <a:avLst/>
              </a:prstGeom>
              <a:noFill/>
              <a:ln w="28575">
                <a:solidFill>
                  <a:schemeClr val="tx1"/>
                </a:solidFill>
                <a:round/>
                <a:headEnd/>
                <a:tailEnd/>
              </a:ln>
            </p:spPr>
            <p:txBody>
              <a:bodyPr wrap="none" lIns="107950" tIns="53975" rIns="107950" bIns="53975" anchor="ctr"/>
              <a:lstStyle/>
              <a:p>
                <a:endParaRPr lang="en-US"/>
              </a:p>
            </p:txBody>
          </p:sp>
        </p:grpSp>
        <p:grpSp>
          <p:nvGrpSpPr>
            <p:cNvPr id="5" name="Group 27"/>
            <p:cNvGrpSpPr>
              <a:grpSpLocks/>
            </p:cNvGrpSpPr>
            <p:nvPr/>
          </p:nvGrpSpPr>
          <p:grpSpPr bwMode="auto">
            <a:xfrm>
              <a:off x="1733" y="3290"/>
              <a:ext cx="715" cy="580"/>
              <a:chOff x="1733" y="3290"/>
              <a:chExt cx="715" cy="580"/>
            </a:xfrm>
          </p:grpSpPr>
          <p:sp>
            <p:nvSpPr>
              <p:cNvPr id="37920" name="Rectangle 28"/>
              <p:cNvSpPr>
                <a:spLocks noChangeArrowheads="1"/>
              </p:cNvSpPr>
              <p:nvPr/>
            </p:nvSpPr>
            <p:spPr bwMode="auto">
              <a:xfrm>
                <a:off x="1733" y="3290"/>
                <a:ext cx="715" cy="580"/>
              </a:xfrm>
              <a:prstGeom prst="rect">
                <a:avLst/>
              </a:prstGeom>
              <a:noFill/>
              <a:ln w="28575">
                <a:solidFill>
                  <a:schemeClr val="tx1"/>
                </a:solidFill>
                <a:miter lim="800000"/>
                <a:headEnd/>
                <a:tailEnd/>
              </a:ln>
            </p:spPr>
            <p:txBody>
              <a:bodyPr/>
              <a:lstStyle/>
              <a:p>
                <a:endParaRPr lang="en-US"/>
              </a:p>
            </p:txBody>
          </p:sp>
          <p:sp>
            <p:nvSpPr>
              <p:cNvPr id="37921" name="Line 29"/>
              <p:cNvSpPr>
                <a:spLocks noChangeShapeType="1"/>
              </p:cNvSpPr>
              <p:nvPr/>
            </p:nvSpPr>
            <p:spPr bwMode="auto">
              <a:xfrm>
                <a:off x="1733" y="3476"/>
                <a:ext cx="715" cy="0"/>
              </a:xfrm>
              <a:prstGeom prst="line">
                <a:avLst/>
              </a:prstGeom>
              <a:noFill/>
              <a:ln w="28575">
                <a:solidFill>
                  <a:schemeClr val="tx1"/>
                </a:solidFill>
                <a:round/>
                <a:headEnd/>
                <a:tailEnd/>
              </a:ln>
            </p:spPr>
            <p:txBody>
              <a:bodyPr wrap="none" lIns="107950" tIns="53975" rIns="107950" bIns="53975" anchor="ctr"/>
              <a:lstStyle/>
              <a:p>
                <a:endParaRPr lang="en-US"/>
              </a:p>
            </p:txBody>
          </p:sp>
          <p:sp>
            <p:nvSpPr>
              <p:cNvPr id="37922" name="Line 30"/>
              <p:cNvSpPr>
                <a:spLocks noChangeShapeType="1"/>
              </p:cNvSpPr>
              <p:nvPr/>
            </p:nvSpPr>
            <p:spPr bwMode="auto">
              <a:xfrm>
                <a:off x="1733" y="3557"/>
                <a:ext cx="715" cy="0"/>
              </a:xfrm>
              <a:prstGeom prst="line">
                <a:avLst/>
              </a:prstGeom>
              <a:noFill/>
              <a:ln w="28575">
                <a:solidFill>
                  <a:schemeClr val="tx1"/>
                </a:solidFill>
                <a:round/>
                <a:headEnd/>
                <a:tailEnd/>
              </a:ln>
            </p:spPr>
            <p:txBody>
              <a:bodyPr wrap="none" lIns="107950" tIns="53975" rIns="107950" bIns="53975" anchor="ctr"/>
              <a:lstStyle/>
              <a:p>
                <a:endParaRPr lang="en-US"/>
              </a:p>
            </p:txBody>
          </p:sp>
        </p:grpSp>
      </p:grpSp>
      <p:sp>
        <p:nvSpPr>
          <p:cNvPr id="37892" name="Text Box 31"/>
          <p:cNvSpPr txBox="1">
            <a:spLocks noChangeArrowheads="1"/>
          </p:cNvSpPr>
          <p:nvPr/>
        </p:nvSpPr>
        <p:spPr bwMode="auto">
          <a:xfrm>
            <a:off x="685800" y="2720975"/>
            <a:ext cx="1800225" cy="7175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Superclass (parent)</a:t>
            </a:r>
          </a:p>
        </p:txBody>
      </p:sp>
      <p:sp>
        <p:nvSpPr>
          <p:cNvPr id="37893" name="Text Box 32"/>
          <p:cNvSpPr txBox="1">
            <a:spLocks noChangeArrowheads="1"/>
          </p:cNvSpPr>
          <p:nvPr/>
        </p:nvSpPr>
        <p:spPr bwMode="auto">
          <a:xfrm>
            <a:off x="685800" y="5465763"/>
            <a:ext cx="1800225"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Subclasses</a:t>
            </a:r>
          </a:p>
        </p:txBody>
      </p:sp>
      <p:sp>
        <p:nvSpPr>
          <p:cNvPr id="37894" name="Text Box 33"/>
          <p:cNvSpPr txBox="1">
            <a:spLocks noChangeArrowheads="1"/>
          </p:cNvSpPr>
          <p:nvPr/>
        </p:nvSpPr>
        <p:spPr bwMode="auto">
          <a:xfrm>
            <a:off x="6172200" y="3670300"/>
            <a:ext cx="1800225" cy="7175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Generalization Relationship</a:t>
            </a:r>
          </a:p>
        </p:txBody>
      </p:sp>
      <p:sp>
        <p:nvSpPr>
          <p:cNvPr id="37895" name="Line 34"/>
          <p:cNvSpPr>
            <a:spLocks noChangeShapeType="1"/>
          </p:cNvSpPr>
          <p:nvPr/>
        </p:nvSpPr>
        <p:spPr bwMode="auto">
          <a:xfrm flipH="1">
            <a:off x="4456113" y="4156075"/>
            <a:ext cx="1630362" cy="231775"/>
          </a:xfrm>
          <a:prstGeom prst="line">
            <a:avLst/>
          </a:prstGeom>
          <a:noFill/>
          <a:ln w="38100">
            <a:solidFill>
              <a:schemeClr val="accent2"/>
            </a:solidFill>
            <a:round/>
            <a:headEnd/>
            <a:tailEnd type="triangle" w="med" len="med"/>
          </a:ln>
        </p:spPr>
        <p:txBody>
          <a:bodyPr wrap="none" lIns="107950" tIns="53975" rIns="107950" bIns="53975" anchor="ctr"/>
          <a:lstStyle/>
          <a:p>
            <a:endParaRPr lang="en-US"/>
          </a:p>
        </p:txBody>
      </p:sp>
      <p:sp>
        <p:nvSpPr>
          <p:cNvPr id="37896" name="Text Box 35"/>
          <p:cNvSpPr txBox="1">
            <a:spLocks noChangeArrowheads="1"/>
          </p:cNvSpPr>
          <p:nvPr/>
        </p:nvSpPr>
        <p:spPr bwMode="auto">
          <a:xfrm>
            <a:off x="3162300" y="1524000"/>
            <a:ext cx="1800225"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Ancestor</a:t>
            </a:r>
          </a:p>
        </p:txBody>
      </p:sp>
      <p:sp>
        <p:nvSpPr>
          <p:cNvPr id="37897" name="Text Box 36"/>
          <p:cNvSpPr txBox="1">
            <a:spLocks noChangeArrowheads="1"/>
          </p:cNvSpPr>
          <p:nvPr/>
        </p:nvSpPr>
        <p:spPr bwMode="auto">
          <a:xfrm>
            <a:off x="3162300" y="6096000"/>
            <a:ext cx="1800225" cy="412750"/>
          </a:xfrm>
          <a:prstGeom prst="rect">
            <a:avLst/>
          </a:prstGeom>
          <a:noFill/>
          <a:ln w="9525">
            <a:noFill/>
            <a:miter lim="800000"/>
            <a:headEnd/>
            <a:tailEnd/>
          </a:ln>
        </p:spPr>
        <p:txBody>
          <a:bodyPr lIns="107950" tIns="53975" rIns="107950" bIns="53975">
            <a:spAutoFit/>
          </a:bodyPr>
          <a:lstStyle/>
          <a:p>
            <a:pPr algn="ctr">
              <a:spcBef>
                <a:spcPct val="50000"/>
              </a:spcBef>
            </a:pPr>
            <a:r>
              <a:rPr lang="en-US" sz="2000">
                <a:solidFill>
                  <a:schemeClr val="accent2"/>
                </a:solidFill>
                <a:latin typeface="Times New Roman" charset="0"/>
              </a:rPr>
              <a:t>Descendents</a:t>
            </a:r>
          </a:p>
        </p:txBody>
      </p:sp>
      <p:sp>
        <p:nvSpPr>
          <p:cNvPr id="37898" name="Rectangle 37"/>
          <p:cNvSpPr>
            <a:spLocks noGrp="1" noChangeArrowheads="1"/>
          </p:cNvSpPr>
          <p:nvPr>
            <p:ph type="title"/>
          </p:nvPr>
        </p:nvSpPr>
        <p:spPr/>
        <p:txBody>
          <a:bodyPr/>
          <a:lstStyle/>
          <a:p>
            <a:r>
              <a:rPr lang="en-US" smtClean="0"/>
              <a:t>Example: Single Inheritance</a:t>
            </a:r>
          </a:p>
        </p:txBody>
      </p:sp>
      <p:sp>
        <p:nvSpPr>
          <p:cNvPr id="37899" name="Rectangle 38"/>
          <p:cNvSpPr>
            <a:spLocks noGrp="1" noChangeArrowheads="1"/>
          </p:cNvSpPr>
          <p:nvPr>
            <p:ph type="body" idx="1"/>
          </p:nvPr>
        </p:nvSpPr>
        <p:spPr>
          <a:xfrm>
            <a:off x="395288" y="1268413"/>
            <a:ext cx="8178800" cy="4171950"/>
          </a:xfrm>
        </p:spPr>
        <p:txBody>
          <a:bodyPr/>
          <a:lstStyle/>
          <a:p>
            <a:r>
              <a:rPr lang="en-US" smtClean="0"/>
              <a:t>One class inherits from another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Multiple Inheritance</a:t>
            </a:r>
            <a:br>
              <a:rPr lang="en-US" b="1" dirty="0" smtClean="0"/>
            </a:b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2050" name="Picture 2"/>
          <p:cNvPicPr>
            <a:picLocks noChangeAspect="1" noChangeArrowheads="1"/>
          </p:cNvPicPr>
          <p:nvPr/>
        </p:nvPicPr>
        <p:blipFill>
          <a:blip r:embed="rId2"/>
          <a:srcRect/>
          <a:stretch>
            <a:fillRect/>
          </a:stretch>
        </p:blipFill>
        <p:spPr bwMode="auto">
          <a:xfrm>
            <a:off x="4293201" y="3333750"/>
            <a:ext cx="4850799" cy="3143250"/>
          </a:xfrm>
          <a:prstGeom prst="rect">
            <a:avLst/>
          </a:prstGeom>
          <a:noFill/>
          <a:ln w="9525">
            <a:noFill/>
            <a:miter lim="800000"/>
            <a:headEnd/>
            <a:tailEnd/>
          </a:ln>
          <a:effectLst/>
        </p:spPr>
      </p:pic>
      <p:sp>
        <p:nvSpPr>
          <p:cNvPr id="7" name="Rectangle 6"/>
          <p:cNvSpPr/>
          <p:nvPr/>
        </p:nvSpPr>
        <p:spPr>
          <a:xfrm>
            <a:off x="228600" y="1295400"/>
            <a:ext cx="3962400" cy="5262979"/>
          </a:xfrm>
          <a:prstGeom prst="rect">
            <a:avLst/>
          </a:prstGeom>
        </p:spPr>
        <p:txBody>
          <a:bodyPr wrap="square">
            <a:spAutoFit/>
          </a:bodyPr>
          <a:lstStyle/>
          <a:p>
            <a:pPr algn="just"/>
            <a:r>
              <a:rPr lang="en-US" sz="2800" dirty="0" smtClean="0"/>
              <a:t>When a (derived) class inherits properties (data and operations) from more than one base class, it is called as multiple inheritance. For example,</a:t>
            </a:r>
          </a:p>
          <a:p>
            <a:pPr algn="just"/>
            <a:r>
              <a:rPr lang="en-US" sz="2800" dirty="0" smtClean="0"/>
              <a:t>BoatHouse  class inherits properties from both Boat class and House class as</a:t>
            </a:r>
          </a:p>
          <a:p>
            <a:pPr algn="just"/>
            <a:r>
              <a:rPr lang="en-US" sz="2800" dirty="0" smtClean="0"/>
              <a:t>shown in Figure</a:t>
            </a:r>
            <a:endParaRPr 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p:spPr>
        <p:txBody>
          <a:bodyPr/>
          <a:lstStyle/>
          <a:p>
            <a:fld id="{71ADB9C1-0A5C-41D0-92E9-A598C81AB3A4}" type="slidenum">
              <a:rPr lang="en-US" smtClean="0"/>
              <a:pPr/>
              <a:t>65</a:t>
            </a:fld>
            <a:endParaRPr lang="en-US" smtClean="0"/>
          </a:p>
        </p:txBody>
      </p:sp>
      <p:sp>
        <p:nvSpPr>
          <p:cNvPr id="38915" name="Rectangle 2"/>
          <p:cNvSpPr>
            <a:spLocks noChangeArrowheads="1"/>
          </p:cNvSpPr>
          <p:nvPr/>
        </p:nvSpPr>
        <p:spPr bwMode="auto">
          <a:xfrm>
            <a:off x="3124200" y="6248400"/>
            <a:ext cx="2895600" cy="457200"/>
          </a:xfrm>
          <a:prstGeom prst="rect">
            <a:avLst/>
          </a:prstGeom>
          <a:noFill/>
          <a:ln w="9525">
            <a:noFill/>
            <a:miter lim="800000"/>
            <a:headEnd/>
            <a:tailEnd/>
          </a:ln>
        </p:spPr>
        <p:txBody>
          <a:bodyPr wrap="none" anchor="ctr"/>
          <a:lstStyle/>
          <a:p>
            <a:endParaRPr lang="en-US"/>
          </a:p>
        </p:txBody>
      </p:sp>
      <p:sp>
        <p:nvSpPr>
          <p:cNvPr id="38916" name="Rectangle 3"/>
          <p:cNvSpPr>
            <a:spLocks noChangeArrowheads="1"/>
          </p:cNvSpPr>
          <p:nvPr/>
        </p:nvSpPr>
        <p:spPr bwMode="auto">
          <a:xfrm>
            <a:off x="685800" y="4186238"/>
            <a:ext cx="1233488" cy="711200"/>
          </a:xfrm>
          <a:prstGeom prst="rect">
            <a:avLst/>
          </a:prstGeom>
          <a:noFill/>
          <a:ln w="28575">
            <a:solidFill>
              <a:schemeClr val="tx1"/>
            </a:solidFill>
            <a:miter lim="800000"/>
            <a:headEnd/>
            <a:tailEnd/>
          </a:ln>
        </p:spPr>
        <p:txBody>
          <a:bodyPr/>
          <a:lstStyle/>
          <a:p>
            <a:endParaRPr lang="en-US"/>
          </a:p>
        </p:txBody>
      </p:sp>
      <p:sp>
        <p:nvSpPr>
          <p:cNvPr id="38917" name="Rectangle 4"/>
          <p:cNvSpPr>
            <a:spLocks noChangeArrowheads="1"/>
          </p:cNvSpPr>
          <p:nvPr/>
        </p:nvSpPr>
        <p:spPr bwMode="auto">
          <a:xfrm>
            <a:off x="849313" y="4254500"/>
            <a:ext cx="933450" cy="304800"/>
          </a:xfrm>
          <a:prstGeom prst="rect">
            <a:avLst/>
          </a:prstGeom>
          <a:noFill/>
          <a:ln w="9525">
            <a:noFill/>
            <a:miter lim="800000"/>
            <a:headEnd/>
            <a:tailEnd/>
          </a:ln>
        </p:spPr>
        <p:txBody>
          <a:bodyPr wrap="none" lIns="0" tIns="0" rIns="0" bIns="0">
            <a:spAutoFit/>
          </a:bodyPr>
          <a:lstStyle/>
          <a:p>
            <a:r>
              <a:rPr lang="en-US" sz="2000"/>
              <a:t>Airplane</a:t>
            </a:r>
            <a:endParaRPr lang="en-US"/>
          </a:p>
        </p:txBody>
      </p:sp>
      <p:sp>
        <p:nvSpPr>
          <p:cNvPr id="38918" name="Line 5"/>
          <p:cNvSpPr>
            <a:spLocks noChangeShapeType="1"/>
          </p:cNvSpPr>
          <p:nvPr/>
        </p:nvSpPr>
        <p:spPr bwMode="auto">
          <a:xfrm>
            <a:off x="685800" y="4570413"/>
            <a:ext cx="1227138" cy="1587"/>
          </a:xfrm>
          <a:prstGeom prst="line">
            <a:avLst/>
          </a:prstGeom>
          <a:noFill/>
          <a:ln w="28575">
            <a:solidFill>
              <a:schemeClr val="tx1"/>
            </a:solidFill>
            <a:round/>
            <a:headEnd/>
            <a:tailEnd/>
          </a:ln>
        </p:spPr>
        <p:txBody>
          <a:bodyPr/>
          <a:lstStyle/>
          <a:p>
            <a:endParaRPr lang="en-US"/>
          </a:p>
        </p:txBody>
      </p:sp>
      <p:sp>
        <p:nvSpPr>
          <p:cNvPr id="38919" name="Line 6"/>
          <p:cNvSpPr>
            <a:spLocks noChangeShapeType="1"/>
          </p:cNvSpPr>
          <p:nvPr/>
        </p:nvSpPr>
        <p:spPr bwMode="auto">
          <a:xfrm>
            <a:off x="685800" y="4713288"/>
            <a:ext cx="1227138" cy="1587"/>
          </a:xfrm>
          <a:prstGeom prst="line">
            <a:avLst/>
          </a:prstGeom>
          <a:noFill/>
          <a:ln w="28575">
            <a:solidFill>
              <a:schemeClr val="tx1"/>
            </a:solidFill>
            <a:round/>
            <a:headEnd/>
            <a:tailEnd/>
          </a:ln>
        </p:spPr>
        <p:txBody>
          <a:bodyPr/>
          <a:lstStyle/>
          <a:p>
            <a:endParaRPr lang="en-US"/>
          </a:p>
        </p:txBody>
      </p:sp>
      <p:sp>
        <p:nvSpPr>
          <p:cNvPr id="38920" name="Rectangle 7"/>
          <p:cNvSpPr>
            <a:spLocks noChangeArrowheads="1"/>
          </p:cNvSpPr>
          <p:nvPr/>
        </p:nvSpPr>
        <p:spPr bwMode="auto">
          <a:xfrm>
            <a:off x="2173288" y="4186238"/>
            <a:ext cx="1343025" cy="711200"/>
          </a:xfrm>
          <a:prstGeom prst="rect">
            <a:avLst/>
          </a:prstGeom>
          <a:noFill/>
          <a:ln w="28575">
            <a:solidFill>
              <a:schemeClr val="tx1"/>
            </a:solidFill>
            <a:miter lim="800000"/>
            <a:headEnd/>
            <a:tailEnd/>
          </a:ln>
        </p:spPr>
        <p:txBody>
          <a:bodyPr/>
          <a:lstStyle/>
          <a:p>
            <a:endParaRPr lang="en-US"/>
          </a:p>
        </p:txBody>
      </p:sp>
      <p:sp>
        <p:nvSpPr>
          <p:cNvPr id="38921" name="Rectangle 8"/>
          <p:cNvSpPr>
            <a:spLocks noChangeArrowheads="1"/>
          </p:cNvSpPr>
          <p:nvPr/>
        </p:nvSpPr>
        <p:spPr bwMode="auto">
          <a:xfrm>
            <a:off x="2282825" y="4254500"/>
            <a:ext cx="1144588" cy="304800"/>
          </a:xfrm>
          <a:prstGeom prst="rect">
            <a:avLst/>
          </a:prstGeom>
          <a:noFill/>
          <a:ln w="9525">
            <a:noFill/>
            <a:miter lim="800000"/>
            <a:headEnd/>
            <a:tailEnd/>
          </a:ln>
        </p:spPr>
        <p:txBody>
          <a:bodyPr wrap="none" lIns="0" tIns="0" rIns="0" bIns="0">
            <a:spAutoFit/>
          </a:bodyPr>
          <a:lstStyle/>
          <a:p>
            <a:r>
              <a:rPr lang="en-US" sz="2000"/>
              <a:t>Helicopter</a:t>
            </a:r>
            <a:endParaRPr lang="en-US"/>
          </a:p>
        </p:txBody>
      </p:sp>
      <p:sp>
        <p:nvSpPr>
          <p:cNvPr id="38922" name="Line 9"/>
          <p:cNvSpPr>
            <a:spLocks noChangeShapeType="1"/>
          </p:cNvSpPr>
          <p:nvPr/>
        </p:nvSpPr>
        <p:spPr bwMode="auto">
          <a:xfrm>
            <a:off x="2173288" y="4570413"/>
            <a:ext cx="1336675" cy="1587"/>
          </a:xfrm>
          <a:prstGeom prst="line">
            <a:avLst/>
          </a:prstGeom>
          <a:noFill/>
          <a:ln w="28575">
            <a:solidFill>
              <a:schemeClr val="tx1"/>
            </a:solidFill>
            <a:round/>
            <a:headEnd/>
            <a:tailEnd/>
          </a:ln>
        </p:spPr>
        <p:txBody>
          <a:bodyPr/>
          <a:lstStyle/>
          <a:p>
            <a:endParaRPr lang="en-US"/>
          </a:p>
        </p:txBody>
      </p:sp>
      <p:sp>
        <p:nvSpPr>
          <p:cNvPr id="38923" name="Line 10"/>
          <p:cNvSpPr>
            <a:spLocks noChangeShapeType="1"/>
          </p:cNvSpPr>
          <p:nvPr/>
        </p:nvSpPr>
        <p:spPr bwMode="auto">
          <a:xfrm>
            <a:off x="2173288" y="4713288"/>
            <a:ext cx="1336675" cy="1587"/>
          </a:xfrm>
          <a:prstGeom prst="line">
            <a:avLst/>
          </a:prstGeom>
          <a:noFill/>
          <a:ln w="28575">
            <a:solidFill>
              <a:schemeClr val="tx1"/>
            </a:solidFill>
            <a:round/>
            <a:headEnd/>
            <a:tailEnd/>
          </a:ln>
        </p:spPr>
        <p:txBody>
          <a:bodyPr/>
          <a:lstStyle/>
          <a:p>
            <a:endParaRPr lang="en-US"/>
          </a:p>
        </p:txBody>
      </p:sp>
      <p:sp>
        <p:nvSpPr>
          <p:cNvPr id="38924" name="Rectangle 11"/>
          <p:cNvSpPr>
            <a:spLocks noChangeArrowheads="1"/>
          </p:cNvSpPr>
          <p:nvPr/>
        </p:nvSpPr>
        <p:spPr bwMode="auto">
          <a:xfrm>
            <a:off x="5222875" y="4186238"/>
            <a:ext cx="1412875" cy="711200"/>
          </a:xfrm>
          <a:prstGeom prst="rect">
            <a:avLst/>
          </a:prstGeom>
          <a:noFill/>
          <a:ln w="28575">
            <a:solidFill>
              <a:schemeClr val="tx1"/>
            </a:solidFill>
            <a:miter lim="800000"/>
            <a:headEnd/>
            <a:tailEnd/>
          </a:ln>
        </p:spPr>
        <p:txBody>
          <a:bodyPr/>
          <a:lstStyle/>
          <a:p>
            <a:endParaRPr lang="en-US"/>
          </a:p>
        </p:txBody>
      </p:sp>
      <p:sp>
        <p:nvSpPr>
          <p:cNvPr id="38925" name="Rectangle 12"/>
          <p:cNvSpPr>
            <a:spLocks noChangeArrowheads="1"/>
          </p:cNvSpPr>
          <p:nvPr/>
        </p:nvSpPr>
        <p:spPr bwMode="auto">
          <a:xfrm>
            <a:off x="5662613" y="4254500"/>
            <a:ext cx="508000" cy="304800"/>
          </a:xfrm>
          <a:prstGeom prst="rect">
            <a:avLst/>
          </a:prstGeom>
          <a:noFill/>
          <a:ln w="28575">
            <a:noFill/>
            <a:miter lim="800000"/>
            <a:headEnd/>
            <a:tailEnd/>
          </a:ln>
        </p:spPr>
        <p:txBody>
          <a:bodyPr wrap="none" lIns="0" tIns="0" rIns="0" bIns="0">
            <a:spAutoFit/>
          </a:bodyPr>
          <a:lstStyle/>
          <a:p>
            <a:r>
              <a:rPr lang="en-US" sz="2000"/>
              <a:t>Wolf</a:t>
            </a:r>
            <a:endParaRPr lang="en-US"/>
          </a:p>
        </p:txBody>
      </p:sp>
      <p:sp>
        <p:nvSpPr>
          <p:cNvPr id="38926" name="Line 13"/>
          <p:cNvSpPr>
            <a:spLocks noChangeShapeType="1"/>
          </p:cNvSpPr>
          <p:nvPr/>
        </p:nvSpPr>
        <p:spPr bwMode="auto">
          <a:xfrm>
            <a:off x="5222875" y="4570413"/>
            <a:ext cx="1404938" cy="1587"/>
          </a:xfrm>
          <a:prstGeom prst="line">
            <a:avLst/>
          </a:prstGeom>
          <a:noFill/>
          <a:ln w="28575">
            <a:solidFill>
              <a:schemeClr val="tx1"/>
            </a:solidFill>
            <a:round/>
            <a:headEnd/>
            <a:tailEnd/>
          </a:ln>
        </p:spPr>
        <p:txBody>
          <a:bodyPr/>
          <a:lstStyle/>
          <a:p>
            <a:endParaRPr lang="en-US"/>
          </a:p>
        </p:txBody>
      </p:sp>
      <p:sp>
        <p:nvSpPr>
          <p:cNvPr id="38927" name="Line 14"/>
          <p:cNvSpPr>
            <a:spLocks noChangeShapeType="1"/>
          </p:cNvSpPr>
          <p:nvPr/>
        </p:nvSpPr>
        <p:spPr bwMode="auto">
          <a:xfrm>
            <a:off x="5222875" y="4713288"/>
            <a:ext cx="1404938" cy="1587"/>
          </a:xfrm>
          <a:prstGeom prst="line">
            <a:avLst/>
          </a:prstGeom>
          <a:noFill/>
          <a:ln w="28575">
            <a:solidFill>
              <a:schemeClr val="tx1"/>
            </a:solidFill>
            <a:round/>
            <a:headEnd/>
            <a:tailEnd/>
          </a:ln>
        </p:spPr>
        <p:txBody>
          <a:bodyPr/>
          <a:lstStyle/>
          <a:p>
            <a:endParaRPr lang="en-US"/>
          </a:p>
        </p:txBody>
      </p:sp>
      <p:sp>
        <p:nvSpPr>
          <p:cNvPr id="38928" name="Rectangle 15"/>
          <p:cNvSpPr>
            <a:spLocks noChangeArrowheads="1"/>
          </p:cNvSpPr>
          <p:nvPr/>
        </p:nvSpPr>
        <p:spPr bwMode="auto">
          <a:xfrm>
            <a:off x="6970713" y="4186238"/>
            <a:ext cx="1344612" cy="711200"/>
          </a:xfrm>
          <a:prstGeom prst="rect">
            <a:avLst/>
          </a:prstGeom>
          <a:noFill/>
          <a:ln w="28575">
            <a:solidFill>
              <a:schemeClr val="tx1"/>
            </a:solidFill>
            <a:miter lim="800000"/>
            <a:headEnd/>
            <a:tailEnd/>
          </a:ln>
        </p:spPr>
        <p:txBody>
          <a:bodyPr/>
          <a:lstStyle/>
          <a:p>
            <a:endParaRPr lang="en-US"/>
          </a:p>
        </p:txBody>
      </p:sp>
      <p:sp>
        <p:nvSpPr>
          <p:cNvPr id="38929" name="Rectangle 16"/>
          <p:cNvSpPr>
            <a:spLocks noChangeArrowheads="1"/>
          </p:cNvSpPr>
          <p:nvPr/>
        </p:nvSpPr>
        <p:spPr bwMode="auto">
          <a:xfrm>
            <a:off x="7307263" y="4254500"/>
            <a:ext cx="677862" cy="304800"/>
          </a:xfrm>
          <a:prstGeom prst="rect">
            <a:avLst/>
          </a:prstGeom>
          <a:noFill/>
          <a:ln w="9525">
            <a:noFill/>
            <a:miter lim="800000"/>
            <a:headEnd/>
            <a:tailEnd/>
          </a:ln>
        </p:spPr>
        <p:txBody>
          <a:bodyPr wrap="none" lIns="0" tIns="0" rIns="0" bIns="0">
            <a:spAutoFit/>
          </a:bodyPr>
          <a:lstStyle/>
          <a:p>
            <a:r>
              <a:rPr lang="en-US" sz="2000"/>
              <a:t>Horse</a:t>
            </a:r>
            <a:endParaRPr lang="en-US"/>
          </a:p>
        </p:txBody>
      </p:sp>
      <p:sp>
        <p:nvSpPr>
          <p:cNvPr id="38930" name="Line 17"/>
          <p:cNvSpPr>
            <a:spLocks noChangeShapeType="1"/>
          </p:cNvSpPr>
          <p:nvPr/>
        </p:nvSpPr>
        <p:spPr bwMode="auto">
          <a:xfrm>
            <a:off x="6970713" y="4570413"/>
            <a:ext cx="1336675" cy="1587"/>
          </a:xfrm>
          <a:prstGeom prst="line">
            <a:avLst/>
          </a:prstGeom>
          <a:noFill/>
          <a:ln w="28575">
            <a:solidFill>
              <a:schemeClr val="tx1"/>
            </a:solidFill>
            <a:round/>
            <a:headEnd/>
            <a:tailEnd/>
          </a:ln>
        </p:spPr>
        <p:txBody>
          <a:bodyPr/>
          <a:lstStyle/>
          <a:p>
            <a:endParaRPr lang="en-US"/>
          </a:p>
        </p:txBody>
      </p:sp>
      <p:sp>
        <p:nvSpPr>
          <p:cNvPr id="38931" name="Line 18"/>
          <p:cNvSpPr>
            <a:spLocks noChangeShapeType="1"/>
          </p:cNvSpPr>
          <p:nvPr/>
        </p:nvSpPr>
        <p:spPr bwMode="auto">
          <a:xfrm>
            <a:off x="6970713" y="4713288"/>
            <a:ext cx="1336675" cy="1587"/>
          </a:xfrm>
          <a:prstGeom prst="line">
            <a:avLst/>
          </a:prstGeom>
          <a:noFill/>
          <a:ln w="28575">
            <a:solidFill>
              <a:schemeClr val="tx1"/>
            </a:solidFill>
            <a:round/>
            <a:headEnd/>
            <a:tailEnd/>
          </a:ln>
        </p:spPr>
        <p:txBody>
          <a:bodyPr/>
          <a:lstStyle/>
          <a:p>
            <a:endParaRPr lang="en-US"/>
          </a:p>
        </p:txBody>
      </p:sp>
      <p:sp>
        <p:nvSpPr>
          <p:cNvPr id="38932" name="Rectangle 19"/>
          <p:cNvSpPr>
            <a:spLocks noChangeArrowheads="1"/>
          </p:cNvSpPr>
          <p:nvPr/>
        </p:nvSpPr>
        <p:spPr bwMode="auto">
          <a:xfrm>
            <a:off x="1412875" y="2133600"/>
            <a:ext cx="1836738" cy="711200"/>
          </a:xfrm>
          <a:prstGeom prst="rect">
            <a:avLst/>
          </a:prstGeom>
          <a:noFill/>
          <a:ln w="28575">
            <a:solidFill>
              <a:schemeClr val="tx1"/>
            </a:solidFill>
            <a:miter lim="800000"/>
            <a:headEnd/>
            <a:tailEnd/>
          </a:ln>
        </p:spPr>
        <p:txBody>
          <a:bodyPr/>
          <a:lstStyle/>
          <a:p>
            <a:endParaRPr lang="en-US"/>
          </a:p>
        </p:txBody>
      </p:sp>
      <p:sp>
        <p:nvSpPr>
          <p:cNvPr id="38933" name="Rectangle 20"/>
          <p:cNvSpPr>
            <a:spLocks noChangeArrowheads="1"/>
          </p:cNvSpPr>
          <p:nvPr/>
        </p:nvSpPr>
        <p:spPr bwMode="auto">
          <a:xfrm>
            <a:off x="1693863" y="2201863"/>
            <a:ext cx="1316037" cy="304800"/>
          </a:xfrm>
          <a:prstGeom prst="rect">
            <a:avLst/>
          </a:prstGeom>
          <a:noFill/>
          <a:ln w="9525">
            <a:noFill/>
            <a:miter lim="800000"/>
            <a:headEnd/>
            <a:tailEnd/>
          </a:ln>
        </p:spPr>
        <p:txBody>
          <a:bodyPr wrap="none" lIns="0" tIns="0" rIns="0" bIns="0">
            <a:spAutoFit/>
          </a:bodyPr>
          <a:lstStyle/>
          <a:p>
            <a:r>
              <a:rPr lang="en-US" sz="2000"/>
              <a:t>FlyingThing</a:t>
            </a:r>
            <a:endParaRPr lang="en-US"/>
          </a:p>
        </p:txBody>
      </p:sp>
      <p:sp>
        <p:nvSpPr>
          <p:cNvPr id="38934" name="Line 21"/>
          <p:cNvSpPr>
            <a:spLocks noChangeShapeType="1"/>
          </p:cNvSpPr>
          <p:nvPr/>
        </p:nvSpPr>
        <p:spPr bwMode="auto">
          <a:xfrm>
            <a:off x="1412875" y="2516188"/>
            <a:ext cx="1828800" cy="1587"/>
          </a:xfrm>
          <a:prstGeom prst="line">
            <a:avLst/>
          </a:prstGeom>
          <a:noFill/>
          <a:ln w="28575">
            <a:solidFill>
              <a:schemeClr val="tx1"/>
            </a:solidFill>
            <a:round/>
            <a:headEnd/>
            <a:tailEnd/>
          </a:ln>
        </p:spPr>
        <p:txBody>
          <a:bodyPr/>
          <a:lstStyle/>
          <a:p>
            <a:endParaRPr lang="en-US"/>
          </a:p>
        </p:txBody>
      </p:sp>
      <p:sp>
        <p:nvSpPr>
          <p:cNvPr id="38935" name="Line 22"/>
          <p:cNvSpPr>
            <a:spLocks noChangeShapeType="1"/>
          </p:cNvSpPr>
          <p:nvPr/>
        </p:nvSpPr>
        <p:spPr bwMode="auto">
          <a:xfrm>
            <a:off x="1412875" y="2660650"/>
            <a:ext cx="1828800" cy="1588"/>
          </a:xfrm>
          <a:prstGeom prst="line">
            <a:avLst/>
          </a:prstGeom>
          <a:noFill/>
          <a:ln w="28575">
            <a:solidFill>
              <a:schemeClr val="tx1"/>
            </a:solidFill>
            <a:round/>
            <a:headEnd/>
            <a:tailEnd/>
          </a:ln>
        </p:spPr>
        <p:txBody>
          <a:bodyPr/>
          <a:lstStyle/>
          <a:p>
            <a:endParaRPr lang="en-US"/>
          </a:p>
        </p:txBody>
      </p:sp>
      <p:sp>
        <p:nvSpPr>
          <p:cNvPr id="38936" name="Line 23"/>
          <p:cNvSpPr>
            <a:spLocks noChangeShapeType="1"/>
          </p:cNvSpPr>
          <p:nvPr/>
        </p:nvSpPr>
        <p:spPr bwMode="auto">
          <a:xfrm flipH="1" flipV="1">
            <a:off x="2486025" y="3241675"/>
            <a:ext cx="263525" cy="938213"/>
          </a:xfrm>
          <a:prstGeom prst="line">
            <a:avLst/>
          </a:prstGeom>
          <a:noFill/>
          <a:ln w="28575">
            <a:solidFill>
              <a:schemeClr val="tx1"/>
            </a:solidFill>
            <a:round/>
            <a:headEnd/>
            <a:tailEnd/>
          </a:ln>
        </p:spPr>
        <p:txBody>
          <a:bodyPr/>
          <a:lstStyle/>
          <a:p>
            <a:endParaRPr lang="en-US"/>
          </a:p>
        </p:txBody>
      </p:sp>
      <p:sp>
        <p:nvSpPr>
          <p:cNvPr id="38937" name="Freeform 24"/>
          <p:cNvSpPr>
            <a:spLocks/>
          </p:cNvSpPr>
          <p:nvPr/>
        </p:nvSpPr>
        <p:spPr bwMode="auto">
          <a:xfrm>
            <a:off x="2371725" y="2844800"/>
            <a:ext cx="287338" cy="431800"/>
          </a:xfrm>
          <a:custGeom>
            <a:avLst/>
            <a:gdLst>
              <a:gd name="T0" fmla="*/ 65524179 w 181"/>
              <a:gd name="T1" fmla="*/ 0 h 272"/>
              <a:gd name="T2" fmla="*/ 456149913 w 181"/>
              <a:gd name="T3" fmla="*/ 577114927 h 272"/>
              <a:gd name="T4" fmla="*/ 0 w 181"/>
              <a:gd name="T5" fmla="*/ 685482391 h 272"/>
              <a:gd name="T6" fmla="*/ 65524179 w 181"/>
              <a:gd name="T7" fmla="*/ 0 h 272"/>
              <a:gd name="T8" fmla="*/ 0 60000 65536"/>
              <a:gd name="T9" fmla="*/ 0 60000 65536"/>
              <a:gd name="T10" fmla="*/ 0 60000 65536"/>
              <a:gd name="T11" fmla="*/ 0 60000 65536"/>
              <a:gd name="T12" fmla="*/ 0 w 181"/>
              <a:gd name="T13" fmla="*/ 0 h 272"/>
              <a:gd name="T14" fmla="*/ 181 w 181"/>
              <a:gd name="T15" fmla="*/ 272 h 272"/>
            </a:gdLst>
            <a:ahLst/>
            <a:cxnLst>
              <a:cxn ang="T8">
                <a:pos x="T0" y="T1"/>
              </a:cxn>
              <a:cxn ang="T9">
                <a:pos x="T2" y="T3"/>
              </a:cxn>
              <a:cxn ang="T10">
                <a:pos x="T4" y="T5"/>
              </a:cxn>
              <a:cxn ang="T11">
                <a:pos x="T6" y="T7"/>
              </a:cxn>
            </a:cxnLst>
            <a:rect l="T12" t="T13" r="T14" b="T15"/>
            <a:pathLst>
              <a:path w="181" h="272">
                <a:moveTo>
                  <a:pt x="26" y="0"/>
                </a:moveTo>
                <a:lnTo>
                  <a:pt x="181" y="229"/>
                </a:lnTo>
                <a:lnTo>
                  <a:pt x="0" y="272"/>
                </a:lnTo>
                <a:lnTo>
                  <a:pt x="26" y="0"/>
                </a:lnTo>
                <a:close/>
              </a:path>
            </a:pathLst>
          </a:custGeom>
          <a:noFill/>
          <a:ln w="28575">
            <a:solidFill>
              <a:schemeClr val="tx1"/>
            </a:solidFill>
            <a:round/>
            <a:headEnd/>
            <a:tailEnd/>
          </a:ln>
        </p:spPr>
        <p:txBody>
          <a:bodyPr/>
          <a:lstStyle/>
          <a:p>
            <a:endParaRPr lang="en-US"/>
          </a:p>
        </p:txBody>
      </p:sp>
      <p:sp>
        <p:nvSpPr>
          <p:cNvPr id="38938" name="Freeform 25"/>
          <p:cNvSpPr>
            <a:spLocks/>
          </p:cNvSpPr>
          <p:nvPr/>
        </p:nvSpPr>
        <p:spPr bwMode="auto">
          <a:xfrm>
            <a:off x="1782763" y="2844800"/>
            <a:ext cx="322262" cy="438150"/>
          </a:xfrm>
          <a:custGeom>
            <a:avLst/>
            <a:gdLst>
              <a:gd name="T0" fmla="*/ 511590176 w 203"/>
              <a:gd name="T1" fmla="*/ 0 h 276"/>
              <a:gd name="T2" fmla="*/ 435985628 w 203"/>
              <a:gd name="T3" fmla="*/ 695563016 h 276"/>
              <a:gd name="T4" fmla="*/ 0 w 203"/>
              <a:gd name="T5" fmla="*/ 478829674 h 276"/>
              <a:gd name="T6" fmla="*/ 511590176 w 203"/>
              <a:gd name="T7" fmla="*/ 0 h 276"/>
              <a:gd name="T8" fmla="*/ 0 60000 65536"/>
              <a:gd name="T9" fmla="*/ 0 60000 65536"/>
              <a:gd name="T10" fmla="*/ 0 60000 65536"/>
              <a:gd name="T11" fmla="*/ 0 60000 65536"/>
              <a:gd name="T12" fmla="*/ 0 w 203"/>
              <a:gd name="T13" fmla="*/ 0 h 276"/>
              <a:gd name="T14" fmla="*/ 203 w 203"/>
              <a:gd name="T15" fmla="*/ 276 h 276"/>
            </a:gdLst>
            <a:ahLst/>
            <a:cxnLst>
              <a:cxn ang="T8">
                <a:pos x="T0" y="T1"/>
              </a:cxn>
              <a:cxn ang="T9">
                <a:pos x="T2" y="T3"/>
              </a:cxn>
              <a:cxn ang="T10">
                <a:pos x="T4" y="T5"/>
              </a:cxn>
              <a:cxn ang="T11">
                <a:pos x="T6" y="T7"/>
              </a:cxn>
            </a:cxnLst>
            <a:rect l="T12" t="T13" r="T14" b="T15"/>
            <a:pathLst>
              <a:path w="203" h="276">
                <a:moveTo>
                  <a:pt x="203" y="0"/>
                </a:moveTo>
                <a:lnTo>
                  <a:pt x="173" y="276"/>
                </a:lnTo>
                <a:lnTo>
                  <a:pt x="0" y="190"/>
                </a:lnTo>
                <a:lnTo>
                  <a:pt x="203" y="0"/>
                </a:lnTo>
                <a:close/>
              </a:path>
            </a:pathLst>
          </a:custGeom>
          <a:noFill/>
          <a:ln w="28575">
            <a:solidFill>
              <a:schemeClr val="tx1"/>
            </a:solidFill>
            <a:round/>
            <a:headEnd/>
            <a:tailEnd/>
          </a:ln>
        </p:spPr>
        <p:txBody>
          <a:bodyPr/>
          <a:lstStyle/>
          <a:p>
            <a:endParaRPr lang="en-US"/>
          </a:p>
        </p:txBody>
      </p:sp>
      <p:sp>
        <p:nvSpPr>
          <p:cNvPr id="38939" name="Rectangle 26"/>
          <p:cNvSpPr>
            <a:spLocks noChangeArrowheads="1"/>
          </p:cNvSpPr>
          <p:nvPr/>
        </p:nvSpPr>
        <p:spPr bwMode="auto">
          <a:xfrm>
            <a:off x="6121400" y="2133600"/>
            <a:ext cx="1330325" cy="711200"/>
          </a:xfrm>
          <a:prstGeom prst="rect">
            <a:avLst/>
          </a:prstGeom>
          <a:noFill/>
          <a:ln w="28575">
            <a:solidFill>
              <a:schemeClr val="tx1"/>
            </a:solidFill>
            <a:miter lim="800000"/>
            <a:headEnd/>
            <a:tailEnd/>
          </a:ln>
        </p:spPr>
        <p:txBody>
          <a:bodyPr/>
          <a:lstStyle/>
          <a:p>
            <a:endParaRPr lang="en-US"/>
          </a:p>
        </p:txBody>
      </p:sp>
      <p:sp>
        <p:nvSpPr>
          <p:cNvPr id="38940" name="Rectangle 27"/>
          <p:cNvSpPr>
            <a:spLocks noChangeArrowheads="1"/>
          </p:cNvSpPr>
          <p:nvPr/>
        </p:nvSpPr>
        <p:spPr bwMode="auto">
          <a:xfrm>
            <a:off x="6402388" y="2201863"/>
            <a:ext cx="777875" cy="304800"/>
          </a:xfrm>
          <a:prstGeom prst="rect">
            <a:avLst/>
          </a:prstGeom>
          <a:noFill/>
          <a:ln w="9525">
            <a:noFill/>
            <a:miter lim="800000"/>
            <a:headEnd/>
            <a:tailEnd/>
          </a:ln>
        </p:spPr>
        <p:txBody>
          <a:bodyPr wrap="none" lIns="0" tIns="0" rIns="0" bIns="0">
            <a:spAutoFit/>
          </a:bodyPr>
          <a:lstStyle/>
          <a:p>
            <a:r>
              <a:rPr lang="en-US" sz="2000"/>
              <a:t>Animal</a:t>
            </a:r>
            <a:endParaRPr lang="en-US"/>
          </a:p>
        </p:txBody>
      </p:sp>
      <p:sp>
        <p:nvSpPr>
          <p:cNvPr id="38941" name="Line 28"/>
          <p:cNvSpPr>
            <a:spLocks noChangeShapeType="1"/>
          </p:cNvSpPr>
          <p:nvPr/>
        </p:nvSpPr>
        <p:spPr bwMode="auto">
          <a:xfrm>
            <a:off x="6121400" y="2516188"/>
            <a:ext cx="1322388" cy="1587"/>
          </a:xfrm>
          <a:prstGeom prst="line">
            <a:avLst/>
          </a:prstGeom>
          <a:noFill/>
          <a:ln w="28575">
            <a:solidFill>
              <a:schemeClr val="tx1"/>
            </a:solidFill>
            <a:round/>
            <a:headEnd/>
            <a:tailEnd/>
          </a:ln>
        </p:spPr>
        <p:txBody>
          <a:bodyPr/>
          <a:lstStyle/>
          <a:p>
            <a:endParaRPr lang="en-US"/>
          </a:p>
        </p:txBody>
      </p:sp>
      <p:sp>
        <p:nvSpPr>
          <p:cNvPr id="38942" name="Line 29"/>
          <p:cNvSpPr>
            <a:spLocks noChangeShapeType="1"/>
          </p:cNvSpPr>
          <p:nvPr/>
        </p:nvSpPr>
        <p:spPr bwMode="auto">
          <a:xfrm>
            <a:off x="6121400" y="2660650"/>
            <a:ext cx="1322388" cy="1588"/>
          </a:xfrm>
          <a:prstGeom prst="line">
            <a:avLst/>
          </a:prstGeom>
          <a:noFill/>
          <a:ln w="28575">
            <a:solidFill>
              <a:schemeClr val="tx1"/>
            </a:solidFill>
            <a:round/>
            <a:headEnd/>
            <a:tailEnd/>
          </a:ln>
        </p:spPr>
        <p:txBody>
          <a:bodyPr/>
          <a:lstStyle/>
          <a:p>
            <a:endParaRPr lang="en-US"/>
          </a:p>
        </p:txBody>
      </p:sp>
      <p:sp>
        <p:nvSpPr>
          <p:cNvPr id="38943" name="Line 30"/>
          <p:cNvSpPr>
            <a:spLocks noChangeShapeType="1"/>
          </p:cNvSpPr>
          <p:nvPr/>
        </p:nvSpPr>
        <p:spPr bwMode="auto">
          <a:xfrm flipH="1" flipV="1">
            <a:off x="7058025" y="3203575"/>
            <a:ext cx="433388" cy="976313"/>
          </a:xfrm>
          <a:prstGeom prst="line">
            <a:avLst/>
          </a:prstGeom>
          <a:noFill/>
          <a:ln w="28575">
            <a:solidFill>
              <a:schemeClr val="tx1"/>
            </a:solidFill>
            <a:round/>
            <a:headEnd/>
            <a:tailEnd/>
          </a:ln>
        </p:spPr>
        <p:txBody>
          <a:bodyPr/>
          <a:lstStyle/>
          <a:p>
            <a:endParaRPr lang="en-US"/>
          </a:p>
        </p:txBody>
      </p:sp>
      <p:sp>
        <p:nvSpPr>
          <p:cNvPr id="38944" name="Freeform 31"/>
          <p:cNvSpPr>
            <a:spLocks/>
          </p:cNvSpPr>
          <p:nvPr/>
        </p:nvSpPr>
        <p:spPr bwMode="auto">
          <a:xfrm>
            <a:off x="6929438" y="2844800"/>
            <a:ext cx="295275" cy="438150"/>
          </a:xfrm>
          <a:custGeom>
            <a:avLst/>
            <a:gdLst>
              <a:gd name="T0" fmla="*/ 0 w 186"/>
              <a:gd name="T1" fmla="*/ 0 h 276"/>
              <a:gd name="T2" fmla="*/ 468749107 w 186"/>
              <a:gd name="T3" fmla="*/ 501510277 h 276"/>
              <a:gd name="T4" fmla="*/ 32761239 w 186"/>
              <a:gd name="T5" fmla="*/ 695563016 h 276"/>
              <a:gd name="T6" fmla="*/ 0 w 186"/>
              <a:gd name="T7" fmla="*/ 0 h 276"/>
              <a:gd name="T8" fmla="*/ 0 60000 65536"/>
              <a:gd name="T9" fmla="*/ 0 60000 65536"/>
              <a:gd name="T10" fmla="*/ 0 60000 65536"/>
              <a:gd name="T11" fmla="*/ 0 60000 65536"/>
              <a:gd name="T12" fmla="*/ 0 w 186"/>
              <a:gd name="T13" fmla="*/ 0 h 276"/>
              <a:gd name="T14" fmla="*/ 186 w 186"/>
              <a:gd name="T15" fmla="*/ 276 h 276"/>
            </a:gdLst>
            <a:ahLst/>
            <a:cxnLst>
              <a:cxn ang="T8">
                <a:pos x="T0" y="T1"/>
              </a:cxn>
              <a:cxn ang="T9">
                <a:pos x="T2" y="T3"/>
              </a:cxn>
              <a:cxn ang="T10">
                <a:pos x="T4" y="T5"/>
              </a:cxn>
              <a:cxn ang="T11">
                <a:pos x="T6" y="T7"/>
              </a:cxn>
            </a:cxnLst>
            <a:rect l="T12" t="T13" r="T14" b="T15"/>
            <a:pathLst>
              <a:path w="186" h="276">
                <a:moveTo>
                  <a:pt x="0" y="0"/>
                </a:moveTo>
                <a:lnTo>
                  <a:pt x="186" y="199"/>
                </a:lnTo>
                <a:lnTo>
                  <a:pt x="13" y="276"/>
                </a:lnTo>
                <a:lnTo>
                  <a:pt x="0" y="0"/>
                </a:lnTo>
                <a:close/>
              </a:path>
            </a:pathLst>
          </a:custGeom>
          <a:noFill/>
          <a:ln w="28575">
            <a:solidFill>
              <a:schemeClr val="tx1"/>
            </a:solidFill>
            <a:round/>
            <a:headEnd/>
            <a:tailEnd/>
          </a:ln>
        </p:spPr>
        <p:txBody>
          <a:bodyPr/>
          <a:lstStyle/>
          <a:p>
            <a:endParaRPr lang="en-US"/>
          </a:p>
        </p:txBody>
      </p:sp>
      <p:sp>
        <p:nvSpPr>
          <p:cNvPr id="38945" name="Line 32"/>
          <p:cNvSpPr>
            <a:spLocks noChangeShapeType="1"/>
          </p:cNvSpPr>
          <p:nvPr/>
        </p:nvSpPr>
        <p:spPr bwMode="auto">
          <a:xfrm flipV="1">
            <a:off x="6073775" y="3203575"/>
            <a:ext cx="374650" cy="976313"/>
          </a:xfrm>
          <a:prstGeom prst="line">
            <a:avLst/>
          </a:prstGeom>
          <a:noFill/>
          <a:ln w="28575">
            <a:solidFill>
              <a:schemeClr val="tx1"/>
            </a:solidFill>
            <a:round/>
            <a:headEnd/>
            <a:tailEnd/>
          </a:ln>
        </p:spPr>
        <p:txBody>
          <a:bodyPr/>
          <a:lstStyle/>
          <a:p>
            <a:endParaRPr lang="en-US"/>
          </a:p>
        </p:txBody>
      </p:sp>
      <p:sp>
        <p:nvSpPr>
          <p:cNvPr id="38946" name="Freeform 33"/>
          <p:cNvSpPr>
            <a:spLocks/>
          </p:cNvSpPr>
          <p:nvPr/>
        </p:nvSpPr>
        <p:spPr bwMode="auto">
          <a:xfrm>
            <a:off x="6334125" y="2844800"/>
            <a:ext cx="293688" cy="431800"/>
          </a:xfrm>
          <a:custGeom>
            <a:avLst/>
            <a:gdLst>
              <a:gd name="T0" fmla="*/ 466230538 w 185"/>
              <a:gd name="T1" fmla="*/ 0 h 272"/>
              <a:gd name="T2" fmla="*/ 433467668 w 185"/>
              <a:gd name="T3" fmla="*/ 685482391 h 272"/>
              <a:gd name="T4" fmla="*/ 0 w 185"/>
              <a:gd name="T5" fmla="*/ 511590894 h 272"/>
              <a:gd name="T6" fmla="*/ 466230538 w 185"/>
              <a:gd name="T7" fmla="*/ 0 h 272"/>
              <a:gd name="T8" fmla="*/ 0 60000 65536"/>
              <a:gd name="T9" fmla="*/ 0 60000 65536"/>
              <a:gd name="T10" fmla="*/ 0 60000 65536"/>
              <a:gd name="T11" fmla="*/ 0 60000 65536"/>
              <a:gd name="T12" fmla="*/ 0 w 185"/>
              <a:gd name="T13" fmla="*/ 0 h 272"/>
              <a:gd name="T14" fmla="*/ 185 w 185"/>
              <a:gd name="T15" fmla="*/ 272 h 272"/>
            </a:gdLst>
            <a:ahLst/>
            <a:cxnLst>
              <a:cxn ang="T8">
                <a:pos x="T0" y="T1"/>
              </a:cxn>
              <a:cxn ang="T9">
                <a:pos x="T2" y="T3"/>
              </a:cxn>
              <a:cxn ang="T10">
                <a:pos x="T4" y="T5"/>
              </a:cxn>
              <a:cxn ang="T11">
                <a:pos x="T6" y="T7"/>
              </a:cxn>
            </a:cxnLst>
            <a:rect l="T12" t="T13" r="T14" b="T15"/>
            <a:pathLst>
              <a:path w="185" h="272">
                <a:moveTo>
                  <a:pt x="185" y="0"/>
                </a:moveTo>
                <a:lnTo>
                  <a:pt x="172" y="272"/>
                </a:lnTo>
                <a:lnTo>
                  <a:pt x="0" y="203"/>
                </a:lnTo>
                <a:lnTo>
                  <a:pt x="185" y="0"/>
                </a:lnTo>
                <a:close/>
              </a:path>
            </a:pathLst>
          </a:custGeom>
          <a:noFill/>
          <a:ln w="28575">
            <a:solidFill>
              <a:schemeClr val="tx1"/>
            </a:solidFill>
            <a:round/>
            <a:headEnd/>
            <a:tailEnd/>
          </a:ln>
        </p:spPr>
        <p:txBody>
          <a:bodyPr/>
          <a:lstStyle/>
          <a:p>
            <a:endParaRPr lang="en-US"/>
          </a:p>
        </p:txBody>
      </p:sp>
      <p:sp>
        <p:nvSpPr>
          <p:cNvPr id="38947" name="Rectangle 34"/>
          <p:cNvSpPr>
            <a:spLocks noChangeArrowheads="1"/>
          </p:cNvSpPr>
          <p:nvPr/>
        </p:nvSpPr>
        <p:spPr bwMode="auto">
          <a:xfrm>
            <a:off x="4154488" y="4254500"/>
            <a:ext cx="452437" cy="304800"/>
          </a:xfrm>
          <a:prstGeom prst="rect">
            <a:avLst/>
          </a:prstGeom>
          <a:noFill/>
          <a:ln w="28575">
            <a:noFill/>
            <a:miter lim="800000"/>
            <a:headEnd/>
            <a:tailEnd/>
          </a:ln>
        </p:spPr>
        <p:txBody>
          <a:bodyPr wrap="none" lIns="0" tIns="0" rIns="0" bIns="0">
            <a:spAutoFit/>
          </a:bodyPr>
          <a:lstStyle/>
          <a:p>
            <a:r>
              <a:rPr lang="en-US" sz="2000"/>
              <a:t>Bird</a:t>
            </a:r>
            <a:endParaRPr lang="en-US"/>
          </a:p>
        </p:txBody>
      </p:sp>
      <p:grpSp>
        <p:nvGrpSpPr>
          <p:cNvPr id="2" name="Group 35"/>
          <p:cNvGrpSpPr>
            <a:grpSpLocks/>
          </p:cNvGrpSpPr>
          <p:nvPr/>
        </p:nvGrpSpPr>
        <p:grpSpPr bwMode="auto">
          <a:xfrm>
            <a:off x="3770313" y="4186238"/>
            <a:ext cx="1233487" cy="711200"/>
            <a:chOff x="2375" y="2637"/>
            <a:chExt cx="777" cy="448"/>
          </a:xfrm>
        </p:grpSpPr>
        <p:sp>
          <p:nvSpPr>
            <p:cNvPr id="38959" name="Rectangle 36"/>
            <p:cNvSpPr>
              <a:spLocks noChangeArrowheads="1"/>
            </p:cNvSpPr>
            <p:nvPr/>
          </p:nvSpPr>
          <p:spPr bwMode="auto">
            <a:xfrm>
              <a:off x="2375" y="2637"/>
              <a:ext cx="777" cy="448"/>
            </a:xfrm>
            <a:prstGeom prst="rect">
              <a:avLst/>
            </a:prstGeom>
            <a:noFill/>
            <a:ln w="28575">
              <a:solidFill>
                <a:schemeClr val="tx1"/>
              </a:solidFill>
              <a:miter lim="800000"/>
              <a:headEnd/>
              <a:tailEnd/>
            </a:ln>
          </p:spPr>
          <p:txBody>
            <a:bodyPr/>
            <a:lstStyle/>
            <a:p>
              <a:endParaRPr lang="en-US"/>
            </a:p>
          </p:txBody>
        </p:sp>
        <p:sp>
          <p:nvSpPr>
            <p:cNvPr id="38960" name="Line 37"/>
            <p:cNvSpPr>
              <a:spLocks noChangeShapeType="1"/>
            </p:cNvSpPr>
            <p:nvPr/>
          </p:nvSpPr>
          <p:spPr bwMode="auto">
            <a:xfrm>
              <a:off x="2375" y="2879"/>
              <a:ext cx="773" cy="1"/>
            </a:xfrm>
            <a:prstGeom prst="line">
              <a:avLst/>
            </a:prstGeom>
            <a:noFill/>
            <a:ln w="28575">
              <a:solidFill>
                <a:schemeClr val="tx1"/>
              </a:solidFill>
              <a:round/>
              <a:headEnd/>
              <a:tailEnd/>
            </a:ln>
          </p:spPr>
          <p:txBody>
            <a:bodyPr/>
            <a:lstStyle/>
            <a:p>
              <a:endParaRPr lang="en-US"/>
            </a:p>
          </p:txBody>
        </p:sp>
        <p:sp>
          <p:nvSpPr>
            <p:cNvPr id="38961" name="Line 38"/>
            <p:cNvSpPr>
              <a:spLocks noChangeShapeType="1"/>
            </p:cNvSpPr>
            <p:nvPr/>
          </p:nvSpPr>
          <p:spPr bwMode="auto">
            <a:xfrm>
              <a:off x="2375" y="2969"/>
              <a:ext cx="773" cy="1"/>
            </a:xfrm>
            <a:prstGeom prst="line">
              <a:avLst/>
            </a:prstGeom>
            <a:noFill/>
            <a:ln w="28575">
              <a:solidFill>
                <a:schemeClr val="tx1"/>
              </a:solidFill>
              <a:round/>
              <a:headEnd/>
              <a:tailEnd/>
            </a:ln>
          </p:spPr>
          <p:txBody>
            <a:bodyPr/>
            <a:lstStyle/>
            <a:p>
              <a:endParaRPr lang="en-US"/>
            </a:p>
          </p:txBody>
        </p:sp>
      </p:grpSp>
      <p:sp>
        <p:nvSpPr>
          <p:cNvPr id="38949" name="Line 39"/>
          <p:cNvSpPr>
            <a:spLocks noChangeShapeType="1"/>
          </p:cNvSpPr>
          <p:nvPr/>
        </p:nvSpPr>
        <p:spPr bwMode="auto">
          <a:xfrm flipV="1">
            <a:off x="4784725" y="3127375"/>
            <a:ext cx="1282700" cy="1052513"/>
          </a:xfrm>
          <a:prstGeom prst="line">
            <a:avLst/>
          </a:prstGeom>
          <a:noFill/>
          <a:ln w="28575">
            <a:solidFill>
              <a:schemeClr val="tx1"/>
            </a:solidFill>
            <a:round/>
            <a:headEnd/>
            <a:tailEnd/>
          </a:ln>
        </p:spPr>
        <p:txBody>
          <a:bodyPr/>
          <a:lstStyle/>
          <a:p>
            <a:endParaRPr lang="en-US"/>
          </a:p>
        </p:txBody>
      </p:sp>
      <p:sp>
        <p:nvSpPr>
          <p:cNvPr id="38950" name="Freeform 40"/>
          <p:cNvSpPr>
            <a:spLocks/>
          </p:cNvSpPr>
          <p:nvPr/>
        </p:nvSpPr>
        <p:spPr bwMode="auto">
          <a:xfrm>
            <a:off x="5943600" y="2844800"/>
            <a:ext cx="411163" cy="384175"/>
          </a:xfrm>
          <a:custGeom>
            <a:avLst/>
            <a:gdLst>
              <a:gd name="T0" fmla="*/ 652721947 w 259"/>
              <a:gd name="T1" fmla="*/ 0 h 242"/>
              <a:gd name="T2" fmla="*/ 304940026 w 259"/>
              <a:gd name="T3" fmla="*/ 609877857 h 242"/>
              <a:gd name="T4" fmla="*/ 0 w 259"/>
              <a:gd name="T5" fmla="*/ 239415676 h 242"/>
              <a:gd name="T6" fmla="*/ 652721947 w 259"/>
              <a:gd name="T7" fmla="*/ 0 h 242"/>
              <a:gd name="T8" fmla="*/ 0 60000 65536"/>
              <a:gd name="T9" fmla="*/ 0 60000 65536"/>
              <a:gd name="T10" fmla="*/ 0 60000 65536"/>
              <a:gd name="T11" fmla="*/ 0 60000 65536"/>
              <a:gd name="T12" fmla="*/ 0 w 259"/>
              <a:gd name="T13" fmla="*/ 0 h 242"/>
              <a:gd name="T14" fmla="*/ 259 w 259"/>
              <a:gd name="T15" fmla="*/ 242 h 242"/>
            </a:gdLst>
            <a:ahLst/>
            <a:cxnLst>
              <a:cxn ang="T8">
                <a:pos x="T0" y="T1"/>
              </a:cxn>
              <a:cxn ang="T9">
                <a:pos x="T2" y="T3"/>
              </a:cxn>
              <a:cxn ang="T10">
                <a:pos x="T4" y="T5"/>
              </a:cxn>
              <a:cxn ang="T11">
                <a:pos x="T6" y="T7"/>
              </a:cxn>
            </a:cxnLst>
            <a:rect l="T12" t="T13" r="T14" b="T15"/>
            <a:pathLst>
              <a:path w="259" h="242">
                <a:moveTo>
                  <a:pt x="259" y="0"/>
                </a:moveTo>
                <a:lnTo>
                  <a:pt x="121" y="242"/>
                </a:lnTo>
                <a:lnTo>
                  <a:pt x="0" y="95"/>
                </a:lnTo>
                <a:lnTo>
                  <a:pt x="259" y="0"/>
                </a:lnTo>
                <a:close/>
              </a:path>
            </a:pathLst>
          </a:custGeom>
          <a:noFill/>
          <a:ln w="28575">
            <a:solidFill>
              <a:schemeClr val="tx1"/>
            </a:solidFill>
            <a:round/>
            <a:headEnd/>
            <a:tailEnd/>
          </a:ln>
        </p:spPr>
        <p:txBody>
          <a:bodyPr/>
          <a:lstStyle/>
          <a:p>
            <a:endParaRPr lang="en-US"/>
          </a:p>
        </p:txBody>
      </p:sp>
      <p:sp>
        <p:nvSpPr>
          <p:cNvPr id="38951" name="Line 41"/>
          <p:cNvSpPr>
            <a:spLocks noChangeShapeType="1"/>
          </p:cNvSpPr>
          <p:nvPr/>
        </p:nvSpPr>
        <p:spPr bwMode="auto">
          <a:xfrm flipH="1" flipV="1">
            <a:off x="2943225" y="3127375"/>
            <a:ext cx="1081088" cy="1052513"/>
          </a:xfrm>
          <a:prstGeom prst="line">
            <a:avLst/>
          </a:prstGeom>
          <a:noFill/>
          <a:ln w="28575">
            <a:solidFill>
              <a:schemeClr val="tx1"/>
            </a:solidFill>
            <a:round/>
            <a:headEnd/>
            <a:tailEnd/>
          </a:ln>
        </p:spPr>
        <p:txBody>
          <a:bodyPr/>
          <a:lstStyle/>
          <a:p>
            <a:endParaRPr lang="en-US"/>
          </a:p>
        </p:txBody>
      </p:sp>
      <p:sp>
        <p:nvSpPr>
          <p:cNvPr id="38952" name="Freeform 42"/>
          <p:cNvSpPr>
            <a:spLocks/>
          </p:cNvSpPr>
          <p:nvPr/>
        </p:nvSpPr>
        <p:spPr bwMode="auto">
          <a:xfrm>
            <a:off x="2687638" y="2844800"/>
            <a:ext cx="396875" cy="396875"/>
          </a:xfrm>
          <a:custGeom>
            <a:avLst/>
            <a:gdLst>
              <a:gd name="T0" fmla="*/ 0 w 250"/>
              <a:gd name="T1" fmla="*/ 0 h 250"/>
              <a:gd name="T2" fmla="*/ 630039107 w 250"/>
              <a:gd name="T3" fmla="*/ 282257530 h 250"/>
              <a:gd name="T4" fmla="*/ 282257530 w 250"/>
              <a:gd name="T5" fmla="*/ 630039107 h 250"/>
              <a:gd name="T6" fmla="*/ 0 w 250"/>
              <a:gd name="T7" fmla="*/ 0 h 250"/>
              <a:gd name="T8" fmla="*/ 0 60000 65536"/>
              <a:gd name="T9" fmla="*/ 0 60000 65536"/>
              <a:gd name="T10" fmla="*/ 0 60000 65536"/>
              <a:gd name="T11" fmla="*/ 0 60000 65536"/>
              <a:gd name="T12" fmla="*/ 0 w 250"/>
              <a:gd name="T13" fmla="*/ 0 h 250"/>
              <a:gd name="T14" fmla="*/ 250 w 250"/>
              <a:gd name="T15" fmla="*/ 250 h 250"/>
            </a:gdLst>
            <a:ahLst/>
            <a:cxnLst>
              <a:cxn ang="T8">
                <a:pos x="T0" y="T1"/>
              </a:cxn>
              <a:cxn ang="T9">
                <a:pos x="T2" y="T3"/>
              </a:cxn>
              <a:cxn ang="T10">
                <a:pos x="T4" y="T5"/>
              </a:cxn>
              <a:cxn ang="T11">
                <a:pos x="T6" y="T7"/>
              </a:cxn>
            </a:cxnLst>
            <a:rect l="T12" t="T13" r="T14" b="T15"/>
            <a:pathLst>
              <a:path w="250" h="250">
                <a:moveTo>
                  <a:pt x="0" y="0"/>
                </a:moveTo>
                <a:lnTo>
                  <a:pt x="250" y="112"/>
                </a:lnTo>
                <a:lnTo>
                  <a:pt x="112" y="250"/>
                </a:lnTo>
                <a:lnTo>
                  <a:pt x="0" y="0"/>
                </a:lnTo>
                <a:close/>
              </a:path>
            </a:pathLst>
          </a:custGeom>
          <a:noFill/>
          <a:ln w="28575">
            <a:solidFill>
              <a:schemeClr val="tx1"/>
            </a:solidFill>
            <a:round/>
            <a:headEnd/>
            <a:tailEnd/>
          </a:ln>
        </p:spPr>
        <p:txBody>
          <a:bodyPr/>
          <a:lstStyle/>
          <a:p>
            <a:endParaRPr lang="en-US"/>
          </a:p>
        </p:txBody>
      </p:sp>
      <p:sp>
        <p:nvSpPr>
          <p:cNvPr id="38953" name="Oval 43"/>
          <p:cNvSpPr>
            <a:spLocks noChangeArrowheads="1"/>
          </p:cNvSpPr>
          <p:nvPr/>
        </p:nvSpPr>
        <p:spPr bwMode="auto">
          <a:xfrm>
            <a:off x="3587750" y="3663950"/>
            <a:ext cx="1835150" cy="444500"/>
          </a:xfrm>
          <a:prstGeom prst="ellipse">
            <a:avLst/>
          </a:prstGeom>
          <a:noFill/>
          <a:ln w="50800">
            <a:solidFill>
              <a:schemeClr val="tx1"/>
            </a:solidFill>
            <a:round/>
            <a:headEnd/>
            <a:tailEnd/>
          </a:ln>
        </p:spPr>
        <p:txBody>
          <a:bodyPr wrap="none" anchor="ctr"/>
          <a:lstStyle/>
          <a:p>
            <a:endParaRPr lang="en-US"/>
          </a:p>
        </p:txBody>
      </p:sp>
      <p:sp>
        <p:nvSpPr>
          <p:cNvPr id="38954" name="Rectangle 44"/>
          <p:cNvSpPr>
            <a:spLocks noChangeArrowheads="1"/>
          </p:cNvSpPr>
          <p:nvPr/>
        </p:nvSpPr>
        <p:spPr bwMode="auto">
          <a:xfrm>
            <a:off x="3803650" y="3008313"/>
            <a:ext cx="1403350" cy="641350"/>
          </a:xfrm>
          <a:prstGeom prst="rect">
            <a:avLst/>
          </a:prstGeom>
          <a:noFill/>
          <a:ln w="9525">
            <a:noFill/>
            <a:miter lim="800000"/>
            <a:headEnd/>
            <a:tailEnd/>
          </a:ln>
        </p:spPr>
        <p:txBody>
          <a:bodyPr wrap="none" lIns="92075" tIns="46038" rIns="92075" bIns="46038">
            <a:spAutoFit/>
          </a:bodyPr>
          <a:lstStyle/>
          <a:p>
            <a:pPr algn="ctr"/>
            <a:r>
              <a:rPr lang="en-US" sz="1800" b="1">
                <a:latin typeface="Helvetica" pitchFamily="34" charset="0"/>
              </a:rPr>
              <a:t>multiple</a:t>
            </a:r>
          </a:p>
          <a:p>
            <a:pPr algn="ctr"/>
            <a:r>
              <a:rPr lang="en-US" sz="1800" b="1">
                <a:latin typeface="Helvetica" pitchFamily="34" charset="0"/>
              </a:rPr>
              <a:t>inheritance</a:t>
            </a:r>
          </a:p>
        </p:txBody>
      </p:sp>
      <p:sp>
        <p:nvSpPr>
          <p:cNvPr id="38955" name="Line 45"/>
          <p:cNvSpPr>
            <a:spLocks noChangeShapeType="1"/>
          </p:cNvSpPr>
          <p:nvPr/>
        </p:nvSpPr>
        <p:spPr bwMode="auto">
          <a:xfrm flipV="1">
            <a:off x="1266825" y="3203575"/>
            <a:ext cx="609600" cy="982663"/>
          </a:xfrm>
          <a:prstGeom prst="line">
            <a:avLst/>
          </a:prstGeom>
          <a:noFill/>
          <a:ln w="28575">
            <a:solidFill>
              <a:schemeClr val="tx1"/>
            </a:solidFill>
            <a:round/>
            <a:headEnd type="none" w="sm" len="sm"/>
            <a:tailEnd type="none" w="lg" len="lg"/>
          </a:ln>
        </p:spPr>
        <p:txBody>
          <a:bodyPr wrap="none" anchor="ctr"/>
          <a:lstStyle/>
          <a:p>
            <a:endParaRPr lang="en-US"/>
          </a:p>
        </p:txBody>
      </p:sp>
      <p:sp>
        <p:nvSpPr>
          <p:cNvPr id="38956" name="Text Box 46"/>
          <p:cNvSpPr txBox="1">
            <a:spLocks noChangeArrowheads="1"/>
          </p:cNvSpPr>
          <p:nvPr/>
        </p:nvSpPr>
        <p:spPr bwMode="auto">
          <a:xfrm>
            <a:off x="381000" y="5273675"/>
            <a:ext cx="8305800" cy="822325"/>
          </a:xfrm>
          <a:prstGeom prst="rect">
            <a:avLst/>
          </a:prstGeom>
          <a:noFill/>
          <a:ln w="12700">
            <a:noFill/>
            <a:miter lim="800000"/>
            <a:headEnd type="none" w="sm" len="sm"/>
            <a:tailEnd type="none" w="lg" len="lg"/>
          </a:ln>
        </p:spPr>
        <p:txBody>
          <a:bodyPr>
            <a:spAutoFit/>
          </a:bodyPr>
          <a:lstStyle/>
          <a:p>
            <a:pPr algn="ctr"/>
            <a:r>
              <a:rPr lang="en-US" b="1" i="1">
                <a:solidFill>
                  <a:schemeClr val="tx2"/>
                </a:solidFill>
              </a:rPr>
              <a:t>Use multiple inheritance only when needed, and </a:t>
            </a:r>
          </a:p>
          <a:p>
            <a:pPr algn="ctr"/>
            <a:r>
              <a:rPr lang="en-US" b="1" i="1">
                <a:solidFill>
                  <a:schemeClr val="tx2"/>
                </a:solidFill>
              </a:rPr>
              <a:t>always with caution !</a:t>
            </a:r>
          </a:p>
        </p:txBody>
      </p:sp>
      <p:sp>
        <p:nvSpPr>
          <p:cNvPr id="38957" name="Rectangle 47"/>
          <p:cNvSpPr>
            <a:spLocks noGrp="1" noChangeArrowheads="1"/>
          </p:cNvSpPr>
          <p:nvPr>
            <p:ph type="title"/>
          </p:nvPr>
        </p:nvSpPr>
        <p:spPr/>
        <p:txBody>
          <a:bodyPr>
            <a:normAutofit/>
          </a:bodyPr>
          <a:lstStyle/>
          <a:p>
            <a:r>
              <a:rPr lang="en-US" smtClean="0"/>
              <a:t>Example: Multiple Inheritance</a:t>
            </a:r>
          </a:p>
        </p:txBody>
      </p:sp>
      <p:sp>
        <p:nvSpPr>
          <p:cNvPr id="38958" name="Rectangle 48"/>
          <p:cNvSpPr>
            <a:spLocks noGrp="1" noChangeArrowheads="1"/>
          </p:cNvSpPr>
          <p:nvPr>
            <p:ph type="body" idx="1"/>
          </p:nvPr>
        </p:nvSpPr>
        <p:spPr>
          <a:xfrm>
            <a:off x="468313" y="1268413"/>
            <a:ext cx="8178800" cy="4171950"/>
          </a:xfrm>
        </p:spPr>
        <p:txBody>
          <a:bodyPr/>
          <a:lstStyle/>
          <a:p>
            <a:r>
              <a:rPr lang="en-US" smtClean="0"/>
              <a:t>A class can inherit from several other classes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Multilevel Inheritance</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3074" name="Picture 2"/>
          <p:cNvPicPr>
            <a:picLocks noChangeAspect="1" noChangeArrowheads="1"/>
          </p:cNvPicPr>
          <p:nvPr/>
        </p:nvPicPr>
        <p:blipFill>
          <a:blip r:embed="rId2"/>
          <a:srcRect/>
          <a:stretch>
            <a:fillRect/>
          </a:stretch>
        </p:blipFill>
        <p:spPr bwMode="auto">
          <a:xfrm>
            <a:off x="5791200" y="1828800"/>
            <a:ext cx="2781300" cy="4581525"/>
          </a:xfrm>
          <a:prstGeom prst="rect">
            <a:avLst/>
          </a:prstGeom>
          <a:noFill/>
          <a:ln w="9525">
            <a:noFill/>
            <a:miter lim="800000"/>
            <a:headEnd/>
            <a:tailEnd/>
          </a:ln>
          <a:effectLst/>
        </p:spPr>
      </p:pic>
      <p:sp>
        <p:nvSpPr>
          <p:cNvPr id="7" name="Rectangle 6"/>
          <p:cNvSpPr/>
          <p:nvPr/>
        </p:nvSpPr>
        <p:spPr>
          <a:xfrm>
            <a:off x="381000" y="1371600"/>
            <a:ext cx="4572000" cy="4832092"/>
          </a:xfrm>
          <a:prstGeom prst="rect">
            <a:avLst/>
          </a:prstGeom>
        </p:spPr>
        <p:txBody>
          <a:bodyPr>
            <a:spAutoFit/>
          </a:bodyPr>
          <a:lstStyle/>
          <a:p>
            <a:pPr algn="just"/>
            <a:r>
              <a:rPr lang="en-US" sz="2800" dirty="0" smtClean="0"/>
              <a:t>When a (derived) class inherits properties (data and operations) from another derived class, it is called as multilevel inheritance. For example, Rectangle class inherits properties from Shape class and Square inherits properties from Rectangle class as shown in Figure</a:t>
            </a:r>
            <a:endParaRPr lang="en-US" sz="2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Hierarchical Inheritance</a:t>
            </a:r>
            <a:br>
              <a:rPr lang="en-US" b="1" dirty="0" smtClean="0"/>
            </a:b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4098" name="Picture 2"/>
          <p:cNvPicPr>
            <a:picLocks noChangeAspect="1" noChangeArrowheads="1"/>
          </p:cNvPicPr>
          <p:nvPr/>
        </p:nvPicPr>
        <p:blipFill>
          <a:blip r:embed="rId2"/>
          <a:srcRect/>
          <a:stretch>
            <a:fillRect/>
          </a:stretch>
        </p:blipFill>
        <p:spPr bwMode="auto">
          <a:xfrm>
            <a:off x="609600" y="3429000"/>
            <a:ext cx="7743825" cy="3114675"/>
          </a:xfrm>
          <a:prstGeom prst="rect">
            <a:avLst/>
          </a:prstGeom>
          <a:noFill/>
          <a:ln w="9525">
            <a:noFill/>
            <a:miter lim="800000"/>
            <a:headEnd/>
            <a:tailEnd/>
          </a:ln>
          <a:effectLst/>
        </p:spPr>
      </p:pic>
      <p:sp>
        <p:nvSpPr>
          <p:cNvPr id="7" name="Rectangle 6"/>
          <p:cNvSpPr/>
          <p:nvPr/>
        </p:nvSpPr>
        <p:spPr>
          <a:xfrm>
            <a:off x="533400" y="1371600"/>
            <a:ext cx="7772400" cy="1938992"/>
          </a:xfrm>
          <a:prstGeom prst="rect">
            <a:avLst/>
          </a:prstGeom>
        </p:spPr>
        <p:txBody>
          <a:bodyPr wrap="square">
            <a:spAutoFit/>
          </a:bodyPr>
          <a:lstStyle/>
          <a:p>
            <a:pPr algn="just"/>
            <a:r>
              <a:rPr lang="en-US" sz="2400" dirty="0" smtClean="0"/>
              <a:t>When more than one (derived) class inherits properties (data and operations) from a single base class, it is called as hierarchical inheritance. For example, Chair class, Table class and Bed class all inherit properties from Furniture class as shown in Figure</a:t>
            </a:r>
            <a:endParaRPr lang="en-US"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Multipath Inheritance</a:t>
            </a:r>
            <a:endParaRPr lang="en-US" dirty="0"/>
          </a:p>
        </p:txBody>
      </p:sp>
      <p:sp>
        <p:nvSpPr>
          <p:cNvPr id="3" name="Content Placeholder 2"/>
          <p:cNvSpPr>
            <a:spLocks noGrp="1"/>
          </p:cNvSpPr>
          <p:nvPr>
            <p:ph idx="1"/>
          </p:nvPr>
        </p:nvSpPr>
        <p:spPr>
          <a:xfrm>
            <a:off x="457200" y="1600200"/>
            <a:ext cx="8382000" cy="4525963"/>
          </a:xfrm>
        </p:spPr>
        <p:txBody>
          <a:bodyPr>
            <a:normAutofit fontScale="92500" lnSpcReduction="10000"/>
          </a:bodyPr>
          <a:lstStyle/>
          <a:p>
            <a:pPr algn="just">
              <a:buNone/>
            </a:pPr>
            <a:r>
              <a:rPr lang="en-US" dirty="0" smtClean="0"/>
              <a:t>When more than one inheritance paths are available between two classes in the inheritance hierarchy, it is called as multipath inheritance. For example, Carnivorous and Herbivorous class inherit properties from Animal class.</a:t>
            </a:r>
          </a:p>
          <a:p>
            <a:pPr algn="just">
              <a:buNone/>
            </a:pPr>
            <a:endParaRPr lang="en-US" dirty="0" smtClean="0"/>
          </a:p>
          <a:p>
            <a:pPr algn="just">
              <a:buNone/>
            </a:pPr>
            <a:r>
              <a:rPr lang="en-US" dirty="0" smtClean="0"/>
              <a:t>    Omnivorous class inherits properties from Carnivorous and Herbivorous classes. So, there are two alternative paths available from Animal class to Omnivorous class as shown in Figure</a:t>
            </a:r>
            <a:endParaRPr lang="en-US" dirty="0"/>
          </a:p>
        </p:txBody>
      </p:sp>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B2BD86-C66C-47B5-8192-BF4D6AC154CE}" type="datetime1">
              <a:rPr lang="en-US" smtClean="0"/>
              <a:pPr/>
              <a:t>8/15/2019</a:t>
            </a:fld>
            <a:endParaRPr lang="en-US"/>
          </a:p>
        </p:txBody>
      </p:sp>
      <p:pic>
        <p:nvPicPr>
          <p:cNvPr id="5122" name="Picture 2"/>
          <p:cNvPicPr>
            <a:picLocks noChangeAspect="1" noChangeArrowheads="1"/>
          </p:cNvPicPr>
          <p:nvPr/>
        </p:nvPicPr>
        <p:blipFill>
          <a:blip r:embed="rId2"/>
          <a:srcRect/>
          <a:stretch>
            <a:fillRect/>
          </a:stretch>
        </p:blipFill>
        <p:spPr bwMode="auto">
          <a:xfrm>
            <a:off x="228600" y="990600"/>
            <a:ext cx="8610600" cy="4791477"/>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57200" y="274638"/>
            <a:ext cx="7467600" cy="715962"/>
          </a:xfrm>
        </p:spPr>
        <p:txBody>
          <a:bodyPr>
            <a:normAutofit fontScale="90000"/>
          </a:bodyPr>
          <a:lstStyle/>
          <a:p>
            <a:r>
              <a:rPr lang="en-GB" dirty="0" smtClean="0">
                <a:latin typeface="Times New Roman" pitchFamily="18" charset="0"/>
                <a:cs typeface="Times New Roman" pitchFamily="18" charset="0"/>
              </a:rPr>
              <a:t>Classes</a:t>
            </a:r>
          </a:p>
        </p:txBody>
      </p:sp>
      <p:sp>
        <p:nvSpPr>
          <p:cNvPr id="11268" name="Rectangle 3"/>
          <p:cNvSpPr>
            <a:spLocks noGrp="1" noChangeArrowheads="1"/>
          </p:cNvSpPr>
          <p:nvPr>
            <p:ph idx="1"/>
          </p:nvPr>
        </p:nvSpPr>
        <p:spPr>
          <a:xfrm>
            <a:off x="457200" y="1066800"/>
            <a:ext cx="8305800" cy="5562600"/>
          </a:xfrm>
        </p:spPr>
        <p:txBody>
          <a:bodyPr/>
          <a:lstStyle/>
          <a:p>
            <a:pPr>
              <a:lnSpc>
                <a:spcPct val="90000"/>
              </a:lnSpc>
            </a:pPr>
            <a:r>
              <a:rPr lang="en-GB" sz="2600" dirty="0" smtClean="0">
                <a:solidFill>
                  <a:schemeClr val="tx2"/>
                </a:solidFill>
                <a:latin typeface="Times New Roman" pitchFamily="18" charset="0"/>
                <a:cs typeface="Times New Roman" pitchFamily="18" charset="0"/>
              </a:rPr>
              <a:t>A class is a description of a group of objects with common:</a:t>
            </a:r>
          </a:p>
          <a:p>
            <a:pPr lvl="1">
              <a:lnSpc>
                <a:spcPct val="90000"/>
              </a:lnSpc>
            </a:pPr>
            <a:r>
              <a:rPr lang="en-GB" sz="2600" dirty="0" smtClean="0">
                <a:solidFill>
                  <a:schemeClr val="tx2"/>
                </a:solidFill>
                <a:latin typeface="Times New Roman" pitchFamily="18" charset="0"/>
                <a:cs typeface="Times New Roman" pitchFamily="18" charset="0"/>
              </a:rPr>
              <a:t>Attributes (instance variables)</a:t>
            </a:r>
          </a:p>
          <a:p>
            <a:pPr lvl="1">
              <a:lnSpc>
                <a:spcPct val="90000"/>
              </a:lnSpc>
            </a:pPr>
            <a:r>
              <a:rPr lang="en-GB" sz="2600" dirty="0" smtClean="0">
                <a:solidFill>
                  <a:schemeClr val="tx2"/>
                </a:solidFill>
                <a:latin typeface="Times New Roman" pitchFamily="18" charset="0"/>
                <a:cs typeface="Times New Roman" pitchFamily="18" charset="0"/>
              </a:rPr>
              <a:t>Behaviour (methods or operations forming its interface)</a:t>
            </a:r>
          </a:p>
          <a:p>
            <a:pPr lvl="1">
              <a:lnSpc>
                <a:spcPct val="90000"/>
              </a:lnSpc>
            </a:pPr>
            <a:r>
              <a:rPr lang="en-GB" sz="2600" dirty="0" smtClean="0">
                <a:solidFill>
                  <a:schemeClr val="tx2"/>
                </a:solidFill>
                <a:latin typeface="Times New Roman" pitchFamily="18" charset="0"/>
                <a:cs typeface="Times New Roman" pitchFamily="18" charset="0"/>
              </a:rPr>
              <a:t>Links</a:t>
            </a:r>
          </a:p>
          <a:p>
            <a:pPr lvl="1">
              <a:lnSpc>
                <a:spcPct val="90000"/>
              </a:lnSpc>
            </a:pPr>
            <a:r>
              <a:rPr lang="en-GB" sz="2600" dirty="0" smtClean="0">
                <a:solidFill>
                  <a:schemeClr val="tx2"/>
                </a:solidFill>
                <a:latin typeface="Times New Roman" pitchFamily="18" charset="0"/>
                <a:cs typeface="Times New Roman" pitchFamily="18" charset="0"/>
              </a:rPr>
              <a:t>Semantics</a:t>
            </a:r>
          </a:p>
          <a:p>
            <a:pPr>
              <a:lnSpc>
                <a:spcPct val="90000"/>
              </a:lnSpc>
            </a:pPr>
            <a:r>
              <a:rPr lang="en-GB" sz="2600" dirty="0" smtClean="0">
                <a:solidFill>
                  <a:schemeClr val="tx2"/>
                </a:solidFill>
                <a:latin typeface="Times New Roman" pitchFamily="18" charset="0"/>
                <a:cs typeface="Times New Roman" pitchFamily="18" charset="0"/>
              </a:rPr>
              <a:t>A class is an abstraction in that it:</a:t>
            </a:r>
          </a:p>
          <a:p>
            <a:pPr lvl="1">
              <a:lnSpc>
                <a:spcPct val="90000"/>
              </a:lnSpc>
            </a:pPr>
            <a:r>
              <a:rPr lang="en-GB" sz="2600" dirty="0" smtClean="0">
                <a:solidFill>
                  <a:schemeClr val="tx2"/>
                </a:solidFill>
                <a:latin typeface="Times New Roman" pitchFamily="18" charset="0"/>
                <a:cs typeface="Times New Roman" pitchFamily="18" charset="0"/>
              </a:rPr>
              <a:t>Emphasises relevant characteristics (i.e. its interface)</a:t>
            </a:r>
          </a:p>
          <a:p>
            <a:pPr lvl="1">
              <a:lnSpc>
                <a:spcPct val="90000"/>
              </a:lnSpc>
            </a:pPr>
            <a:r>
              <a:rPr lang="en-GB" sz="2600" dirty="0" smtClean="0">
                <a:solidFill>
                  <a:schemeClr val="tx2"/>
                </a:solidFill>
                <a:latin typeface="Times New Roman" pitchFamily="18" charset="0"/>
                <a:cs typeface="Times New Roman" pitchFamily="18" charset="0"/>
              </a:rPr>
              <a:t>Suppresses other characteristics (i.e. its implementation)</a:t>
            </a:r>
          </a:p>
          <a:p>
            <a:pPr>
              <a:lnSpc>
                <a:spcPct val="90000"/>
              </a:lnSpc>
            </a:pPr>
            <a:r>
              <a:rPr lang="en-GB" sz="2600" dirty="0" smtClean="0">
                <a:solidFill>
                  <a:schemeClr val="tx2"/>
                </a:solidFill>
                <a:latin typeface="Times New Roman" pitchFamily="18" charset="0"/>
                <a:cs typeface="Times New Roman" pitchFamily="18" charset="0"/>
              </a:rPr>
              <a:t>Objects are instances of classes</a:t>
            </a:r>
          </a:p>
          <a:p>
            <a:pPr lvl="1">
              <a:lnSpc>
                <a:spcPct val="90000"/>
              </a:lnSpc>
            </a:pPr>
            <a:r>
              <a:rPr lang="en-GB" sz="2600" dirty="0" smtClean="0">
                <a:solidFill>
                  <a:schemeClr val="tx2"/>
                </a:solidFill>
                <a:latin typeface="Times New Roman" pitchFamily="18" charset="0"/>
                <a:cs typeface="Times New Roman" pitchFamily="18" charset="0"/>
              </a:rPr>
              <a:t>The terms object and instance are synonymous</a:t>
            </a:r>
          </a:p>
          <a:p>
            <a:pPr lvl="1">
              <a:lnSpc>
                <a:spcPct val="90000"/>
              </a:lnSpc>
            </a:pPr>
            <a:endParaRPr lang="en-GB" sz="2000" dirty="0" smtClean="0">
              <a:solidFill>
                <a:schemeClr val="tx2"/>
              </a:solidFill>
              <a:latin typeface="Times New Roman" pitchFamily="18" charset="0"/>
              <a:cs typeface="Times New Roman" pitchFamily="18" charset="0"/>
            </a:endParaRPr>
          </a:p>
        </p:txBody>
      </p:sp>
      <p:sp>
        <p:nvSpPr>
          <p:cNvPr id="11266" name="Slide Number Placeholder 3"/>
          <p:cNvSpPr>
            <a:spLocks noGrp="1"/>
          </p:cNvSpPr>
          <p:nvPr>
            <p:ph type="sldNum" sz="quarter" idx="12"/>
          </p:nvPr>
        </p:nvSpPr>
        <p:spPr>
          <a:noFill/>
        </p:spPr>
        <p:txBody>
          <a:bodyPr/>
          <a:lstStyle/>
          <a:p>
            <a:fld id="{A3A92807-D520-43B4-A56D-2F8A5C4F6635}" type="slidenum">
              <a:rPr lang="en-US" smtClean="0"/>
              <a:pPr/>
              <a:t>7</a:t>
            </a:fld>
            <a:endParaRPr lang="en-US"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all" dirty="0" smtClean="0"/>
              <a:t>MULTIPATH </a:t>
            </a:r>
            <a:r>
              <a:rPr lang="en-US" cap="all" dirty="0" smtClean="0"/>
              <a:t>INHERITANCE</a:t>
            </a:r>
            <a:endParaRPr lang="en-US" dirty="0"/>
          </a:p>
        </p:txBody>
      </p:sp>
      <p:sp>
        <p:nvSpPr>
          <p:cNvPr id="3" name="Content Placeholder 2"/>
          <p:cNvSpPr>
            <a:spLocks noGrp="1"/>
          </p:cNvSpPr>
          <p:nvPr>
            <p:ph idx="1"/>
          </p:nvPr>
        </p:nvSpPr>
        <p:spPr/>
        <p:txBody>
          <a:bodyPr/>
          <a:lstStyle/>
          <a:p>
            <a:pPr>
              <a:buNone/>
            </a:pPr>
            <a:r>
              <a:rPr lang="en-US" dirty="0" smtClean="0"/>
              <a:t>In </a:t>
            </a:r>
            <a:r>
              <a:rPr lang="en-US" dirty="0" smtClean="0"/>
              <a:t>a two-level inheritance, it is possible that a child will have two parent classes. However, the two parent classes may be derived from a single grandparent class.</a:t>
            </a:r>
          </a:p>
          <a:p>
            <a:pPr>
              <a:buNone/>
            </a:pP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inheritance</a:t>
            </a:r>
            <a:endParaRPr lang="en-US" dirty="0"/>
          </a:p>
        </p:txBody>
      </p:sp>
      <p:sp>
        <p:nvSpPr>
          <p:cNvPr id="3" name="Content Placeholder 2"/>
          <p:cNvSpPr>
            <a:spLocks noGrp="1"/>
          </p:cNvSpPr>
          <p:nvPr>
            <p:ph idx="1"/>
          </p:nvPr>
        </p:nvSpPr>
        <p:spPr/>
        <p:txBody>
          <a:bodyPr/>
          <a:lstStyle/>
          <a:p>
            <a:pPr algn="just">
              <a:buNone/>
            </a:pPr>
            <a:r>
              <a:rPr lang="en-US" dirty="0" smtClean="0"/>
              <a:t>Hybrid inheritance is a combination of multiple inheritance and multilevel inheritance. A class is derived from two classes as in multiple inheritance. However, one of the parent classes is not a base class. It is a derived class.</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srcRect/>
          <a:stretch>
            <a:fillRect/>
          </a:stretch>
        </p:blipFill>
        <p:spPr bwMode="auto">
          <a:xfrm>
            <a:off x="381000" y="1905000"/>
            <a:ext cx="4352562" cy="2895600"/>
          </a:xfrm>
          <a:prstGeom prst="rect">
            <a:avLst/>
          </a:prstGeom>
          <a:noFill/>
        </p:spPr>
      </p:pic>
      <p:pic>
        <p:nvPicPr>
          <p:cNvPr id="1028" name="Picture 4" descr="Image result for hybrid inheritance"/>
          <p:cNvPicPr>
            <a:picLocks noChangeAspect="1" noChangeArrowheads="1"/>
          </p:cNvPicPr>
          <p:nvPr/>
        </p:nvPicPr>
        <p:blipFill>
          <a:blip r:embed="rId3"/>
          <a:srcRect/>
          <a:stretch>
            <a:fillRect/>
          </a:stretch>
        </p:blipFill>
        <p:spPr bwMode="auto">
          <a:xfrm>
            <a:off x="4876800" y="1905000"/>
            <a:ext cx="4267200" cy="278914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85800" y="0"/>
            <a:ext cx="7772400" cy="1143000"/>
          </a:xfrm>
        </p:spPr>
        <p:txBody>
          <a:bodyPr/>
          <a:lstStyle/>
          <a:p>
            <a:r>
              <a:rPr lang="en-US" smtClean="0"/>
              <a:t>Classes and Objects</a:t>
            </a:r>
          </a:p>
        </p:txBody>
      </p:sp>
      <p:sp>
        <p:nvSpPr>
          <p:cNvPr id="381955" name="Rectangle 3"/>
          <p:cNvSpPr>
            <a:spLocks noGrp="1" noChangeArrowheads="1"/>
          </p:cNvSpPr>
          <p:nvPr>
            <p:ph idx="1"/>
          </p:nvPr>
        </p:nvSpPr>
        <p:spPr>
          <a:xfrm>
            <a:off x="685800" y="990600"/>
            <a:ext cx="7772400" cy="4114800"/>
          </a:xfrm>
        </p:spPr>
        <p:txBody>
          <a:bodyPr/>
          <a:lstStyle/>
          <a:p>
            <a:pPr>
              <a:lnSpc>
                <a:spcPct val="90000"/>
              </a:lnSpc>
            </a:pPr>
            <a:r>
              <a:rPr lang="en-US" sz="2400" dirty="0" smtClean="0">
                <a:solidFill>
                  <a:schemeClr val="tx2"/>
                </a:solidFill>
              </a:rPr>
              <a:t>Class: An entity that has a well-defined role in the application domain, as well as state, behavior, and identity</a:t>
            </a:r>
          </a:p>
          <a:p>
            <a:pPr lvl="1">
              <a:lnSpc>
                <a:spcPct val="90000"/>
              </a:lnSpc>
            </a:pPr>
            <a:r>
              <a:rPr lang="en-US" sz="2000" dirty="0" smtClean="0">
                <a:solidFill>
                  <a:schemeClr val="tx2"/>
                </a:solidFill>
              </a:rPr>
              <a:t>Tangible: person, place or thing</a:t>
            </a:r>
          </a:p>
          <a:p>
            <a:pPr lvl="1">
              <a:lnSpc>
                <a:spcPct val="90000"/>
              </a:lnSpc>
            </a:pPr>
            <a:r>
              <a:rPr lang="en-US" sz="2000" dirty="0" smtClean="0">
                <a:solidFill>
                  <a:schemeClr val="tx2"/>
                </a:solidFill>
              </a:rPr>
              <a:t>Concept or Event: department, performance, marriage, registration</a:t>
            </a:r>
          </a:p>
          <a:p>
            <a:pPr lvl="1">
              <a:lnSpc>
                <a:spcPct val="90000"/>
              </a:lnSpc>
            </a:pPr>
            <a:r>
              <a:rPr lang="en-US" sz="2000" dirty="0" smtClean="0">
                <a:solidFill>
                  <a:schemeClr val="tx2"/>
                </a:solidFill>
              </a:rPr>
              <a:t>Artifact of the Design Process: user interface, controller, scheduler</a:t>
            </a:r>
          </a:p>
          <a:p>
            <a:pPr lvl="1">
              <a:lnSpc>
                <a:spcPct val="90000"/>
              </a:lnSpc>
            </a:pPr>
            <a:endParaRPr lang="en-US" sz="2000" dirty="0" smtClean="0">
              <a:solidFill>
                <a:schemeClr val="tx2"/>
              </a:solidFill>
            </a:endParaRPr>
          </a:p>
          <a:p>
            <a:pPr>
              <a:lnSpc>
                <a:spcPct val="90000"/>
              </a:lnSpc>
            </a:pPr>
            <a:r>
              <a:rPr lang="en-US" sz="2400" dirty="0" smtClean="0">
                <a:solidFill>
                  <a:schemeClr val="tx2"/>
                </a:solidFill>
              </a:rPr>
              <a:t>Object: a particular instance of a class</a:t>
            </a:r>
          </a:p>
        </p:txBody>
      </p:sp>
      <p:sp>
        <p:nvSpPr>
          <p:cNvPr id="7170" name="Slide Number Placeholder 3"/>
          <p:cNvSpPr>
            <a:spLocks noGrp="1"/>
          </p:cNvSpPr>
          <p:nvPr>
            <p:ph type="sldNum" sz="quarter" idx="12"/>
          </p:nvPr>
        </p:nvSpPr>
        <p:spPr>
          <a:noFill/>
        </p:spPr>
        <p:txBody>
          <a:bodyPr/>
          <a:lstStyle/>
          <a:p>
            <a:fld id="{E4E29E2F-26CC-4902-8758-CE00963D826E}" type="slidenum">
              <a:rPr lang="en-US" smtClean="0"/>
              <a:pPr/>
              <a:t>8</a:t>
            </a:fld>
            <a:endParaRPr lang="en-US" smtClean="0"/>
          </a:p>
        </p:txBody>
      </p:sp>
      <p:sp>
        <p:nvSpPr>
          <p:cNvPr id="381956" name="Text Box 4"/>
          <p:cNvSpPr txBox="1">
            <a:spLocks noChangeArrowheads="1"/>
          </p:cNvSpPr>
          <p:nvPr/>
        </p:nvSpPr>
        <p:spPr bwMode="auto">
          <a:xfrm>
            <a:off x="1125538" y="5494338"/>
            <a:ext cx="6875462" cy="646331"/>
          </a:xfrm>
          <a:prstGeom prst="rect">
            <a:avLst/>
          </a:prstGeom>
          <a:noFill/>
          <a:ln w="12700">
            <a:noFill/>
            <a:miter lim="800000"/>
            <a:headEnd type="none" w="sm" len="sm"/>
            <a:tailEnd type="none" w="sm" len="sm"/>
          </a:ln>
          <a:effectLst/>
        </p:spPr>
        <p:txBody>
          <a:bodyPr wrap="square">
            <a:spAutoFit/>
          </a:bodyPr>
          <a:lstStyle/>
          <a:p>
            <a:pPr algn="ctr" eaLnBrk="1" hangingPunct="1">
              <a:defRPr/>
            </a:pPr>
            <a:r>
              <a:rPr lang="en-US" b="1" dirty="0">
                <a:effectLst>
                  <a:outerShdw blurRad="38100" dist="38100" dir="2700000" algn="tl">
                    <a:srgbClr val="000000">
                      <a:alpha val="43137"/>
                    </a:srgbClr>
                  </a:outerShdw>
                </a:effectLst>
                <a:latin typeface="Tahoma" pitchFamily="34" charset="0"/>
                <a:cs typeface="Tahoma" pitchFamily="34" charset="0"/>
              </a:rPr>
              <a:t>Objects</a:t>
            </a:r>
            <a:r>
              <a:rPr lang="en-US" dirty="0">
                <a:effectLst>
                  <a:outerShdw blurRad="38100" dist="38100" dir="2700000" algn="tl">
                    <a:srgbClr val="000000">
                      <a:alpha val="43137"/>
                    </a:srgbClr>
                  </a:outerShdw>
                </a:effectLst>
                <a:latin typeface="Tahoma" pitchFamily="34" charset="0"/>
                <a:cs typeface="Tahoma" pitchFamily="34" charset="0"/>
              </a:rPr>
              <a:t> exhibit BEHAVIOR as well as attributes</a:t>
            </a:r>
          </a:p>
          <a:p>
            <a:pPr algn="ctr" eaLnBrk="1" hangingPunct="1">
              <a:defRPr/>
            </a:pPr>
            <a:r>
              <a:rPr lang="en-US" dirty="0">
                <a:effectLst>
                  <a:outerShdw blurRad="38100" dist="38100" dir="2700000" algn="tl">
                    <a:srgbClr val="000000">
                      <a:alpha val="43137"/>
                    </a:srgbClr>
                  </a:outerShdw>
                </a:effectLst>
                <a:latin typeface="Tahoma" pitchFamily="34" charset="0"/>
                <a:cs typeface="Tahoma" pitchFamily="34" charset="0"/>
                <a:sym typeface="Wingdings" pitchFamily="2" charset="2"/>
              </a:rPr>
              <a:t> Different from </a:t>
            </a:r>
            <a:r>
              <a:rPr lang="en-US" b="1" dirty="0">
                <a:effectLst>
                  <a:outerShdw blurRad="38100" dist="38100" dir="2700000" algn="tl">
                    <a:srgbClr val="000000">
                      <a:alpha val="43137"/>
                    </a:srgbClr>
                  </a:outerShdw>
                </a:effectLst>
                <a:latin typeface="Tahoma" pitchFamily="34" charset="0"/>
                <a:cs typeface="Tahoma" pitchFamily="34" charset="0"/>
                <a:sym typeface="Wingdings" pitchFamily="2" charset="2"/>
              </a:rPr>
              <a:t>entities</a:t>
            </a:r>
            <a:endParaRPr lang="en-US" b="1" dirty="0">
              <a:effectLst>
                <a:outerShdw blurRad="38100" dist="38100" dir="2700000" algn="tl">
                  <a:srgbClr val="000000">
                    <a:alpha val="43137"/>
                  </a:srgbClr>
                </a:outerShdw>
              </a:effectLst>
              <a:latin typeface="Tahoma" pitchFamily="34" charset="0"/>
              <a:cs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81955">
                                            <p:txEl>
                                              <p:pRg st="0" end="0"/>
                                            </p:txEl>
                                          </p:spTgt>
                                        </p:tgtEl>
                                        <p:attrNameLst>
                                          <p:attrName>style.visibility</p:attrName>
                                        </p:attrNameLst>
                                      </p:cBhvr>
                                      <p:to>
                                        <p:strVal val="visible"/>
                                      </p:to>
                                    </p:set>
                                    <p:animEffect transition="in" filter="checkerboard(across)">
                                      <p:cBhvr>
                                        <p:cTn id="7" dur="500"/>
                                        <p:tgtEl>
                                          <p:spTgt spid="381955">
                                            <p:txEl>
                                              <p:pRg st="0" end="0"/>
                                            </p:txEl>
                                          </p:spTgt>
                                        </p:tgtEl>
                                      </p:cBhvr>
                                    </p:animEffect>
                                  </p:childTnLst>
                                  <p:subTnLst>
                                    <p:animClr>
                                      <p:cBhvr override="childStyle">
                                        <p:cTn dur="1" fill="hold" display="0" masterRel="nextClick" afterEffect="1"/>
                                        <p:tgtEl>
                                          <p:spTgt spid="381955">
                                            <p:txEl>
                                              <p:pRg st="0" end="0"/>
                                            </p:txEl>
                                          </p:spTgt>
                                        </p:tgtEl>
                                        <p:attrNameLst>
                                          <p:attrName>ppt_c</p:attrName>
                                        </p:attrNameLst>
                                      </p:cBhvr>
                                      <p:to>
                                        <a:schemeClr val="accent1"/>
                                      </p:to>
                                    </p:animClr>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81955">
                                            <p:txEl>
                                              <p:pRg st="1" end="1"/>
                                            </p:txEl>
                                          </p:spTgt>
                                        </p:tgtEl>
                                        <p:attrNameLst>
                                          <p:attrName>style.visibility</p:attrName>
                                        </p:attrNameLst>
                                      </p:cBhvr>
                                      <p:to>
                                        <p:strVal val="visible"/>
                                      </p:to>
                                    </p:set>
                                    <p:animEffect transition="in" filter="checkerboard(across)">
                                      <p:cBhvr>
                                        <p:cTn id="12" dur="500"/>
                                        <p:tgtEl>
                                          <p:spTgt spid="381955">
                                            <p:txEl>
                                              <p:pRg st="1" end="1"/>
                                            </p:txEl>
                                          </p:spTgt>
                                        </p:tgtEl>
                                      </p:cBhvr>
                                    </p:animEffect>
                                  </p:childTnLst>
                                  <p:subTnLst>
                                    <p:animClr>
                                      <p:cBhvr override="childStyle">
                                        <p:cTn dur="1" fill="hold" display="0" masterRel="nextClick" afterEffect="1"/>
                                        <p:tgtEl>
                                          <p:spTgt spid="381955">
                                            <p:txEl>
                                              <p:pRg st="1" end="1"/>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81955">
                                            <p:txEl>
                                              <p:pRg st="2" end="2"/>
                                            </p:txEl>
                                          </p:spTgt>
                                        </p:tgtEl>
                                        <p:attrNameLst>
                                          <p:attrName>style.visibility</p:attrName>
                                        </p:attrNameLst>
                                      </p:cBhvr>
                                      <p:to>
                                        <p:strVal val="visible"/>
                                      </p:to>
                                    </p:set>
                                    <p:animEffect transition="in" filter="checkerboard(across)">
                                      <p:cBhvr>
                                        <p:cTn id="17" dur="500"/>
                                        <p:tgtEl>
                                          <p:spTgt spid="381955">
                                            <p:txEl>
                                              <p:pRg st="2" end="2"/>
                                            </p:txEl>
                                          </p:spTgt>
                                        </p:tgtEl>
                                      </p:cBhvr>
                                    </p:animEffect>
                                  </p:childTnLst>
                                  <p:subTnLst>
                                    <p:animClr>
                                      <p:cBhvr override="childStyle">
                                        <p:cTn dur="1" fill="hold" display="0" masterRel="nextClick" afterEffect="1"/>
                                        <p:tgtEl>
                                          <p:spTgt spid="381955">
                                            <p:txEl>
                                              <p:pRg st="2" end="2"/>
                                            </p:txEl>
                                          </p:spTgt>
                                        </p:tgtEl>
                                        <p:attrNameLst>
                                          <p:attrName>ppt_c</p:attrName>
                                        </p:attrNameLst>
                                      </p:cBhvr>
                                      <p:to>
                                        <a:schemeClr val="accent1"/>
                                      </p:to>
                                    </p:animClr>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81955">
                                            <p:txEl>
                                              <p:pRg st="3" end="3"/>
                                            </p:txEl>
                                          </p:spTgt>
                                        </p:tgtEl>
                                        <p:attrNameLst>
                                          <p:attrName>style.visibility</p:attrName>
                                        </p:attrNameLst>
                                      </p:cBhvr>
                                      <p:to>
                                        <p:strVal val="visible"/>
                                      </p:to>
                                    </p:set>
                                    <p:animEffect transition="in" filter="checkerboard(across)">
                                      <p:cBhvr>
                                        <p:cTn id="22" dur="500"/>
                                        <p:tgtEl>
                                          <p:spTgt spid="381955">
                                            <p:txEl>
                                              <p:pRg st="3" end="3"/>
                                            </p:txEl>
                                          </p:spTgt>
                                        </p:tgtEl>
                                      </p:cBhvr>
                                    </p:animEffect>
                                  </p:childTnLst>
                                  <p:subTnLst>
                                    <p:animClr>
                                      <p:cBhvr override="childStyle">
                                        <p:cTn dur="1" fill="hold" display="0" masterRel="nextClick" afterEffect="1"/>
                                        <p:tgtEl>
                                          <p:spTgt spid="381955">
                                            <p:txEl>
                                              <p:pRg st="3" end="3"/>
                                            </p:txEl>
                                          </p:spTgt>
                                        </p:tgtEl>
                                        <p:attrNameLst>
                                          <p:attrName>ppt_c</p:attrName>
                                        </p:attrNameLst>
                                      </p:cBhvr>
                                      <p:to>
                                        <a:schemeClr val="accent1"/>
                                      </p:to>
                                    </p:animClr>
                                  </p:sub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81955">
                                            <p:txEl>
                                              <p:pRg st="5" end="5"/>
                                            </p:txEl>
                                          </p:spTgt>
                                        </p:tgtEl>
                                        <p:attrNameLst>
                                          <p:attrName>style.visibility</p:attrName>
                                        </p:attrNameLst>
                                      </p:cBhvr>
                                      <p:to>
                                        <p:strVal val="visible"/>
                                      </p:to>
                                    </p:set>
                                    <p:animEffect transition="in" filter="checkerboard(across)">
                                      <p:cBhvr>
                                        <p:cTn id="27" dur="500"/>
                                        <p:tgtEl>
                                          <p:spTgt spid="381955">
                                            <p:txEl>
                                              <p:pRg st="5" end="5"/>
                                            </p:txEl>
                                          </p:spTgt>
                                        </p:tgtEl>
                                      </p:cBhvr>
                                    </p:animEffect>
                                  </p:childTnLst>
                                  <p:subTnLst>
                                    <p:animClr>
                                      <p:cBhvr override="childStyle">
                                        <p:cTn dur="1" fill="hold" display="0" masterRel="nextClick" afterEffect="1"/>
                                        <p:tgtEl>
                                          <p:spTgt spid="381955">
                                            <p:txEl>
                                              <p:pRg st="5" end="5"/>
                                            </p:txEl>
                                          </p:spTgt>
                                        </p:tgtEl>
                                        <p:attrNameLst>
                                          <p:attrName>ppt_c</p:attrName>
                                        </p:attrNameLst>
                                      </p:cBhvr>
                                      <p:to>
                                        <a:schemeClr val="accent1"/>
                                      </p:to>
                                    </p:animClr>
                                  </p:sub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81956"/>
                                        </p:tgtEl>
                                        <p:attrNameLst>
                                          <p:attrName>style.visibility</p:attrName>
                                        </p:attrNameLst>
                                      </p:cBhvr>
                                      <p:to>
                                        <p:strVal val="visible"/>
                                      </p:to>
                                    </p:set>
                                    <p:animEffect transition="in" filter="checkerboard(across)">
                                      <p:cBhvr>
                                        <p:cTn id="32" dur="500"/>
                                        <p:tgtEl>
                                          <p:spTgt spid="381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5" grpId="0" build="p" bldLvl="2" autoUpdateAnimBg="0"/>
      <p:bldP spid="38195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533400"/>
            <a:ext cx="7772400" cy="1143000"/>
          </a:xfrm>
        </p:spPr>
        <p:txBody>
          <a:bodyPr/>
          <a:lstStyle/>
          <a:p>
            <a:r>
              <a:rPr lang="en-US" b="1" u="sng" dirty="0">
                <a:solidFill>
                  <a:schemeClr val="accent2">
                    <a:lumMod val="75000"/>
                  </a:schemeClr>
                </a:solidFill>
              </a:rPr>
              <a:t>Example of Class</a:t>
            </a:r>
          </a:p>
        </p:txBody>
      </p:sp>
      <p:sp>
        <p:nvSpPr>
          <p:cNvPr id="7171" name="Rectangle 3"/>
          <p:cNvSpPr>
            <a:spLocks noGrp="1" noChangeArrowheads="1"/>
          </p:cNvSpPr>
          <p:nvPr>
            <p:ph type="subTitle" idx="1"/>
          </p:nvPr>
        </p:nvSpPr>
        <p:spPr>
          <a:xfrm>
            <a:off x="685800" y="1752600"/>
            <a:ext cx="7239000" cy="990600"/>
          </a:xfrm>
          <a:ln>
            <a:solidFill>
              <a:schemeClr val="bg1"/>
            </a:solidFill>
          </a:ln>
        </p:spPr>
        <p:txBody>
          <a:bodyPr anchor="t">
            <a:normAutofit lnSpcReduction="10000"/>
          </a:bodyPr>
          <a:lstStyle/>
          <a:p>
            <a:r>
              <a:rPr lang="en-US" dirty="0">
                <a:solidFill>
                  <a:schemeClr val="tx2"/>
                </a:solidFill>
              </a:rPr>
              <a:t>Mango</a:t>
            </a:r>
            <a:r>
              <a:rPr lang="en-US" dirty="0" smtClean="0">
                <a:solidFill>
                  <a:schemeClr val="tx2"/>
                </a:solidFill>
              </a:rPr>
              <a:t>, apple </a:t>
            </a:r>
            <a:r>
              <a:rPr lang="en-US" dirty="0">
                <a:solidFill>
                  <a:schemeClr val="tx2"/>
                </a:solidFill>
              </a:rPr>
              <a:t>and orange are members of the Fruit class</a:t>
            </a:r>
          </a:p>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p:txBody>
      </p:sp>
      <p:sp>
        <p:nvSpPr>
          <p:cNvPr id="7174" name="Line 6"/>
          <p:cNvSpPr>
            <a:spLocks noChangeShapeType="1"/>
          </p:cNvSpPr>
          <p:nvPr/>
        </p:nvSpPr>
        <p:spPr bwMode="auto">
          <a:xfrm>
            <a:off x="4572000" y="3733800"/>
            <a:ext cx="0" cy="762000"/>
          </a:xfrm>
          <a:prstGeom prst="line">
            <a:avLst/>
          </a:prstGeom>
          <a:noFill/>
          <a:ln w="9525">
            <a:solidFill>
              <a:schemeClr val="tx1"/>
            </a:solidFill>
            <a:miter lim="800000"/>
            <a:headEnd/>
            <a:tailEnd/>
          </a:ln>
          <a:effectLst/>
        </p:spPr>
        <p:txBody>
          <a:bodyPr wrap="none"/>
          <a:lstStyle/>
          <a:p>
            <a:endParaRPr lang="en-US"/>
          </a:p>
        </p:txBody>
      </p:sp>
      <p:sp>
        <p:nvSpPr>
          <p:cNvPr id="7176" name="Rectangle 8"/>
          <p:cNvSpPr>
            <a:spLocks noChangeArrowheads="1"/>
          </p:cNvSpPr>
          <p:nvPr/>
        </p:nvSpPr>
        <p:spPr bwMode="auto">
          <a:xfrm>
            <a:off x="3733800" y="2971800"/>
            <a:ext cx="16764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a:solidFill>
                  <a:srgbClr val="FFFFFF"/>
                </a:solidFill>
                <a:effectLst>
                  <a:outerShdw blurRad="38100" dist="38100" dir="2700000" algn="tl">
                    <a:srgbClr val="000000"/>
                  </a:outerShdw>
                </a:effectLst>
              </a:rPr>
              <a:t>Fruit</a:t>
            </a:r>
          </a:p>
        </p:txBody>
      </p:sp>
      <p:sp>
        <p:nvSpPr>
          <p:cNvPr id="7177" name="Line 9"/>
          <p:cNvSpPr>
            <a:spLocks noChangeShapeType="1"/>
          </p:cNvSpPr>
          <p:nvPr/>
        </p:nvSpPr>
        <p:spPr bwMode="auto">
          <a:xfrm>
            <a:off x="2209800" y="4495800"/>
            <a:ext cx="5105400" cy="0"/>
          </a:xfrm>
          <a:prstGeom prst="line">
            <a:avLst/>
          </a:prstGeom>
          <a:noFill/>
          <a:ln w="9525">
            <a:solidFill>
              <a:schemeClr val="tx1"/>
            </a:solidFill>
            <a:miter lim="800000"/>
            <a:headEnd/>
            <a:tailEnd/>
          </a:ln>
          <a:effectLst/>
        </p:spPr>
        <p:txBody>
          <a:bodyPr wrap="none"/>
          <a:lstStyle/>
          <a:p>
            <a:endParaRPr lang="en-US"/>
          </a:p>
        </p:txBody>
      </p:sp>
      <p:sp>
        <p:nvSpPr>
          <p:cNvPr id="7178" name="Rectangle 10"/>
          <p:cNvSpPr>
            <a:spLocks noChangeArrowheads="1"/>
          </p:cNvSpPr>
          <p:nvPr/>
        </p:nvSpPr>
        <p:spPr bwMode="auto">
          <a:xfrm>
            <a:off x="1295400" y="5181600"/>
            <a:ext cx="16764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a:solidFill>
                  <a:srgbClr val="FFFFFF"/>
                </a:solidFill>
                <a:effectLst>
                  <a:outerShdw blurRad="38100" dist="38100" dir="2700000" algn="tl">
                    <a:srgbClr val="000000"/>
                  </a:outerShdw>
                </a:effectLst>
              </a:rPr>
              <a:t>mango</a:t>
            </a:r>
          </a:p>
        </p:txBody>
      </p:sp>
      <p:sp>
        <p:nvSpPr>
          <p:cNvPr id="7179" name="Rectangle 11"/>
          <p:cNvSpPr>
            <a:spLocks noChangeArrowheads="1"/>
          </p:cNvSpPr>
          <p:nvPr/>
        </p:nvSpPr>
        <p:spPr bwMode="auto">
          <a:xfrm>
            <a:off x="3733800" y="5105400"/>
            <a:ext cx="16764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a:solidFill>
                  <a:srgbClr val="FFFFFF"/>
                </a:solidFill>
                <a:effectLst>
                  <a:outerShdw blurRad="38100" dist="38100" dir="2700000" algn="tl">
                    <a:srgbClr val="000000"/>
                  </a:outerShdw>
                </a:effectLst>
              </a:rPr>
              <a:t>apple</a:t>
            </a:r>
          </a:p>
        </p:txBody>
      </p:sp>
      <p:sp>
        <p:nvSpPr>
          <p:cNvPr id="7180" name="Rectangle 12"/>
          <p:cNvSpPr>
            <a:spLocks noChangeArrowheads="1"/>
          </p:cNvSpPr>
          <p:nvPr/>
        </p:nvSpPr>
        <p:spPr bwMode="auto">
          <a:xfrm>
            <a:off x="6477000" y="5029200"/>
            <a:ext cx="16764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sz="3200">
                <a:solidFill>
                  <a:srgbClr val="FFFFFF"/>
                </a:solidFill>
                <a:effectLst>
                  <a:outerShdw blurRad="38100" dist="38100" dir="2700000" algn="tl">
                    <a:srgbClr val="000000"/>
                  </a:outerShdw>
                </a:effectLst>
              </a:rPr>
              <a:t>orange</a:t>
            </a:r>
          </a:p>
        </p:txBody>
      </p:sp>
      <p:sp>
        <p:nvSpPr>
          <p:cNvPr id="7181" name="Line 13"/>
          <p:cNvSpPr>
            <a:spLocks noChangeShapeType="1"/>
          </p:cNvSpPr>
          <p:nvPr/>
        </p:nvSpPr>
        <p:spPr bwMode="auto">
          <a:xfrm>
            <a:off x="2209800" y="4495800"/>
            <a:ext cx="0" cy="609600"/>
          </a:xfrm>
          <a:prstGeom prst="line">
            <a:avLst/>
          </a:prstGeom>
          <a:noFill/>
          <a:ln w="9525">
            <a:solidFill>
              <a:schemeClr val="tx1"/>
            </a:solidFill>
            <a:miter lim="800000"/>
            <a:headEnd/>
            <a:tailEnd/>
          </a:ln>
          <a:effectLst/>
        </p:spPr>
        <p:txBody>
          <a:bodyPr wrap="none"/>
          <a:lstStyle/>
          <a:p>
            <a:endParaRPr lang="en-US"/>
          </a:p>
        </p:txBody>
      </p:sp>
      <p:sp>
        <p:nvSpPr>
          <p:cNvPr id="7182" name="Line 14"/>
          <p:cNvSpPr>
            <a:spLocks noChangeShapeType="1"/>
          </p:cNvSpPr>
          <p:nvPr/>
        </p:nvSpPr>
        <p:spPr bwMode="auto">
          <a:xfrm>
            <a:off x="4572000" y="4495800"/>
            <a:ext cx="0" cy="609600"/>
          </a:xfrm>
          <a:prstGeom prst="line">
            <a:avLst/>
          </a:prstGeom>
          <a:noFill/>
          <a:ln w="9525">
            <a:solidFill>
              <a:schemeClr val="tx1"/>
            </a:solidFill>
            <a:miter lim="800000"/>
            <a:headEnd/>
            <a:tailEnd/>
          </a:ln>
          <a:effectLst/>
        </p:spPr>
        <p:txBody>
          <a:bodyPr wrap="none"/>
          <a:lstStyle/>
          <a:p>
            <a:endParaRPr lang="en-US"/>
          </a:p>
        </p:txBody>
      </p:sp>
      <p:sp>
        <p:nvSpPr>
          <p:cNvPr id="7183" name="Line 15"/>
          <p:cNvSpPr>
            <a:spLocks noChangeShapeType="1"/>
          </p:cNvSpPr>
          <p:nvPr/>
        </p:nvSpPr>
        <p:spPr bwMode="auto">
          <a:xfrm>
            <a:off x="7315200" y="4495800"/>
            <a:ext cx="0" cy="533400"/>
          </a:xfrm>
          <a:prstGeom prst="line">
            <a:avLst/>
          </a:prstGeom>
          <a:noFill/>
          <a:ln w="9525">
            <a:solidFill>
              <a:schemeClr val="tx1"/>
            </a:solidFill>
            <a:miter lim="800000"/>
            <a:headEnd/>
            <a:tailEnd/>
          </a:ln>
          <a:effectLst/>
        </p:spPr>
        <p:txBody>
          <a:bodyPr wrap="none"/>
          <a:lstStyle/>
          <a:p>
            <a:endParaRPr lang="en-US"/>
          </a:p>
        </p:txBody>
      </p:sp>
      <p:sp>
        <p:nvSpPr>
          <p:cNvPr id="7185" name="Line 17"/>
          <p:cNvSpPr>
            <a:spLocks noChangeShapeType="1"/>
          </p:cNvSpPr>
          <p:nvPr/>
        </p:nvSpPr>
        <p:spPr bwMode="auto">
          <a:xfrm>
            <a:off x="5486400" y="3276600"/>
            <a:ext cx="762000" cy="0"/>
          </a:xfrm>
          <a:prstGeom prst="line">
            <a:avLst/>
          </a:prstGeom>
          <a:noFill/>
          <a:ln w="9525">
            <a:solidFill>
              <a:schemeClr val="tx1"/>
            </a:solidFill>
            <a:miter lim="800000"/>
            <a:headEnd/>
            <a:tailEnd type="triangle" w="med" len="med"/>
          </a:ln>
          <a:effectLst/>
        </p:spPr>
        <p:txBody>
          <a:bodyPr wrap="none"/>
          <a:lstStyle/>
          <a:p>
            <a:endParaRPr lang="en-US"/>
          </a:p>
        </p:txBody>
      </p:sp>
      <p:sp>
        <p:nvSpPr>
          <p:cNvPr id="7186" name="Text Box 18"/>
          <p:cNvSpPr txBox="1">
            <a:spLocks noChangeArrowheads="1"/>
          </p:cNvSpPr>
          <p:nvPr/>
        </p:nvSpPr>
        <p:spPr bwMode="auto">
          <a:xfrm>
            <a:off x="6324600" y="3124200"/>
            <a:ext cx="844550" cy="457200"/>
          </a:xfrm>
          <a:prstGeom prst="rect">
            <a:avLst/>
          </a:prstGeom>
          <a:noFill/>
          <a:ln w="9525">
            <a:noFill/>
            <a:miter lim="800000"/>
            <a:headEnd/>
            <a:tailEnd/>
          </a:ln>
          <a:effectLst/>
        </p:spPr>
        <p:txBody>
          <a:bodyPr wrap="none">
            <a:spAutoFit/>
          </a:bodyPr>
          <a:lstStyle/>
          <a:p>
            <a:r>
              <a:rPr lang="en-US"/>
              <a:t>Class</a:t>
            </a:r>
          </a:p>
        </p:txBody>
      </p:sp>
      <p:sp>
        <p:nvSpPr>
          <p:cNvPr id="7187" name="Text Box 19"/>
          <p:cNvSpPr txBox="1">
            <a:spLocks noChangeArrowheads="1"/>
          </p:cNvSpPr>
          <p:nvPr/>
        </p:nvSpPr>
        <p:spPr bwMode="auto">
          <a:xfrm>
            <a:off x="3352800" y="6324600"/>
            <a:ext cx="2814638" cy="457200"/>
          </a:xfrm>
          <a:prstGeom prst="rect">
            <a:avLst/>
          </a:prstGeom>
          <a:noFill/>
          <a:ln w="9525">
            <a:noFill/>
            <a:miter lim="800000"/>
            <a:headEnd/>
            <a:tailEnd/>
          </a:ln>
          <a:effectLst/>
        </p:spPr>
        <p:txBody>
          <a:bodyPr>
            <a:spAutoFit/>
          </a:bodyPr>
          <a:lstStyle/>
          <a:p>
            <a:r>
              <a:rPr lang="en-US"/>
              <a:t>Member of fruit class</a:t>
            </a:r>
          </a:p>
        </p:txBody>
      </p:sp>
      <p:sp>
        <p:nvSpPr>
          <p:cNvPr id="7188" name="Line 20"/>
          <p:cNvSpPr>
            <a:spLocks noChangeShapeType="1"/>
          </p:cNvSpPr>
          <p:nvPr/>
        </p:nvSpPr>
        <p:spPr bwMode="auto">
          <a:xfrm>
            <a:off x="2438400" y="5867400"/>
            <a:ext cx="990600" cy="457200"/>
          </a:xfrm>
          <a:prstGeom prst="line">
            <a:avLst/>
          </a:prstGeom>
          <a:noFill/>
          <a:ln w="9525">
            <a:solidFill>
              <a:schemeClr val="tx1"/>
            </a:solidFill>
            <a:miter lim="800000"/>
            <a:headEnd/>
            <a:tailEnd type="triangle" w="med" len="med"/>
          </a:ln>
          <a:effectLst/>
        </p:spPr>
        <p:txBody>
          <a:bodyPr wrap="none"/>
          <a:lstStyle/>
          <a:p>
            <a:endParaRPr lang="en-US"/>
          </a:p>
        </p:txBody>
      </p:sp>
      <p:sp>
        <p:nvSpPr>
          <p:cNvPr id="7189" name="Line 21"/>
          <p:cNvSpPr>
            <a:spLocks noChangeShapeType="1"/>
          </p:cNvSpPr>
          <p:nvPr/>
        </p:nvSpPr>
        <p:spPr bwMode="auto">
          <a:xfrm>
            <a:off x="4572000" y="5791200"/>
            <a:ext cx="0" cy="609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7190" name="Line 22"/>
          <p:cNvSpPr>
            <a:spLocks noChangeShapeType="1"/>
          </p:cNvSpPr>
          <p:nvPr/>
        </p:nvSpPr>
        <p:spPr bwMode="auto">
          <a:xfrm flipH="1">
            <a:off x="5486400" y="5715000"/>
            <a:ext cx="1676400" cy="609600"/>
          </a:xfrm>
          <a:prstGeom prst="line">
            <a:avLst/>
          </a:prstGeom>
          <a:noFill/>
          <a:ln w="9525">
            <a:solidFill>
              <a:schemeClr val="tx1"/>
            </a:solidFill>
            <a:miter lim="800000"/>
            <a:headEnd/>
            <a:tailEnd type="triangle" w="med" len="med"/>
          </a:ln>
          <a:effectLst/>
        </p:spPr>
        <p:txBody>
          <a:bodyPr wrap="none"/>
          <a:lstStyle/>
          <a:p>
            <a:endParaRPr lang="en-US"/>
          </a:p>
        </p:txBody>
      </p:sp>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3485</Words>
  <Application>Microsoft Office PowerPoint</Application>
  <PresentationFormat>On-screen Show (4:3)</PresentationFormat>
  <Paragraphs>463</Paragraphs>
  <Slides>72</Slides>
  <Notes>18</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Lec.3 Class Modeling Object and Class Concepts </vt:lpstr>
      <vt:lpstr>Class and Object as Defined by Booch, Rumbaugh and Jacobson</vt:lpstr>
      <vt:lpstr>Objects</vt:lpstr>
      <vt:lpstr>Objects</vt:lpstr>
      <vt:lpstr>Objects</vt:lpstr>
      <vt:lpstr>State, Behavior, Identity</vt:lpstr>
      <vt:lpstr>Classes</vt:lpstr>
      <vt:lpstr>Classes and Objects</vt:lpstr>
      <vt:lpstr>Example of Class</vt:lpstr>
      <vt:lpstr>Representing Objects</vt:lpstr>
      <vt:lpstr>Slide 11</vt:lpstr>
      <vt:lpstr>Slide 12</vt:lpstr>
      <vt:lpstr>Classes of Objects</vt:lpstr>
      <vt:lpstr>The Relationship Between Classes and Objects</vt:lpstr>
      <vt:lpstr>Class Diagram for the Sales Example</vt:lpstr>
      <vt:lpstr>Class diagram for airlines system</vt:lpstr>
      <vt:lpstr>Slide 17</vt:lpstr>
      <vt:lpstr>Class diagram for a hotel management system</vt:lpstr>
      <vt:lpstr>Class diagram for an ATM system</vt:lpstr>
      <vt:lpstr>Slide 20</vt:lpstr>
      <vt:lpstr>Slide 21</vt:lpstr>
      <vt:lpstr>What is an Attribute?</vt:lpstr>
      <vt:lpstr>Operation</vt:lpstr>
      <vt:lpstr>What is an Operation?</vt:lpstr>
      <vt:lpstr>Class Modeling</vt:lpstr>
      <vt:lpstr>Slide 26</vt:lpstr>
      <vt:lpstr>Links and Association</vt:lpstr>
      <vt:lpstr>Slide 28</vt:lpstr>
      <vt:lpstr>Slide 29</vt:lpstr>
      <vt:lpstr>Slide 30</vt:lpstr>
      <vt:lpstr>Multiplicity</vt:lpstr>
      <vt:lpstr>Slide 32</vt:lpstr>
      <vt:lpstr>Association: Multiplicity</vt:lpstr>
      <vt:lpstr>Association end name </vt:lpstr>
      <vt:lpstr>Ordering</vt:lpstr>
      <vt:lpstr>Slide 36</vt:lpstr>
      <vt:lpstr>Association classes</vt:lpstr>
      <vt:lpstr>Slide 38</vt:lpstr>
      <vt:lpstr>Slide 39</vt:lpstr>
      <vt:lpstr>Slide 40</vt:lpstr>
      <vt:lpstr>Qualified association</vt:lpstr>
      <vt:lpstr>Slide 42</vt:lpstr>
      <vt:lpstr>Class Modeling</vt:lpstr>
      <vt:lpstr>Relationships</vt:lpstr>
      <vt:lpstr>Relationships: Association</vt:lpstr>
      <vt:lpstr>Association</vt:lpstr>
      <vt:lpstr>Slide 47</vt:lpstr>
      <vt:lpstr>Slide 48</vt:lpstr>
      <vt:lpstr>Aggregation</vt:lpstr>
      <vt:lpstr>Relationships: Composition</vt:lpstr>
      <vt:lpstr>Slide 51</vt:lpstr>
      <vt:lpstr>Slide 52</vt:lpstr>
      <vt:lpstr>Relationships: Dependency</vt:lpstr>
      <vt:lpstr>Relationships: Generalization</vt:lpstr>
      <vt:lpstr>Generalization/Specialization</vt:lpstr>
      <vt:lpstr>Constraints </vt:lpstr>
      <vt:lpstr>Inheritance</vt:lpstr>
      <vt:lpstr>Inheritance</vt:lpstr>
      <vt:lpstr>Example of Inheritance</vt:lpstr>
      <vt:lpstr>Slide 60</vt:lpstr>
      <vt:lpstr>Types of Inheritance </vt:lpstr>
      <vt:lpstr>Slide 62</vt:lpstr>
      <vt:lpstr>Example: Single Inheritance</vt:lpstr>
      <vt:lpstr>Multiple Inheritance </vt:lpstr>
      <vt:lpstr>Example: Multiple Inheritance</vt:lpstr>
      <vt:lpstr>Multilevel Inheritance</vt:lpstr>
      <vt:lpstr>Hierarchical Inheritance </vt:lpstr>
      <vt:lpstr>Multipath Inheritance</vt:lpstr>
      <vt:lpstr>Slide 69</vt:lpstr>
      <vt:lpstr>MULTIPATH INHERITANCE</vt:lpstr>
      <vt:lpstr>Hybrid inheritance</vt:lpstr>
      <vt:lpstr>Slide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adin</dc:creator>
  <cp:lastModifiedBy>adin</cp:lastModifiedBy>
  <cp:revision>10</cp:revision>
  <dcterms:created xsi:type="dcterms:W3CDTF">2019-08-14T13:45:18Z</dcterms:created>
  <dcterms:modified xsi:type="dcterms:W3CDTF">2019-08-15T18:24:38Z</dcterms:modified>
</cp:coreProperties>
</file>